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71" r:id="rId8"/>
    <p:sldId id="272" r:id="rId9"/>
    <p:sldId id="273" r:id="rId10"/>
    <p:sldId id="274" r:id="rId11"/>
    <p:sldId id="275" r:id="rId12"/>
    <p:sldId id="286" r:id="rId13"/>
    <p:sldId id="287" r:id="rId14"/>
    <p:sldId id="288" r:id="rId15"/>
    <p:sldId id="289" r:id="rId16"/>
    <p:sldId id="291" r:id="rId17"/>
  </p:sldIdLst>
  <p:sldSz cx="18288000" cy="10287000"/>
  <p:notesSz cx="6858000" cy="9144000"/>
  <p:embeddedFontLst>
    <p:embeddedFont>
      <p:font typeface="Arimo" panose="020B0604020202020204" pitchFamily="34" charset="0"/>
      <p:regular r:id="rId19"/>
    </p:embeddedFont>
    <p:embeddedFont>
      <p:font typeface="Arimo Bold" panose="020B0704020202020204" pitchFamily="34" charset="0"/>
      <p:regular r:id="rId20"/>
    </p:embeddedFont>
    <p:embeddedFont>
      <p:font typeface="Canva Sans" panose="020B0503030501040103"/>
      <p:regular r:id="rId21"/>
    </p:embeddedFont>
    <p:embeddedFont>
      <p:font typeface="Canva Sans Bold" panose="020B0803030501040103" pitchFamily="34" charset="0"/>
      <p:regular r:id="rId22"/>
    </p:embeddedFont>
    <p:embeddedFont>
      <p:font typeface="Madani Arabic"/>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everyone, we are Melissa, Surleen, and Karm. We are here to give you a presentation on South Asian Women and the Stigma of Reporting Intimate Partner Violence. </a:t>
            </a:r>
          </a:p>
          <a:p>
            <a:r>
              <a:rPr lang="en-US"/>
              <a:t>-</a:t>
            </a:r>
          </a:p>
          <a:p>
            <a:r>
              <a:rPr lang="en-US"/>
              <a:t>We acknowledge that we made this presentation, and that we live, learn, and play on the unceded and traditional lands of the Coast Salish and Tsawwassen Peoples.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feasibility of this solution is very dependent on how well local organization are able to share information and collaboration to provide culturally informed care. At the same time relying on existing services decreases the burden of building a service that holistically meets all the needs of South Asian Women. Culturally informed services also have a higher rate of participation by South Asian Women.</a:t>
            </a:r>
          </a:p>
          <a:p>
            <a:endParaRPr lang="en-US"/>
          </a:p>
          <a:p>
            <a:r>
              <a:rPr lang="en-US"/>
              <a:t>Although there are some collaborative relationships already established such as that between the Embrace Clinic and the Surrey Women’s Centre. Due to the number of supports needed by South Asian Women to leave abusive situations. The relationship building set of this solution would be likely the most labour intensive aspect. While this does decrease the feasibility of this solution, forming these relationship also resolves the significant problem of siloed care which was highlighted in the national action plan recommendations. </a:t>
            </a:r>
          </a:p>
          <a:p>
            <a:endParaRPr lang="en-US"/>
          </a:p>
          <a:p>
            <a:r>
              <a:rPr lang="en-US"/>
              <a:t>One way that the feasibility of this solution could be supported is through community funding by the  partnered cultural and religious institutions. Often these institution engaging in community funding activities.  So expansion of the program and locations could be achieved in this way.</a:t>
            </a:r>
          </a:p>
          <a:p>
            <a:endParaRPr lang="en-US"/>
          </a:p>
          <a:p>
            <a:r>
              <a:rPr lang="en-US"/>
              <a:t>In regards to the challenge of cultural stigma by religious leaders. Strong relationships need to be fostered and community concerns need to be understood. This could involve posing the problem from a healthy families perspective, discussing the impact on children and acknowledging how immigration and socioeconomic inequalities foster conditions that can lead to violence in the home. This change in perspective may increase buy in by better reflecting community priorities. With continued partnership cultural leaders may also have a change in thinking about IPV. There are some educational programs specifically designed to educate religious leaders on IPV but this would be beyond the scope of this solution. </a:t>
            </a:r>
          </a:p>
          <a:p>
            <a:endParaRPr lang="en-US"/>
          </a:p>
          <a:p>
            <a:r>
              <a:rPr lang="en-US"/>
              <a:t>Community based programs that use a cultural and intersectional approach have been employed in other places across Canada so there are existing models that can be replicated and used to guide development, as well as anticipate community needs. As well as to market feasibility and create buy-in from stakeholders.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summary, the three solutions we have come up with in tackling the wicked problem of the stigma and lack of reporting of Intimate Partner Violence in Surrey’s South Asian women are: Initial ED Screening and Assessment tools, community outreach in cultural and religious centres, and a public awareness campaign. All three solutions are strong, in that they will get the conversations we need started to start reducing the stigma and hopefully increase reporting of these incidents. Solution 1 focuses on simple and powerful changes on how the ED conducts their intake and assessments. This solutions strength comes from it's culturally aware approach, and it's ability to try and normalize IPV screening as a part of everyday assessment, and not something that gets buried away. It allows for a private and safe space for women to speak up. </a:t>
            </a:r>
          </a:p>
          <a:p>
            <a:endParaRPr lang="en-US"/>
          </a:p>
          <a:p>
            <a:r>
              <a:rPr lang="en-US"/>
              <a:t>Solution 2 would provide direct community outreach and awareness in key cultural and religious centers. This solution is strong because these centers are one of the few places where these women can freely participate. This solution leverages leaders in the South Asian community to partner with these women in a top-down approach to communicate important information. (Add more from strengths here also)</a:t>
            </a:r>
          </a:p>
          <a:p>
            <a:endParaRPr lang="en-US"/>
          </a:p>
          <a:p>
            <a:endParaRPr lang="en-US"/>
          </a:p>
          <a:p>
            <a:r>
              <a:rPr lang="en-US"/>
              <a:t>and solution 3 would use south Asian media outlets and restaurants and stores to enhance awareness into how IPV is a community and social problem, not a private one. This solution uses the concept of message reinforcement to spread information across our targeted population. It would help in shifting thinkings and attitudes towards South Asian women who experience IPV. </a:t>
            </a:r>
          </a:p>
          <a:p>
            <a:endParaRPr lang="en-US"/>
          </a:p>
          <a:p>
            <a:endParaRPr lang="en-US"/>
          </a:p>
          <a:p>
            <a:endParaRPr lang="en-US"/>
          </a:p>
          <a:p>
            <a:r>
              <a:rPr lang="en-US"/>
              <a:t>While all of these solutions would work best in tandem and have their own strengths, we believe that there is a single solution that is the most feasible at this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Solution 1 is the intervention that we believe will be the most feasibility to implement at this time. This solution presents the least amount of challenges to implementation. Unlike Solution 2 and 3 which both require greater community and stakeholder investment. Solution 1 has a smaller focus on just the SMH ER. While this maybe less impactful in the long term it provides the opportunity to gain better initial insights into the scope of the issues. It allows for screening of  community needs and shows measurable outcome earlier on. This may then be used to provide evidence for the other 2 solutions to be applied later down the road.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now we will open it up for questions and comments, thank you everyone.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wicked problem we chose is the stigma and lack of reporting of intimate partner violence among South Asian women in Surrey, BC. Given that two of us are of South Asian descent, two of us work at Surrey Memorial, and all three of us live within this community, we saw this as a problem that needed to be addressed. </a:t>
            </a:r>
          </a:p>
          <a:p>
            <a:r>
              <a:rPr lang="en-US"/>
              <a:t>This presentation will start with a brief overview of the wicked problem itself, before delving deeper into the three solutions we came up with to start tackling the problem. Solution 1 revolves around the initial ED Screening and Assessment process at Surrey Memorial Hospital and will be presented by Melissa. Solution 2 is reaching out into the community in cultural and religious centers, presented by Surleen. Lastly, Karm will be presenting on a Public Awareness Campaign. We will finish this presentation by summarizing the solutions and going over what we believe is our most feasible solution.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Intimate partner violence is a global public health concern. It includes physical, sexual, or psychological harm that is inflicted by an intimate partner. South Asian women encompass people who come from India, Nepal, Pakistan, Sri Lanka, Afghanistan, Bangladesh, and the Maldives. These women are diverse, with many different languages and traditions, however they often share the same cultural values. South Asian women face a cross section of identities that increases their risk of experiencing IPV. In our research, we found that 30-50% of South Asian women will experience some form of IPV in their lifetimes.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South Asian women face challenges that are unique to their culture and background when experiencing intimate partner violence. Cultural norms, such as patriarchy and family honour, discourage reporting any abuse they may face. Simply even reporting an abusive partner, let alone leaving them entirely, can result in strong feelings of shame, blame, and isolation. This fear of dishonouring the family may prevent disclosure. </a:t>
            </a:r>
          </a:p>
          <a:p>
            <a:r>
              <a:rPr lang="en-US"/>
              <a:t>The South Asian community also may see any divorce or separation as a personal or cultural failure. Further, partners or other family members (usually the mother-in-law) are often present in healthcare settings due to social norms or possibly an intentional act to suppress expression of concerns, which can also further perpetuate feelings of embarrassment, guilt, and shame.</a:t>
            </a:r>
          </a:p>
          <a:p>
            <a:r>
              <a:rPr lang="en-US"/>
              <a:t> Lastly, the socioeconomic status of South Asian women in Surrey plays a large role in reporting IPV. Many South Asians in Surrey are immigrants or children of immigrants, as 45% of Surrey’s population are in fact immigrants. South Asian women are more likely to experience immigration related challenges as they may be dependent on their spouses for finances, housing, and legal status. These women may experience language barriers as well and may have limited familiarity with the system in place that are meant to help them, which further increases their vulnerability).</a:t>
            </a:r>
          </a:p>
          <a:p>
            <a:r>
              <a:rPr lang="en-US"/>
              <a:t>These concepts of cultural norms, social pressures, and socioeconomic status show how intimate partner violence in the South Asian community, and for our purposes specifically in Surrey, presents us with a complex, challenging, and ongoing issue, thus meeting the criteria for a wicked problem.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Research examining IPV in the South Asian context is limited and there is minimal exploration into avenues to tackle this problem. Therefore, we have come up with the following three solutions to hopefully lower the stigma of reporting IPV in Surrey’s South Asian community. these solutions are initial ED screening and assessment, community outreach in cultural and religious centers, and a public awareness campaign.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 everyone, I’ll be discussing our second solution Community Outreach in Cultural and Religious Centres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Cultural awareness and understanding of IPV as discussed stands as a major hindrances to addressing domestic violence that occurs in the South Asian Community. </a:t>
            </a:r>
          </a:p>
          <a:p>
            <a:endParaRPr lang="en-US"/>
          </a:p>
          <a:p>
            <a:r>
              <a:rPr lang="en-US"/>
              <a:t>Thus, shifting the broader cultural attitude is an essential step in tackling this wicked problem.</a:t>
            </a:r>
          </a:p>
          <a:p>
            <a:endParaRPr lang="en-US"/>
          </a:p>
          <a:p>
            <a:r>
              <a:rPr lang="en-US"/>
              <a:t>This solution would involve setting up booths and hosting talks at cultural and religious centres in partnership with local leadership and organizations to provide materials and resources on IPV and DV that are culturally sensitive and appropriate, directly to community members. </a:t>
            </a:r>
          </a:p>
          <a:p>
            <a:endParaRPr lang="en-US"/>
          </a:p>
          <a:p>
            <a:r>
              <a:rPr lang="en-US"/>
              <a:t>Cultural and religious centres may include Temples, Gurdwaras, Mandirs, Mosques, and Churches. </a:t>
            </a:r>
          </a:p>
          <a:p>
            <a:endParaRPr lang="en-US"/>
          </a:p>
          <a:p>
            <a:r>
              <a:rPr lang="en-US"/>
              <a:t>Health care providers such as nurses, social workers or community outreach worker with specialized training in IPV would host these booths. They would engage with community members providing information on IPV with a culturally informed lens. </a:t>
            </a:r>
          </a:p>
          <a:p>
            <a:endParaRPr lang="en-US"/>
          </a:p>
          <a:p>
            <a:r>
              <a:rPr lang="en-US"/>
              <a:t>Direct community awareness efforts are especially helpful since very few resources are available in languages other than English, such as Punjabi and Hindi. Ideally, the HCP would speak the predominant language spoken in that specific community to help decrease the language barrier. </a:t>
            </a:r>
          </a:p>
          <a:p>
            <a:endParaRPr lang="en-US"/>
          </a:p>
          <a:p>
            <a:r>
              <a:rPr lang="en-US"/>
              <a:t>These interactions also provide the opportunity to model how technologies can be used to translate materials.  For example, using the Google image translate feature. This is a very simple way to tackle language barriers and increasing self efficacy. </a:t>
            </a:r>
          </a:p>
          <a:p>
            <a:endParaRPr lang="en-US"/>
          </a:p>
          <a:p>
            <a:r>
              <a:rPr lang="en-US"/>
              <a:t>The booths would be organized in partnership with the existing community resources available in Surrey.  Such as the Fraser Health Embrace Clinic, Surrey Women’s Centre and Options Community Services to name a few. The resource materials provided would be comprised of information already linked to theses community organizations. Thus allowing increased visibility of these organizations beyond their typical advertising. </a:t>
            </a:r>
          </a:p>
          <a:p>
            <a:endParaRPr lang="en-US"/>
          </a:p>
          <a:p>
            <a:r>
              <a:rPr lang="en-US"/>
              <a:t>Often South Asian women are not aware of local resources and are unsure how to navigate a new complex healthcare and legal system as new immigrants. So having easy access to a liaison is very beneficial in simplifying a complex web of resources that likely do not exist in their country of origin. </a:t>
            </a:r>
          </a:p>
          <a:p>
            <a:endParaRPr lang="en-US"/>
          </a:p>
          <a:p>
            <a:r>
              <a:rPr lang="en-US"/>
              <a:t>Due to the intersectional nature of IPV experienced by South Asian Women, they often need resources beyond those typically offered by domestic violence prevention and intervention organizations. </a:t>
            </a:r>
          </a:p>
          <a:p>
            <a:endParaRPr lang="en-US"/>
          </a:p>
          <a:p>
            <a:r>
              <a:rPr lang="en-US"/>
              <a:t>South Asian Women need a more holistic array of  </a:t>
            </a:r>
          </a:p>
          <a:p>
            <a:r>
              <a:rPr lang="en-US"/>
              <a:t>resources including those related to housing, immigration, finances, healthy living, education, employment, parenting, and legal services. So these types of resources would also be highlighted in this outreach program.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several strengths to this solution: </a:t>
            </a:r>
          </a:p>
          <a:p>
            <a:endParaRPr lang="en-US"/>
          </a:p>
          <a:p>
            <a:r>
              <a:rPr lang="en-US"/>
              <a:t>Religious centers are often the few spaces in which very insulated women may be able to participate in freely. They are often cited as a source of spiritual support and comfort when coping with abuse.</a:t>
            </a:r>
          </a:p>
          <a:p>
            <a:endParaRPr lang="en-US"/>
          </a:p>
          <a:p>
            <a:r>
              <a:rPr lang="en-US"/>
              <a:t>This solution also leverages the significance of cultural leaders and centres on the South Asian Community to induce change in the overall cultural stigma around IPV. It presents a novel way to introduce a public awareness campaign with a community-centered approach in mind. </a:t>
            </a:r>
          </a:p>
          <a:p>
            <a:endParaRPr lang="en-US"/>
          </a:p>
          <a:p>
            <a:r>
              <a:rPr lang="en-US"/>
              <a:t>The leaders in these spaces hold a strong influence on the values, beliefs and opinions of their communities. Creating partnerships with these leaders not only allows for a top down flow of information but a reciprocal transfer of community concerns and perspectives through their chosen leadership. </a:t>
            </a:r>
          </a:p>
          <a:p>
            <a:endParaRPr lang="en-US"/>
          </a:p>
          <a:p>
            <a:r>
              <a:rPr lang="en-US"/>
              <a:t>Outreach booths and community education at key cultural centres targets a wide range of people in addition to the women experiencing abuse. </a:t>
            </a:r>
          </a:p>
          <a:p>
            <a:r>
              <a:rPr lang="en-US"/>
              <a:t>Thus, additionally educating the ‘kinship network’; family, friends or coworkers that support women in leaving abusive situations.</a:t>
            </a:r>
          </a:p>
          <a:p>
            <a:endParaRPr lang="en-US"/>
          </a:p>
          <a:p>
            <a:r>
              <a:rPr lang="en-US"/>
              <a:t>This increases the social impact of this intervention through bystander training. Often women experiencing abuse, may seek out informal support through trusted friends and coworkers prior to reaching out to formal supports. Under the current, cultural understanding of abuse, these informal support systems may not appropriately advise women that they are in an unsafe situation. They may instead council women to stay in these abusive relationships to preserve family honour. </a:t>
            </a:r>
          </a:p>
          <a:p>
            <a:endParaRPr lang="en-US"/>
          </a:p>
          <a:p>
            <a:r>
              <a:rPr lang="en-US"/>
              <a:t>So creating a more informed informal support system is significant benefit of this solution. </a:t>
            </a:r>
          </a:p>
          <a:p>
            <a:endParaRPr lang="en-US"/>
          </a:p>
          <a:p>
            <a:r>
              <a:rPr lang="en-US"/>
              <a:t> An effective kinship network has been shown to facilitating a pathway for women to access formal support. </a:t>
            </a:r>
          </a:p>
          <a:p>
            <a:r>
              <a:rPr lang="en-US"/>
              <a:t> </a:t>
            </a:r>
          </a:p>
          <a:p>
            <a:r>
              <a:rPr lang="en-US"/>
              <a:t>Many organizations lack insight into the needs of South Asian women experiencing violence at home. Especially those catering to the general public. </a:t>
            </a:r>
          </a:p>
          <a:p>
            <a:endParaRPr lang="en-US"/>
          </a:p>
          <a:p>
            <a:r>
              <a:rPr lang="en-US"/>
              <a:t>The team running this solution is well positioned to advocate for the needs of South Asian Women with a bottom up approach to larger organizations and address gaps in programming.</a:t>
            </a:r>
          </a:p>
          <a:p>
            <a:endParaRPr lang="en-US"/>
          </a:p>
          <a:p>
            <a:r>
              <a:rPr lang="en-US"/>
              <a:t>Siloed care across organizations is a commonly cited concern which may be mitigated through the communication and collaboration required by this intervention. </a:t>
            </a:r>
          </a:p>
          <a:p>
            <a:endParaRPr lang="en-US"/>
          </a:p>
          <a:p>
            <a:r>
              <a:rPr lang="en-US"/>
              <a:t>In addition resources maybe better managed as individuals seeking care are appropriately directed to the services that would best address their needs and have the capacity to support them. Leading to decreased frustration and loss of confidence in the system.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the biggest challenges is always is funding. As we living through uncertain economic times we see that funding for community supports is threatened. Which is a significant concern. In 2023, the federal government made funding commitments to a national action plan to address violence against women. This indicates some political momentum in this area. Thus this could be a source of funding.</a:t>
            </a:r>
          </a:p>
          <a:p>
            <a:endParaRPr lang="en-US"/>
          </a:p>
          <a:p>
            <a:r>
              <a:rPr lang="en-US"/>
              <a:t>The primary financial and practical barrier associated with this solution would be related to staffing the team, as multiple people would be required to meet the experiential, language and cultural requirements to serve a diverse community. </a:t>
            </a:r>
          </a:p>
          <a:p>
            <a:endParaRPr lang="en-US"/>
          </a:p>
          <a:p>
            <a:r>
              <a:rPr lang="en-US"/>
              <a:t>Research has shown that while religion is a key source of comfort to South Asian Women when coping with abuse. Religious or Cultural leaders as informal support systems often perpetuate cultural norms around family, gender and responsibility. Thus, they may provide counsel that keeps women silenced and trapped in their abusive situations. </a:t>
            </a:r>
          </a:p>
          <a:p>
            <a:endParaRPr lang="en-US"/>
          </a:p>
          <a:p>
            <a:r>
              <a:rPr lang="en-US"/>
              <a:t>Fostering collaboration across multiple organizations is also a significant challenge. While primary services are provided through Fraser Health. Many of the culturally specific services are smaller non-profit organizations. For this reason support services vastly differ in their capacity, motivations and incentives to collaborate in this solution. Which leads into our conversation about feasibility.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9.png"/><Relationship Id="rId7" Type="http://schemas.openxmlformats.org/officeDocument/2006/relationships/image" Target="../media/image1.png"/><Relationship Id="rId12" Type="http://schemas.openxmlformats.org/officeDocument/2006/relationships/image" Target="../media/image5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3.png"/><Relationship Id="rId5" Type="http://schemas.openxmlformats.org/officeDocument/2006/relationships/image" Target="../media/image8.png"/><Relationship Id="rId10" Type="http://schemas.openxmlformats.org/officeDocument/2006/relationships/image" Target="../media/image52.svg"/><Relationship Id="rId4" Type="http://schemas.openxmlformats.org/officeDocument/2006/relationships/image" Target="../media/image50.sv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7.sv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55.png"/><Relationship Id="rId5" Type="http://schemas.openxmlformats.org/officeDocument/2006/relationships/image" Target="../media/image14.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17.svg"/><Relationship Id="rId4" Type="http://schemas.openxmlformats.org/officeDocument/2006/relationships/image" Target="../media/image5.sv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5.sv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svg"/><Relationship Id="rId10"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hyperlink" Target="https://doi.org/10.1136/bmjgh-2021-006370" TargetMode="External"/><Relationship Id="rId3" Type="http://schemas.openxmlformats.org/officeDocument/2006/relationships/hyperlink" Target="https://doi.org/10.1080/07399332.2017.1385615" TargetMode="External"/><Relationship Id="rId7" Type="http://schemas.openxmlformats.org/officeDocument/2006/relationships/hyperlink" Target="https://doi.org/10.1111/gwao.12780" TargetMode="External"/><Relationship Id="rId2" Type="http://schemas.openxmlformats.org/officeDocument/2006/relationships/hyperlink" Target="https://doi.org/10.1186/s12889-025-21619-5" TargetMode="External"/><Relationship Id="rId1" Type="http://schemas.openxmlformats.org/officeDocument/2006/relationships/slideLayout" Target="../slideLayouts/slideLayout7.xml"/><Relationship Id="rId6" Type="http://schemas.openxmlformats.org/officeDocument/2006/relationships/hyperlink" Target="https://doi.org/10.1177/1077801220984174" TargetMode="External"/><Relationship Id="rId5" Type="http://schemas.openxmlformats.org/officeDocument/2006/relationships/hyperlink" Target="https://doi.org/10.1080/07399332.2019.1641502" TargetMode="External"/><Relationship Id="rId4" Type="http://schemas.openxmlformats.org/officeDocument/2006/relationships/hyperlink" Target="https://doi.org/10.1111/fcre.12653" TargetMode="External"/><Relationship Id="rId9" Type="http://schemas.openxmlformats.org/officeDocument/2006/relationships/hyperlink" Target="https://doi.org/10.24095/hpcdp.43.4.0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7.svg"/><Relationship Id="rId4" Type="http://schemas.openxmlformats.org/officeDocument/2006/relationships/image" Target="../media/image19.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sv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7.svg"/><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sv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9.png"/><Relationship Id="rId5" Type="http://schemas.openxmlformats.org/officeDocument/2006/relationships/image" Target="../media/image16.png"/><Relationship Id="rId10" Type="http://schemas.openxmlformats.org/officeDocument/2006/relationships/image" Target="../media/image28.svg"/><Relationship Id="rId4" Type="http://schemas.openxmlformats.org/officeDocument/2006/relationships/image" Target="../media/image15.sv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1.png"/><Relationship Id="rId21" Type="http://schemas.openxmlformats.org/officeDocument/2006/relationships/image" Target="../media/image17.sv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8.xml"/><Relationship Id="rId16" Type="http://schemas.openxmlformats.org/officeDocument/2006/relationships/image" Target="../media/image43.sv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2.svg"/><Relationship Id="rId9" Type="http://schemas.openxmlformats.org/officeDocument/2006/relationships/image" Target="../media/image36.png"/><Relationship Id="rId1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p:cNvSpPr/>
          <p:nvPr/>
        </p:nvSpPr>
        <p:spPr>
          <a:xfrm>
            <a:off x="15975451" y="749364"/>
            <a:ext cx="1728216" cy="4114800"/>
          </a:xfrm>
          <a:custGeom>
            <a:avLst/>
            <a:gdLst/>
            <a:ahLst/>
            <a:cxnLst/>
            <a:rect l="l" t="t" r="r" b="b"/>
            <a:pathLst>
              <a:path w="1728216" h="4114800">
                <a:moveTo>
                  <a:pt x="0" y="0"/>
                </a:moveTo>
                <a:lnTo>
                  <a:pt x="1728216" y="0"/>
                </a:lnTo>
                <a:lnTo>
                  <a:pt x="172821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584333" y="749364"/>
            <a:ext cx="1728216" cy="4114800"/>
          </a:xfrm>
          <a:custGeom>
            <a:avLst/>
            <a:gdLst/>
            <a:ahLst/>
            <a:cxnLst/>
            <a:rect l="l" t="t" r="r" b="b"/>
            <a:pathLst>
              <a:path w="1728216" h="4114800">
                <a:moveTo>
                  <a:pt x="1728216" y="0"/>
                </a:moveTo>
                <a:lnTo>
                  <a:pt x="0" y="0"/>
                </a:lnTo>
                <a:lnTo>
                  <a:pt x="0" y="4114800"/>
                </a:lnTo>
                <a:lnTo>
                  <a:pt x="1728216" y="4114800"/>
                </a:lnTo>
                <a:lnTo>
                  <a:pt x="172821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5125614" y="-901930"/>
            <a:ext cx="8036773" cy="11339362"/>
          </a:xfrm>
          <a:custGeom>
            <a:avLst/>
            <a:gdLst/>
            <a:ahLst/>
            <a:cxnLst/>
            <a:rect l="l" t="t" r="r" b="b"/>
            <a:pathLst>
              <a:path w="8036773" h="11339362">
                <a:moveTo>
                  <a:pt x="0" y="0"/>
                </a:moveTo>
                <a:lnTo>
                  <a:pt x="8036772" y="0"/>
                </a:lnTo>
                <a:lnTo>
                  <a:pt x="8036772" y="11339362"/>
                </a:lnTo>
                <a:lnTo>
                  <a:pt x="0" y="11339362"/>
                </a:lnTo>
                <a:lnTo>
                  <a:pt x="0" y="0"/>
                </a:lnTo>
                <a:close/>
              </a:path>
            </a:pathLst>
          </a:custGeom>
          <a:blipFill>
            <a:blip r:embed="rId4"/>
            <a:stretch>
              <a:fillRect/>
            </a:stretch>
          </a:blipFill>
        </p:spPr>
      </p:sp>
      <p:grpSp>
        <p:nvGrpSpPr>
          <p:cNvPr id="5" name="Group 5"/>
          <p:cNvGrpSpPr/>
          <p:nvPr/>
        </p:nvGrpSpPr>
        <p:grpSpPr>
          <a:xfrm>
            <a:off x="-1828800" y="9342674"/>
            <a:ext cx="21945600" cy="944326"/>
            <a:chOff x="0" y="0"/>
            <a:chExt cx="29260800" cy="1259101"/>
          </a:xfrm>
        </p:grpSpPr>
        <p:sp>
          <p:nvSpPr>
            <p:cNvPr id="6" name="Freeform 6"/>
            <p:cNvSpPr/>
            <p:nvPr/>
          </p:nvSpPr>
          <p:spPr>
            <a:xfrm>
              <a:off x="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97536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95072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9" name="Freeform 9"/>
          <p:cNvSpPr/>
          <p:nvPr/>
        </p:nvSpPr>
        <p:spPr>
          <a:xfrm>
            <a:off x="-2057400" y="46713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6232626" y="46713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2" name="Freeform 12"/>
          <p:cNvSpPr/>
          <p:nvPr/>
        </p:nvSpPr>
        <p:spPr>
          <a:xfrm flipH="1">
            <a:off x="14173200" y="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3" name="TextBox 13"/>
          <p:cNvSpPr txBox="1"/>
          <p:nvPr/>
        </p:nvSpPr>
        <p:spPr>
          <a:xfrm>
            <a:off x="5018514" y="3188073"/>
            <a:ext cx="8250972" cy="3380757"/>
          </a:xfrm>
          <a:prstGeom prst="rect">
            <a:avLst/>
          </a:prstGeom>
        </p:spPr>
        <p:txBody>
          <a:bodyPr lIns="0" tIns="0" rIns="0" bIns="0" rtlCol="0" anchor="t">
            <a:spAutoFit/>
          </a:bodyPr>
          <a:lstStyle/>
          <a:p>
            <a:pPr algn="ctr">
              <a:lnSpc>
                <a:spcPts val="6471"/>
              </a:lnSpc>
            </a:pPr>
            <a:r>
              <a:rPr lang="en-US" sz="6282">
                <a:solidFill>
                  <a:srgbClr val="68864A"/>
                </a:solidFill>
                <a:latin typeface="Madani Arabic"/>
                <a:ea typeface="Madani Arabic"/>
                <a:cs typeface="Madani Arabic"/>
                <a:sym typeface="Madani Arabic"/>
              </a:rPr>
              <a:t>SOUTH ASIAN WOMEN AND THE STIGMA OF REPORTING IPV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descr="Islamic Frame Ornament"/>
          <p:cNvSpPr/>
          <p:nvPr/>
        </p:nvSpPr>
        <p:spPr>
          <a:xfrm>
            <a:off x="0" y="-1581257"/>
            <a:ext cx="6075759" cy="4540249"/>
          </a:xfrm>
          <a:custGeom>
            <a:avLst/>
            <a:gdLst/>
            <a:ahLst/>
            <a:cxnLst/>
            <a:rect l="l" t="t" r="r" b="b"/>
            <a:pathLst>
              <a:path w="6075759" h="4540249">
                <a:moveTo>
                  <a:pt x="0" y="0"/>
                </a:moveTo>
                <a:lnTo>
                  <a:pt x="6075759" y="0"/>
                </a:lnTo>
                <a:lnTo>
                  <a:pt x="6075759" y="4540249"/>
                </a:lnTo>
                <a:lnTo>
                  <a:pt x="0" y="45402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descr="ramadan lantern ornament"/>
          <p:cNvSpPr/>
          <p:nvPr/>
        </p:nvSpPr>
        <p:spPr>
          <a:xfrm>
            <a:off x="2065009" y="514350"/>
            <a:ext cx="3060922" cy="8545721"/>
          </a:xfrm>
          <a:custGeom>
            <a:avLst/>
            <a:gdLst/>
            <a:ahLst/>
            <a:cxnLst/>
            <a:rect l="l" t="t" r="r" b="b"/>
            <a:pathLst>
              <a:path w="3060922" h="8545721">
                <a:moveTo>
                  <a:pt x="0" y="0"/>
                </a:moveTo>
                <a:lnTo>
                  <a:pt x="3060922" y="0"/>
                </a:lnTo>
                <a:lnTo>
                  <a:pt x="3060922" y="8545721"/>
                </a:lnTo>
                <a:lnTo>
                  <a:pt x="0" y="85457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9144000" y="406515"/>
            <a:ext cx="5781110" cy="1168171"/>
          </a:xfrm>
          <a:prstGeom prst="rect">
            <a:avLst/>
          </a:prstGeom>
        </p:spPr>
        <p:txBody>
          <a:bodyPr lIns="0" tIns="0" rIns="0" bIns="0" rtlCol="0" anchor="t">
            <a:spAutoFit/>
          </a:bodyPr>
          <a:lstStyle/>
          <a:p>
            <a:pPr marL="0" lvl="0" indent="0" algn="l">
              <a:lnSpc>
                <a:spcPts val="8666"/>
              </a:lnSpc>
            </a:pPr>
            <a:r>
              <a:rPr lang="en-US" sz="7222">
                <a:solidFill>
                  <a:srgbClr val="68864A"/>
                </a:solidFill>
                <a:latin typeface="Madani Arabic"/>
                <a:ea typeface="Madani Arabic"/>
                <a:cs typeface="Madani Arabic"/>
                <a:sym typeface="Madani Arabic"/>
              </a:rPr>
              <a:t>Challenges</a:t>
            </a:r>
          </a:p>
        </p:txBody>
      </p:sp>
      <p:sp>
        <p:nvSpPr>
          <p:cNvPr id="5" name="TextBox 5"/>
          <p:cNvSpPr txBox="1"/>
          <p:nvPr/>
        </p:nvSpPr>
        <p:spPr>
          <a:xfrm>
            <a:off x="7292983" y="2678321"/>
            <a:ext cx="9966317" cy="6381750"/>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B68239"/>
                </a:solidFill>
                <a:latin typeface="Canva Sans"/>
                <a:ea typeface="Canva Sans"/>
                <a:cs typeface="Canva Sans"/>
                <a:sym typeface="Canva Sans"/>
              </a:rPr>
              <a:t>Funding.</a:t>
            </a:r>
          </a:p>
          <a:p>
            <a:pPr algn="l">
              <a:lnSpc>
                <a:spcPts val="4200"/>
              </a:lnSpc>
            </a:pPr>
            <a:endParaRPr lang="en-US" sz="3000">
              <a:solidFill>
                <a:srgbClr val="B68239"/>
              </a:solidFill>
              <a:latin typeface="Canva Sans"/>
              <a:ea typeface="Canva Sans"/>
              <a:cs typeface="Canva Sans"/>
              <a:sym typeface="Canva Sans"/>
            </a:endParaRPr>
          </a:p>
          <a:p>
            <a:pPr marL="647700" lvl="1" indent="-323850" algn="l">
              <a:lnSpc>
                <a:spcPts val="4200"/>
              </a:lnSpc>
              <a:buFont typeface="Arial"/>
              <a:buChar char="•"/>
            </a:pPr>
            <a:r>
              <a:rPr lang="en-US" sz="3000">
                <a:solidFill>
                  <a:srgbClr val="B68239"/>
                </a:solidFill>
                <a:latin typeface="Canva Sans"/>
                <a:ea typeface="Canva Sans"/>
                <a:cs typeface="Canva Sans"/>
                <a:sym typeface="Canva Sans"/>
              </a:rPr>
              <a:t>Finding staff to run the booths that are well versed in the required cultural knowledge and background along with providing education IPV.</a:t>
            </a:r>
          </a:p>
          <a:p>
            <a:pPr algn="l">
              <a:lnSpc>
                <a:spcPts val="4200"/>
              </a:lnSpc>
            </a:pPr>
            <a:endParaRPr lang="en-US" sz="3000">
              <a:solidFill>
                <a:srgbClr val="B68239"/>
              </a:solidFill>
              <a:latin typeface="Canva Sans"/>
              <a:ea typeface="Canva Sans"/>
              <a:cs typeface="Canva Sans"/>
              <a:sym typeface="Canva Sans"/>
            </a:endParaRPr>
          </a:p>
          <a:p>
            <a:pPr marL="647700" lvl="1" indent="-323850" algn="l">
              <a:lnSpc>
                <a:spcPts val="4200"/>
              </a:lnSpc>
              <a:buFont typeface="Arial"/>
              <a:buChar char="•"/>
            </a:pPr>
            <a:r>
              <a:rPr lang="en-US" sz="3000">
                <a:solidFill>
                  <a:srgbClr val="B68239"/>
                </a:solidFill>
                <a:latin typeface="Canva Sans"/>
                <a:ea typeface="Canva Sans"/>
                <a:cs typeface="Canva Sans"/>
                <a:sym typeface="Canva Sans"/>
              </a:rPr>
              <a:t>While religion is a source of comfort, Religious leaders may echo cultural stigma and perpetuate harm. Therefore it maybe difficult to find supportive spaces And community leaders.</a:t>
            </a:r>
          </a:p>
          <a:p>
            <a:pPr algn="l">
              <a:lnSpc>
                <a:spcPts val="4200"/>
              </a:lnSpc>
            </a:pPr>
            <a:endParaRPr lang="en-US" sz="3000">
              <a:solidFill>
                <a:srgbClr val="B68239"/>
              </a:solidFill>
              <a:latin typeface="Canva Sans"/>
              <a:ea typeface="Canva Sans"/>
              <a:cs typeface="Canva Sans"/>
              <a:sym typeface="Canva Sans"/>
            </a:endParaRPr>
          </a:p>
          <a:p>
            <a:pPr marL="647700" lvl="1" indent="-323850" algn="l">
              <a:lnSpc>
                <a:spcPts val="4200"/>
              </a:lnSpc>
              <a:buFont typeface="Arial"/>
              <a:buChar char="•"/>
            </a:pPr>
            <a:r>
              <a:rPr lang="en-US" sz="3000">
                <a:solidFill>
                  <a:srgbClr val="B68239"/>
                </a:solidFill>
                <a:latin typeface="Canva Sans"/>
                <a:ea typeface="Canva Sans"/>
                <a:cs typeface="Canva Sans"/>
                <a:sym typeface="Canva Sans"/>
              </a:rPr>
              <a:t>Organizational support and communication</a:t>
            </a:r>
          </a:p>
        </p:txBody>
      </p:sp>
      <p:sp>
        <p:nvSpPr>
          <p:cNvPr id="6" name="AutoShape 6"/>
          <p:cNvSpPr/>
          <p:nvPr/>
        </p:nvSpPr>
        <p:spPr>
          <a:xfrm>
            <a:off x="7292983" y="1711170"/>
            <a:ext cx="9966317" cy="0"/>
          </a:xfrm>
          <a:prstGeom prst="line">
            <a:avLst/>
          </a:prstGeom>
          <a:ln w="9525" cap="rnd">
            <a:solidFill>
              <a:srgbClr val="68864A"/>
            </a:solidFill>
            <a:prstDash val="solid"/>
            <a:headEnd type="none" w="sm" len="sm"/>
            <a:tailEnd type="none" w="sm" len="sm"/>
          </a:ln>
        </p:spPr>
      </p:sp>
      <p:sp>
        <p:nvSpPr>
          <p:cNvPr id="7" name="TextBox 7"/>
          <p:cNvSpPr txBox="1"/>
          <p:nvPr/>
        </p:nvSpPr>
        <p:spPr>
          <a:xfrm>
            <a:off x="559584" y="9906000"/>
            <a:ext cx="18178245" cy="885825"/>
          </a:xfrm>
          <a:prstGeom prst="rect">
            <a:avLst/>
          </a:prstGeom>
        </p:spPr>
        <p:txBody>
          <a:bodyPr lIns="0" tIns="0" rIns="0" bIns="0" rtlCol="0" anchor="t">
            <a:spAutoFit/>
          </a:bodyPr>
          <a:lstStyle/>
          <a:p>
            <a:pPr algn="ctr">
              <a:lnSpc>
                <a:spcPts val="2399"/>
              </a:lnSpc>
            </a:pPr>
            <a:r>
              <a:rPr lang="en-US" sz="1999">
                <a:solidFill>
                  <a:srgbClr val="000000"/>
                </a:solidFill>
                <a:latin typeface="Canva Sans"/>
                <a:ea typeface="Canva Sans"/>
                <a:cs typeface="Canva Sans"/>
                <a:sym typeface="Canva Sans"/>
              </a:rPr>
              <a:t>(Aujla, 2020; Istratii et al., 2024; George et al., 2022; Park et al., 2021; Pringle et al., 2022; Rai, 2020; Turin et al., 2021; Yakubovich et al., 2023)</a:t>
            </a:r>
          </a:p>
          <a:p>
            <a:pPr algn="ctr">
              <a:lnSpc>
                <a:spcPts val="2399"/>
              </a:lnSpc>
            </a:pPr>
            <a:r>
              <a:rPr lang="en-US" sz="1999" b="1">
                <a:solidFill>
                  <a:srgbClr val="000000"/>
                </a:solidFill>
                <a:latin typeface="Canva Sans Bold"/>
                <a:ea typeface="Canva Sans Bold"/>
                <a:cs typeface="Canva Sans Bold"/>
                <a:sym typeface="Canva Sans Bold"/>
              </a:rPr>
              <a:t> </a:t>
            </a:r>
          </a:p>
          <a:p>
            <a:pPr algn="ctr">
              <a:lnSpc>
                <a:spcPts val="2399"/>
              </a:lnSpc>
              <a:spcBef>
                <a:spcPct val="0"/>
              </a:spcBef>
            </a:pPr>
            <a:endParaRPr lang="en-US" sz="1999" b="1">
              <a:solidFill>
                <a:srgbClr val="000000"/>
              </a:solidFill>
              <a:latin typeface="Canva Sans Bold"/>
              <a:ea typeface="Canva Sans Bold"/>
              <a:cs typeface="Canva Sans Bold"/>
              <a:sym typeface="Canva San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p:cNvSpPr/>
          <p:nvPr/>
        </p:nvSpPr>
        <p:spPr>
          <a:xfrm>
            <a:off x="2390099" y="749016"/>
            <a:ext cx="13507803" cy="13200807"/>
          </a:xfrm>
          <a:custGeom>
            <a:avLst/>
            <a:gdLst/>
            <a:ahLst/>
            <a:cxnLst/>
            <a:rect l="l" t="t" r="r" b="b"/>
            <a:pathLst>
              <a:path w="13507803" h="13200807">
                <a:moveTo>
                  <a:pt x="0" y="0"/>
                </a:moveTo>
                <a:lnTo>
                  <a:pt x="13507802" y="0"/>
                </a:lnTo>
                <a:lnTo>
                  <a:pt x="13507802" y="13200807"/>
                </a:lnTo>
                <a:lnTo>
                  <a:pt x="0" y="13200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descr="Islamic Frame Ornament"/>
          <p:cNvSpPr/>
          <p:nvPr/>
        </p:nvSpPr>
        <p:spPr>
          <a:xfrm flipH="1">
            <a:off x="14173200" y="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descr="Ramadan Lantern Icon"/>
          <p:cNvSpPr/>
          <p:nvPr/>
        </p:nvSpPr>
        <p:spPr>
          <a:xfrm>
            <a:off x="14503397" y="-456751"/>
            <a:ext cx="1728216" cy="4114800"/>
          </a:xfrm>
          <a:custGeom>
            <a:avLst/>
            <a:gdLst/>
            <a:ahLst/>
            <a:cxnLst/>
            <a:rect l="l" t="t" r="r" b="b"/>
            <a:pathLst>
              <a:path w="1728216" h="4114800">
                <a:moveTo>
                  <a:pt x="0" y="0"/>
                </a:moveTo>
                <a:lnTo>
                  <a:pt x="1728216" y="0"/>
                </a:lnTo>
                <a:lnTo>
                  <a:pt x="172821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5" name="Group 5"/>
          <p:cNvGrpSpPr/>
          <p:nvPr/>
        </p:nvGrpSpPr>
        <p:grpSpPr>
          <a:xfrm>
            <a:off x="707595" y="3253760"/>
            <a:ext cx="3440337" cy="1937516"/>
            <a:chOff x="0" y="0"/>
            <a:chExt cx="1508954" cy="849807"/>
          </a:xfrm>
        </p:grpSpPr>
        <p:sp>
          <p:nvSpPr>
            <p:cNvPr id="6" name="Freeform 6"/>
            <p:cNvSpPr/>
            <p:nvPr/>
          </p:nvSpPr>
          <p:spPr>
            <a:xfrm>
              <a:off x="0" y="0"/>
              <a:ext cx="1508954" cy="849808"/>
            </a:xfrm>
            <a:custGeom>
              <a:avLst/>
              <a:gdLst/>
              <a:ahLst/>
              <a:cxnLst/>
              <a:rect l="l" t="t" r="r" b="b"/>
              <a:pathLst>
                <a:path w="1508954" h="849808">
                  <a:moveTo>
                    <a:pt x="1384494" y="849807"/>
                  </a:moveTo>
                  <a:lnTo>
                    <a:pt x="124460" y="849807"/>
                  </a:lnTo>
                  <a:cubicBezTo>
                    <a:pt x="55880" y="849807"/>
                    <a:pt x="0" y="793927"/>
                    <a:pt x="0" y="725347"/>
                  </a:cubicBezTo>
                  <a:lnTo>
                    <a:pt x="0" y="124460"/>
                  </a:lnTo>
                  <a:cubicBezTo>
                    <a:pt x="0" y="55880"/>
                    <a:pt x="55880" y="0"/>
                    <a:pt x="124460" y="0"/>
                  </a:cubicBezTo>
                  <a:lnTo>
                    <a:pt x="1384494" y="0"/>
                  </a:lnTo>
                  <a:cubicBezTo>
                    <a:pt x="1453074" y="0"/>
                    <a:pt x="1508954" y="55880"/>
                    <a:pt x="1508954" y="124460"/>
                  </a:cubicBezTo>
                  <a:lnTo>
                    <a:pt x="1508954" y="725347"/>
                  </a:lnTo>
                  <a:cubicBezTo>
                    <a:pt x="1508954" y="793927"/>
                    <a:pt x="1453074" y="849808"/>
                    <a:pt x="1384494" y="849808"/>
                  </a:cubicBezTo>
                  <a:close/>
                </a:path>
              </a:pathLst>
            </a:custGeom>
            <a:solidFill>
              <a:srgbClr val="FFF8E6">
                <a:alpha val="33725"/>
              </a:srgbClr>
            </a:solidFill>
          </p:spPr>
        </p:sp>
      </p:grpSp>
      <p:sp>
        <p:nvSpPr>
          <p:cNvPr id="7" name="Freeform 7"/>
          <p:cNvSpPr/>
          <p:nvPr/>
        </p:nvSpPr>
        <p:spPr>
          <a:xfrm>
            <a:off x="689598" y="6291472"/>
            <a:ext cx="3458333" cy="3445279"/>
          </a:xfrm>
          <a:custGeom>
            <a:avLst/>
            <a:gdLst/>
            <a:ahLst/>
            <a:cxnLst/>
            <a:rect l="l" t="t" r="r" b="b"/>
            <a:pathLst>
              <a:path w="3458333" h="3445279">
                <a:moveTo>
                  <a:pt x="0" y="0"/>
                </a:moveTo>
                <a:lnTo>
                  <a:pt x="3458333" y="0"/>
                </a:lnTo>
                <a:lnTo>
                  <a:pt x="3458333" y="3445279"/>
                </a:lnTo>
                <a:lnTo>
                  <a:pt x="0" y="34452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2958671" y="2443090"/>
            <a:ext cx="3572339" cy="3558855"/>
          </a:xfrm>
          <a:custGeom>
            <a:avLst/>
            <a:gdLst/>
            <a:ahLst/>
            <a:cxnLst/>
            <a:rect l="l" t="t" r="r" b="b"/>
            <a:pathLst>
              <a:path w="3572339" h="3558855">
                <a:moveTo>
                  <a:pt x="0" y="0"/>
                </a:moveTo>
                <a:lnTo>
                  <a:pt x="3572339" y="0"/>
                </a:lnTo>
                <a:lnTo>
                  <a:pt x="3572339" y="3558855"/>
                </a:lnTo>
                <a:lnTo>
                  <a:pt x="0" y="3558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7467072" y="519364"/>
            <a:ext cx="3717185" cy="3703153"/>
          </a:xfrm>
          <a:custGeom>
            <a:avLst/>
            <a:gdLst/>
            <a:ahLst/>
            <a:cxnLst/>
            <a:rect l="l" t="t" r="r" b="b"/>
            <a:pathLst>
              <a:path w="3717185" h="3703153">
                <a:moveTo>
                  <a:pt x="0" y="0"/>
                </a:moveTo>
                <a:lnTo>
                  <a:pt x="3717185" y="0"/>
                </a:lnTo>
                <a:lnTo>
                  <a:pt x="3717185" y="3703154"/>
                </a:lnTo>
                <a:lnTo>
                  <a:pt x="0" y="37031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4372008" y="6001945"/>
            <a:ext cx="3717185" cy="3703153"/>
          </a:xfrm>
          <a:custGeom>
            <a:avLst/>
            <a:gdLst/>
            <a:ahLst/>
            <a:cxnLst/>
            <a:rect l="l" t="t" r="r" b="b"/>
            <a:pathLst>
              <a:path w="3717185" h="3703153">
                <a:moveTo>
                  <a:pt x="0" y="0"/>
                </a:moveTo>
                <a:lnTo>
                  <a:pt x="3717184" y="0"/>
                </a:lnTo>
                <a:lnTo>
                  <a:pt x="3717184" y="3703154"/>
                </a:lnTo>
                <a:lnTo>
                  <a:pt x="0" y="37031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624806" y="2574826"/>
            <a:ext cx="3572339" cy="3558855"/>
          </a:xfrm>
          <a:custGeom>
            <a:avLst/>
            <a:gdLst/>
            <a:ahLst/>
            <a:cxnLst/>
            <a:rect l="l" t="t" r="r" b="b"/>
            <a:pathLst>
              <a:path w="3572339" h="3558855">
                <a:moveTo>
                  <a:pt x="0" y="0"/>
                </a:moveTo>
                <a:lnTo>
                  <a:pt x="3572339" y="0"/>
                </a:lnTo>
                <a:lnTo>
                  <a:pt x="3572339" y="3558855"/>
                </a:lnTo>
                <a:lnTo>
                  <a:pt x="0" y="3558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5744656" y="6219406"/>
            <a:ext cx="6798688" cy="4114800"/>
          </a:xfrm>
          <a:custGeom>
            <a:avLst/>
            <a:gdLst/>
            <a:ahLst/>
            <a:cxnLst/>
            <a:rect l="l" t="t" r="r" b="b"/>
            <a:pathLst>
              <a:path w="6798688" h="4114800">
                <a:moveTo>
                  <a:pt x="0" y="0"/>
                </a:moveTo>
                <a:lnTo>
                  <a:pt x="6798688" y="0"/>
                </a:lnTo>
                <a:lnTo>
                  <a:pt x="679868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3"/>
          <p:cNvSpPr txBox="1"/>
          <p:nvPr/>
        </p:nvSpPr>
        <p:spPr>
          <a:xfrm>
            <a:off x="1171330" y="7527178"/>
            <a:ext cx="2530863" cy="973868"/>
          </a:xfrm>
          <a:prstGeom prst="rect">
            <a:avLst/>
          </a:prstGeom>
        </p:spPr>
        <p:txBody>
          <a:bodyPr lIns="0" tIns="0" rIns="0" bIns="0" rtlCol="0" anchor="t">
            <a:spAutoFit/>
          </a:bodyPr>
          <a:lstStyle/>
          <a:p>
            <a:pPr marL="0" lvl="0" indent="0" algn="ctr">
              <a:lnSpc>
                <a:spcPts val="3882"/>
              </a:lnSpc>
            </a:pPr>
            <a:r>
              <a:rPr lang="en-US" sz="3235">
                <a:solidFill>
                  <a:srgbClr val="FFF8E6"/>
                </a:solidFill>
                <a:latin typeface="Canva Sans"/>
                <a:ea typeface="Canva Sans"/>
                <a:cs typeface="Canva Sans"/>
                <a:sym typeface="Canva Sans"/>
              </a:rPr>
              <a:t>Resource Network </a:t>
            </a:r>
          </a:p>
        </p:txBody>
      </p:sp>
      <p:sp>
        <p:nvSpPr>
          <p:cNvPr id="14" name="TextBox 14"/>
          <p:cNvSpPr txBox="1"/>
          <p:nvPr/>
        </p:nvSpPr>
        <p:spPr>
          <a:xfrm>
            <a:off x="3525454" y="3343883"/>
            <a:ext cx="2438772" cy="1592675"/>
          </a:xfrm>
          <a:prstGeom prst="rect">
            <a:avLst/>
          </a:prstGeom>
        </p:spPr>
        <p:txBody>
          <a:bodyPr lIns="0" tIns="0" rIns="0" bIns="0" rtlCol="0" anchor="t">
            <a:spAutoFit/>
          </a:bodyPr>
          <a:lstStyle/>
          <a:p>
            <a:pPr marL="0" lvl="0" indent="0" algn="ctr">
              <a:lnSpc>
                <a:spcPts val="3116"/>
              </a:lnSpc>
            </a:pPr>
            <a:r>
              <a:rPr lang="en-US" sz="2597">
                <a:solidFill>
                  <a:srgbClr val="FFF8E6"/>
                </a:solidFill>
                <a:latin typeface="Canva Sans"/>
                <a:ea typeface="Canva Sans"/>
                <a:cs typeface="Canva Sans"/>
                <a:sym typeface="Canva Sans"/>
              </a:rPr>
              <a:t>Facilitating Partnership and Collaboration  </a:t>
            </a:r>
          </a:p>
        </p:txBody>
      </p:sp>
      <p:sp>
        <p:nvSpPr>
          <p:cNvPr id="15" name="TextBox 15"/>
          <p:cNvSpPr txBox="1"/>
          <p:nvPr/>
        </p:nvSpPr>
        <p:spPr>
          <a:xfrm>
            <a:off x="7971556" y="1612461"/>
            <a:ext cx="2708217" cy="1651734"/>
          </a:xfrm>
          <a:prstGeom prst="rect">
            <a:avLst/>
          </a:prstGeom>
        </p:spPr>
        <p:txBody>
          <a:bodyPr lIns="0" tIns="0" rIns="0" bIns="0" rtlCol="0" anchor="t">
            <a:spAutoFit/>
          </a:bodyPr>
          <a:lstStyle/>
          <a:p>
            <a:pPr marL="0" lvl="0" indent="0" algn="ctr">
              <a:lnSpc>
                <a:spcPts val="3247"/>
              </a:lnSpc>
            </a:pPr>
            <a:r>
              <a:rPr lang="en-US" sz="2706">
                <a:solidFill>
                  <a:srgbClr val="FFF8E6"/>
                </a:solidFill>
                <a:latin typeface="Canva Sans"/>
                <a:ea typeface="Canva Sans"/>
                <a:cs typeface="Canva Sans"/>
                <a:sym typeface="Canva Sans"/>
              </a:rPr>
              <a:t>Understanding Community Needs and Prioritise </a:t>
            </a:r>
          </a:p>
        </p:txBody>
      </p:sp>
      <p:sp>
        <p:nvSpPr>
          <p:cNvPr id="16" name="TextBox 16"/>
          <p:cNvSpPr txBox="1"/>
          <p:nvPr/>
        </p:nvSpPr>
        <p:spPr>
          <a:xfrm>
            <a:off x="14877749" y="7431734"/>
            <a:ext cx="2705702" cy="853100"/>
          </a:xfrm>
          <a:prstGeom prst="rect">
            <a:avLst/>
          </a:prstGeom>
        </p:spPr>
        <p:txBody>
          <a:bodyPr lIns="0" tIns="0" rIns="0" bIns="0" rtlCol="0" anchor="t">
            <a:spAutoFit/>
          </a:bodyPr>
          <a:lstStyle/>
          <a:p>
            <a:pPr marL="0" lvl="0" indent="0" algn="ctr">
              <a:lnSpc>
                <a:spcPts val="3396"/>
              </a:lnSpc>
            </a:pPr>
            <a:r>
              <a:rPr lang="en-US" sz="2830">
                <a:solidFill>
                  <a:srgbClr val="FFF8E6"/>
                </a:solidFill>
                <a:latin typeface="Canva Sans"/>
                <a:ea typeface="Canva Sans"/>
                <a:cs typeface="Canva Sans"/>
                <a:sym typeface="Canva Sans"/>
              </a:rPr>
              <a:t>Model Services </a:t>
            </a:r>
          </a:p>
        </p:txBody>
      </p:sp>
      <p:sp>
        <p:nvSpPr>
          <p:cNvPr id="17" name="TextBox 17"/>
          <p:cNvSpPr txBox="1"/>
          <p:nvPr/>
        </p:nvSpPr>
        <p:spPr>
          <a:xfrm>
            <a:off x="6738093" y="4840530"/>
            <a:ext cx="5175142" cy="1161415"/>
          </a:xfrm>
          <a:prstGeom prst="rect">
            <a:avLst/>
          </a:prstGeom>
        </p:spPr>
        <p:txBody>
          <a:bodyPr lIns="0" tIns="0" rIns="0" bIns="0" rtlCol="0" anchor="t">
            <a:spAutoFit/>
          </a:bodyPr>
          <a:lstStyle/>
          <a:p>
            <a:pPr marL="0" lvl="0" indent="0" algn="l">
              <a:lnSpc>
                <a:spcPts val="8959"/>
              </a:lnSpc>
              <a:spcBef>
                <a:spcPct val="0"/>
              </a:spcBef>
            </a:pPr>
            <a:r>
              <a:rPr lang="en-US" sz="6399" u="none">
                <a:solidFill>
                  <a:srgbClr val="68864A"/>
                </a:solidFill>
                <a:latin typeface="Madani Arabic"/>
                <a:ea typeface="Madani Arabic"/>
                <a:cs typeface="Madani Arabic"/>
                <a:sym typeface="Madani Arabic"/>
              </a:rPr>
              <a:t>Feasability</a:t>
            </a:r>
          </a:p>
        </p:txBody>
      </p:sp>
      <p:sp>
        <p:nvSpPr>
          <p:cNvPr id="18" name="TextBox 18"/>
          <p:cNvSpPr txBox="1"/>
          <p:nvPr/>
        </p:nvSpPr>
        <p:spPr>
          <a:xfrm>
            <a:off x="12145544" y="3867319"/>
            <a:ext cx="2530863" cy="973868"/>
          </a:xfrm>
          <a:prstGeom prst="rect">
            <a:avLst/>
          </a:prstGeom>
        </p:spPr>
        <p:txBody>
          <a:bodyPr lIns="0" tIns="0" rIns="0" bIns="0" rtlCol="0" anchor="t">
            <a:spAutoFit/>
          </a:bodyPr>
          <a:lstStyle/>
          <a:p>
            <a:pPr marL="0" lvl="0" indent="0" algn="ctr">
              <a:lnSpc>
                <a:spcPts val="3882"/>
              </a:lnSpc>
            </a:pPr>
            <a:r>
              <a:rPr lang="en-US" sz="3235">
                <a:solidFill>
                  <a:srgbClr val="FFF8E6"/>
                </a:solidFill>
                <a:latin typeface="Canva Sans"/>
                <a:ea typeface="Canva Sans"/>
                <a:cs typeface="Canva Sans"/>
                <a:sym typeface="Canva Sans"/>
              </a:rPr>
              <a:t>Community Funding</a:t>
            </a:r>
          </a:p>
        </p:txBody>
      </p:sp>
      <p:sp>
        <p:nvSpPr>
          <p:cNvPr id="19" name="Freeform 19" descr="Islamic Frame Ornament"/>
          <p:cNvSpPr/>
          <p:nvPr/>
        </p:nvSpPr>
        <p:spPr>
          <a:xfrm>
            <a:off x="33131"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descr="Ramadan Lantern Icon"/>
          <p:cNvSpPr/>
          <p:nvPr/>
        </p:nvSpPr>
        <p:spPr>
          <a:xfrm flipH="1">
            <a:off x="1359088" y="0"/>
            <a:ext cx="1728216" cy="4114800"/>
          </a:xfrm>
          <a:custGeom>
            <a:avLst/>
            <a:gdLst/>
            <a:ahLst/>
            <a:cxnLst/>
            <a:rect l="l" t="t" r="r" b="b"/>
            <a:pathLst>
              <a:path w="1728216" h="4114800">
                <a:moveTo>
                  <a:pt x="1728216" y="0"/>
                </a:moveTo>
                <a:lnTo>
                  <a:pt x="0" y="0"/>
                </a:lnTo>
                <a:lnTo>
                  <a:pt x="0" y="4114800"/>
                </a:lnTo>
                <a:lnTo>
                  <a:pt x="1728216" y="4114800"/>
                </a:lnTo>
                <a:lnTo>
                  <a:pt x="1728216"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689598" y="10022501"/>
            <a:ext cx="18178245" cy="885825"/>
          </a:xfrm>
          <a:prstGeom prst="rect">
            <a:avLst/>
          </a:prstGeom>
        </p:spPr>
        <p:txBody>
          <a:bodyPr lIns="0" tIns="0" rIns="0" bIns="0" rtlCol="0" anchor="t">
            <a:spAutoFit/>
          </a:bodyPr>
          <a:lstStyle/>
          <a:p>
            <a:pPr algn="ctr">
              <a:lnSpc>
                <a:spcPts val="2399"/>
              </a:lnSpc>
            </a:pPr>
            <a:r>
              <a:rPr lang="en-US" sz="1999">
                <a:solidFill>
                  <a:srgbClr val="000000"/>
                </a:solidFill>
                <a:latin typeface="Canva Sans"/>
                <a:ea typeface="Canva Sans"/>
                <a:cs typeface="Canva Sans"/>
                <a:sym typeface="Canva Sans"/>
              </a:rPr>
              <a:t>(Aujla, 2020; Istratii et al., 2024; George et al., 2022; Park et al., 2021; Pringle et al., 2022; Rai, 2020; Turin et al., 2021; Yakubovich et al., 2023)</a:t>
            </a:r>
          </a:p>
          <a:p>
            <a:pPr algn="ctr">
              <a:lnSpc>
                <a:spcPts val="2399"/>
              </a:lnSpc>
            </a:pPr>
            <a:r>
              <a:rPr lang="en-US" sz="1999" b="1">
                <a:solidFill>
                  <a:srgbClr val="000000"/>
                </a:solidFill>
                <a:latin typeface="Canva Sans Bold"/>
                <a:ea typeface="Canva Sans Bold"/>
                <a:cs typeface="Canva Sans Bold"/>
                <a:sym typeface="Canva Sans Bold"/>
              </a:rPr>
              <a:t> </a:t>
            </a:r>
          </a:p>
          <a:p>
            <a:pPr algn="ctr">
              <a:lnSpc>
                <a:spcPts val="2399"/>
              </a:lnSpc>
              <a:spcBef>
                <a:spcPct val="0"/>
              </a:spcBef>
            </a:pPr>
            <a:endParaRPr lang="en-US" sz="1999" b="1">
              <a:solidFill>
                <a:srgbClr val="000000"/>
              </a:solidFill>
              <a:latin typeface="Canva Sans Bold"/>
              <a:ea typeface="Canva Sans Bold"/>
              <a:cs typeface="Canva Sans Bold"/>
              <a:sym typeface="Canva Sa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grpSp>
        <p:nvGrpSpPr>
          <p:cNvPr id="2" name="Group 2"/>
          <p:cNvGrpSpPr/>
          <p:nvPr/>
        </p:nvGrpSpPr>
        <p:grpSpPr>
          <a:xfrm>
            <a:off x="-1828800" y="9342674"/>
            <a:ext cx="21945600" cy="944326"/>
            <a:chOff x="0" y="0"/>
            <a:chExt cx="29260800" cy="1259101"/>
          </a:xfrm>
        </p:grpSpPr>
        <p:sp>
          <p:nvSpPr>
            <p:cNvPr id="3" name="Freeform 3"/>
            <p:cNvSpPr/>
            <p:nvPr/>
          </p:nvSpPr>
          <p:spPr>
            <a:xfrm>
              <a:off x="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7536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95072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6" name="Group 6"/>
          <p:cNvGrpSpPr/>
          <p:nvPr/>
        </p:nvGrpSpPr>
        <p:grpSpPr>
          <a:xfrm>
            <a:off x="3288899" y="684586"/>
            <a:ext cx="11710202" cy="2172484"/>
            <a:chOff x="0" y="0"/>
            <a:chExt cx="15613603" cy="2896646"/>
          </a:xfrm>
        </p:grpSpPr>
        <p:sp>
          <p:nvSpPr>
            <p:cNvPr id="7" name="Freeform 7"/>
            <p:cNvSpPr/>
            <p:nvPr/>
          </p:nvSpPr>
          <p:spPr>
            <a:xfrm>
              <a:off x="0" y="5708"/>
              <a:ext cx="1035481" cy="2890938"/>
            </a:xfrm>
            <a:custGeom>
              <a:avLst/>
              <a:gdLst/>
              <a:ahLst/>
              <a:cxnLst/>
              <a:rect l="l" t="t" r="r" b="b"/>
              <a:pathLst>
                <a:path w="1035481" h="2890938">
                  <a:moveTo>
                    <a:pt x="0" y="0"/>
                  </a:moveTo>
                  <a:lnTo>
                    <a:pt x="1035481" y="0"/>
                  </a:lnTo>
                  <a:lnTo>
                    <a:pt x="1035481" y="2890938"/>
                  </a:lnTo>
                  <a:lnTo>
                    <a:pt x="0" y="2890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4578122" y="0"/>
              <a:ext cx="1035481" cy="2890938"/>
            </a:xfrm>
            <a:custGeom>
              <a:avLst/>
              <a:gdLst/>
              <a:ahLst/>
              <a:cxnLst/>
              <a:rect l="l" t="t" r="r" b="b"/>
              <a:pathLst>
                <a:path w="1035481" h="2890938">
                  <a:moveTo>
                    <a:pt x="0" y="0"/>
                  </a:moveTo>
                  <a:lnTo>
                    <a:pt x="1035481" y="0"/>
                  </a:lnTo>
                  <a:lnTo>
                    <a:pt x="1035481" y="2890938"/>
                  </a:lnTo>
                  <a:lnTo>
                    <a:pt x="0" y="2890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9" name="Freeform 9"/>
          <p:cNvSpPr/>
          <p:nvPr/>
        </p:nvSpPr>
        <p:spPr>
          <a:xfrm>
            <a:off x="1440495" y="2056186"/>
            <a:ext cx="776611" cy="2168203"/>
          </a:xfrm>
          <a:custGeom>
            <a:avLst/>
            <a:gdLst/>
            <a:ahLst/>
            <a:cxnLst/>
            <a:rect l="l" t="t" r="r" b="b"/>
            <a:pathLst>
              <a:path w="776611" h="2168203">
                <a:moveTo>
                  <a:pt x="0" y="0"/>
                </a:moveTo>
                <a:lnTo>
                  <a:pt x="776610" y="0"/>
                </a:lnTo>
                <a:lnTo>
                  <a:pt x="776610" y="2168203"/>
                </a:lnTo>
                <a:lnTo>
                  <a:pt x="0" y="2168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6070895" y="2056186"/>
            <a:ext cx="776611" cy="2168203"/>
          </a:xfrm>
          <a:custGeom>
            <a:avLst/>
            <a:gdLst/>
            <a:ahLst/>
            <a:cxnLst/>
            <a:rect l="l" t="t" r="r" b="b"/>
            <a:pathLst>
              <a:path w="776611" h="2168203">
                <a:moveTo>
                  <a:pt x="0" y="0"/>
                </a:moveTo>
                <a:lnTo>
                  <a:pt x="776610" y="0"/>
                </a:lnTo>
                <a:lnTo>
                  <a:pt x="776610" y="2168203"/>
                </a:lnTo>
                <a:lnTo>
                  <a:pt x="0" y="2168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581257"/>
            <a:ext cx="6075759" cy="4540249"/>
          </a:xfrm>
          <a:custGeom>
            <a:avLst/>
            <a:gdLst/>
            <a:ahLst/>
            <a:cxnLst/>
            <a:rect l="l" t="t" r="r" b="b"/>
            <a:pathLst>
              <a:path w="6075759" h="4540249">
                <a:moveTo>
                  <a:pt x="0" y="0"/>
                </a:moveTo>
                <a:lnTo>
                  <a:pt x="6075759" y="0"/>
                </a:lnTo>
                <a:lnTo>
                  <a:pt x="6075759" y="4540249"/>
                </a:lnTo>
                <a:lnTo>
                  <a:pt x="0" y="45402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flipH="1">
            <a:off x="12214267" y="-1581257"/>
            <a:ext cx="6075759" cy="4540249"/>
          </a:xfrm>
          <a:custGeom>
            <a:avLst/>
            <a:gdLst/>
            <a:ahLst/>
            <a:cxnLst/>
            <a:rect l="l" t="t" r="r" b="b"/>
            <a:pathLst>
              <a:path w="6075759" h="4540249">
                <a:moveTo>
                  <a:pt x="6075759" y="0"/>
                </a:moveTo>
                <a:lnTo>
                  <a:pt x="0" y="0"/>
                </a:lnTo>
                <a:lnTo>
                  <a:pt x="0" y="4540249"/>
                </a:lnTo>
                <a:lnTo>
                  <a:pt x="6075759" y="4540249"/>
                </a:lnTo>
                <a:lnTo>
                  <a:pt x="607575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2100461" y="2857071"/>
            <a:ext cx="1874837" cy="2816177"/>
          </a:xfrm>
          <a:custGeom>
            <a:avLst/>
            <a:gdLst/>
            <a:ahLst/>
            <a:cxnLst/>
            <a:rect l="l" t="t" r="r" b="b"/>
            <a:pathLst>
              <a:path w="1874837" h="2816177">
                <a:moveTo>
                  <a:pt x="0" y="0"/>
                </a:moveTo>
                <a:lnTo>
                  <a:pt x="1874837" y="0"/>
                </a:lnTo>
                <a:lnTo>
                  <a:pt x="1874837" y="2816177"/>
                </a:lnTo>
                <a:lnTo>
                  <a:pt x="0" y="28161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4114800" y="1492142"/>
            <a:ext cx="10058400" cy="1466850"/>
          </a:xfrm>
          <a:prstGeom prst="rect">
            <a:avLst/>
          </a:prstGeom>
        </p:spPr>
        <p:txBody>
          <a:bodyPr lIns="0" tIns="0" rIns="0" bIns="0" rtlCol="0" anchor="t">
            <a:spAutoFit/>
          </a:bodyPr>
          <a:lstStyle/>
          <a:p>
            <a:pPr marL="0" lvl="0" indent="0" algn="ctr">
              <a:lnSpc>
                <a:spcPts val="10800"/>
              </a:lnSpc>
              <a:spcBef>
                <a:spcPct val="0"/>
              </a:spcBef>
            </a:pPr>
            <a:r>
              <a:rPr lang="en-US" sz="9000">
                <a:solidFill>
                  <a:srgbClr val="68864A"/>
                </a:solidFill>
                <a:latin typeface="Madani Arabic"/>
                <a:ea typeface="Madani Arabic"/>
                <a:cs typeface="Madani Arabic"/>
                <a:sym typeface="Madani Arabic"/>
              </a:rPr>
              <a:t>Conclusion</a:t>
            </a:r>
          </a:p>
        </p:txBody>
      </p:sp>
      <p:sp>
        <p:nvSpPr>
          <p:cNvPr id="15" name="Freeform 15"/>
          <p:cNvSpPr/>
          <p:nvPr/>
        </p:nvSpPr>
        <p:spPr>
          <a:xfrm>
            <a:off x="13127937" y="2857071"/>
            <a:ext cx="2942958" cy="2659886"/>
          </a:xfrm>
          <a:custGeom>
            <a:avLst/>
            <a:gdLst/>
            <a:ahLst/>
            <a:cxnLst/>
            <a:rect l="l" t="t" r="r" b="b"/>
            <a:pathLst>
              <a:path w="2942958" h="2659886">
                <a:moveTo>
                  <a:pt x="0" y="0"/>
                </a:moveTo>
                <a:lnTo>
                  <a:pt x="2942958" y="0"/>
                </a:lnTo>
                <a:lnTo>
                  <a:pt x="2942958" y="2659886"/>
                </a:lnTo>
                <a:lnTo>
                  <a:pt x="0" y="2659886"/>
                </a:lnTo>
                <a:lnTo>
                  <a:pt x="0" y="0"/>
                </a:lnTo>
                <a:close/>
              </a:path>
            </a:pathLst>
          </a:custGeom>
          <a:blipFill>
            <a:blip r:embed="rId11"/>
            <a:stretch>
              <a:fillRect l="-10918" r="-10918"/>
            </a:stretch>
          </a:blipFill>
        </p:spPr>
      </p:sp>
      <p:sp>
        <p:nvSpPr>
          <p:cNvPr id="16" name="Freeform 16"/>
          <p:cNvSpPr/>
          <p:nvPr/>
        </p:nvSpPr>
        <p:spPr>
          <a:xfrm>
            <a:off x="6705596" y="2958992"/>
            <a:ext cx="4394576" cy="2892430"/>
          </a:xfrm>
          <a:custGeom>
            <a:avLst/>
            <a:gdLst/>
            <a:ahLst/>
            <a:cxnLst/>
            <a:rect l="l" t="t" r="r" b="b"/>
            <a:pathLst>
              <a:path w="4394576" h="2892430">
                <a:moveTo>
                  <a:pt x="0" y="0"/>
                </a:moveTo>
                <a:lnTo>
                  <a:pt x="4394576" y="0"/>
                </a:lnTo>
                <a:lnTo>
                  <a:pt x="4394576" y="2892430"/>
                </a:lnTo>
                <a:lnTo>
                  <a:pt x="0" y="28924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7"/>
          <p:cNvSpPr txBox="1"/>
          <p:nvPr/>
        </p:nvSpPr>
        <p:spPr>
          <a:xfrm>
            <a:off x="12644710" y="5803797"/>
            <a:ext cx="5214875" cy="2463800"/>
          </a:xfrm>
          <a:prstGeom prst="rect">
            <a:avLst/>
          </a:prstGeom>
        </p:spPr>
        <p:txBody>
          <a:bodyPr lIns="0" tIns="0" rIns="0" bIns="0" rtlCol="0" anchor="t">
            <a:spAutoFit/>
          </a:bodyPr>
          <a:lstStyle/>
          <a:p>
            <a:pPr algn="l">
              <a:lnSpc>
                <a:spcPts val="2800"/>
              </a:lnSpc>
            </a:pPr>
            <a:r>
              <a:rPr lang="en-US" sz="2000" b="1">
                <a:solidFill>
                  <a:srgbClr val="3B365F"/>
                </a:solidFill>
                <a:latin typeface="Canva Sans Bold"/>
                <a:ea typeface="Canva Sans Bold"/>
                <a:cs typeface="Canva Sans Bold"/>
                <a:sym typeface="Canva Sans Bold"/>
              </a:rPr>
              <a:t>Solution 3: Public Awareness Campaign </a:t>
            </a:r>
          </a:p>
          <a:p>
            <a:pPr algn="l">
              <a:lnSpc>
                <a:spcPts val="2800"/>
              </a:lnSpc>
            </a:pPr>
            <a:endParaRPr lang="en-US" sz="2000" b="1">
              <a:solidFill>
                <a:srgbClr val="3B365F"/>
              </a:solidFill>
              <a:latin typeface="Canva Sans Bold"/>
              <a:ea typeface="Canva Sans Bold"/>
              <a:cs typeface="Canva Sans Bold"/>
              <a:sym typeface="Canva Sans Bold"/>
            </a:endParaRPr>
          </a:p>
          <a:p>
            <a:pPr algn="l">
              <a:lnSpc>
                <a:spcPts val="2800"/>
              </a:lnSpc>
            </a:pPr>
            <a:r>
              <a:rPr lang="en-US" sz="2000">
                <a:solidFill>
                  <a:srgbClr val="3B365F"/>
                </a:solidFill>
                <a:latin typeface="Canva Sans"/>
                <a:ea typeface="Canva Sans"/>
                <a:cs typeface="Canva Sans"/>
                <a:sym typeface="Canva Sans"/>
              </a:rPr>
              <a:t>Using South Asian media outlets and restaurants/stores to enhance awareness into how IPV is a community and social problem, not a private one</a:t>
            </a:r>
          </a:p>
          <a:p>
            <a:pPr algn="l">
              <a:lnSpc>
                <a:spcPts val="2800"/>
              </a:lnSpc>
            </a:pPr>
            <a:endParaRPr lang="en-US" sz="2000">
              <a:solidFill>
                <a:srgbClr val="3B365F"/>
              </a:solidFill>
              <a:latin typeface="Canva Sans"/>
              <a:ea typeface="Canva Sans"/>
              <a:cs typeface="Canva Sans"/>
              <a:sym typeface="Canva Sans"/>
            </a:endParaRPr>
          </a:p>
        </p:txBody>
      </p:sp>
      <p:sp>
        <p:nvSpPr>
          <p:cNvPr id="18" name="TextBox 18"/>
          <p:cNvSpPr txBox="1"/>
          <p:nvPr/>
        </p:nvSpPr>
        <p:spPr>
          <a:xfrm>
            <a:off x="6247470" y="5880245"/>
            <a:ext cx="5507594" cy="2463800"/>
          </a:xfrm>
          <a:prstGeom prst="rect">
            <a:avLst/>
          </a:prstGeom>
        </p:spPr>
        <p:txBody>
          <a:bodyPr lIns="0" tIns="0" rIns="0" bIns="0" rtlCol="0" anchor="t">
            <a:spAutoFit/>
          </a:bodyPr>
          <a:lstStyle/>
          <a:p>
            <a:pPr algn="ctr">
              <a:lnSpc>
                <a:spcPts val="2800"/>
              </a:lnSpc>
            </a:pPr>
            <a:r>
              <a:rPr lang="en-US" sz="2000" b="1">
                <a:solidFill>
                  <a:srgbClr val="5D6D32"/>
                </a:solidFill>
                <a:latin typeface="Canva Sans Bold"/>
                <a:ea typeface="Canva Sans Bold"/>
                <a:cs typeface="Canva Sans Bold"/>
                <a:sym typeface="Canva Sans Bold"/>
              </a:rPr>
              <a:t>Solution 2: Community Outreach in Cultural and Religious Centres</a:t>
            </a:r>
          </a:p>
          <a:p>
            <a:pPr algn="ctr">
              <a:lnSpc>
                <a:spcPts val="2800"/>
              </a:lnSpc>
            </a:pPr>
            <a:endParaRPr lang="en-US" sz="2000" b="1">
              <a:solidFill>
                <a:srgbClr val="5D6D32"/>
              </a:solidFill>
              <a:latin typeface="Canva Sans Bold"/>
              <a:ea typeface="Canva Sans Bold"/>
              <a:cs typeface="Canva Sans Bold"/>
              <a:sym typeface="Canva Sans Bold"/>
            </a:endParaRPr>
          </a:p>
          <a:p>
            <a:pPr algn="ctr">
              <a:lnSpc>
                <a:spcPts val="2800"/>
              </a:lnSpc>
            </a:pPr>
            <a:r>
              <a:rPr lang="en-US" sz="2000">
                <a:solidFill>
                  <a:srgbClr val="5D6D32"/>
                </a:solidFill>
                <a:latin typeface="Canva Sans"/>
                <a:ea typeface="Canva Sans"/>
                <a:cs typeface="Canva Sans"/>
                <a:sym typeface="Canva Sans"/>
              </a:rPr>
              <a:t>Providing direct community outreach and awareness at booths set up in key cultural and religious centres</a:t>
            </a:r>
          </a:p>
          <a:p>
            <a:pPr algn="ctr">
              <a:lnSpc>
                <a:spcPts val="2800"/>
              </a:lnSpc>
              <a:spcBef>
                <a:spcPct val="0"/>
              </a:spcBef>
            </a:pPr>
            <a:endParaRPr lang="en-US" sz="2000">
              <a:solidFill>
                <a:srgbClr val="5D6D32"/>
              </a:solidFill>
              <a:latin typeface="Canva Sans"/>
              <a:ea typeface="Canva Sans"/>
              <a:cs typeface="Canva Sans"/>
              <a:sym typeface="Canva Sans"/>
            </a:endParaRPr>
          </a:p>
        </p:txBody>
      </p:sp>
      <p:sp>
        <p:nvSpPr>
          <p:cNvPr id="19" name="TextBox 19"/>
          <p:cNvSpPr txBox="1"/>
          <p:nvPr/>
        </p:nvSpPr>
        <p:spPr>
          <a:xfrm>
            <a:off x="9126043" y="4362450"/>
            <a:ext cx="9525" cy="1466850"/>
          </a:xfrm>
          <a:prstGeom prst="rect">
            <a:avLst/>
          </a:prstGeom>
        </p:spPr>
        <p:txBody>
          <a:bodyPr lIns="0" tIns="0" rIns="0" bIns="0" rtlCol="0" anchor="t">
            <a:spAutoFit/>
          </a:bodyPr>
          <a:lstStyle/>
          <a:p>
            <a:pPr algn="ctr">
              <a:lnSpc>
                <a:spcPts val="10800"/>
              </a:lnSpc>
              <a:spcBef>
                <a:spcPct val="0"/>
              </a:spcBef>
            </a:pPr>
            <a:endParaRPr/>
          </a:p>
        </p:txBody>
      </p:sp>
      <p:sp>
        <p:nvSpPr>
          <p:cNvPr id="20" name="TextBox 20"/>
          <p:cNvSpPr txBox="1"/>
          <p:nvPr/>
        </p:nvSpPr>
        <p:spPr>
          <a:xfrm>
            <a:off x="377656" y="5880245"/>
            <a:ext cx="5698103" cy="3168649"/>
          </a:xfrm>
          <a:prstGeom prst="rect">
            <a:avLst/>
          </a:prstGeom>
        </p:spPr>
        <p:txBody>
          <a:bodyPr lIns="0" tIns="0" rIns="0" bIns="0" rtlCol="0" anchor="t">
            <a:spAutoFit/>
          </a:bodyPr>
          <a:lstStyle/>
          <a:p>
            <a:pPr algn="ctr">
              <a:lnSpc>
                <a:spcPts val="2800"/>
              </a:lnSpc>
            </a:pPr>
            <a:r>
              <a:rPr lang="en-US" sz="2000" b="1">
                <a:solidFill>
                  <a:srgbClr val="C77854"/>
                </a:solidFill>
                <a:latin typeface="Canva Sans Bold"/>
                <a:ea typeface="Canva Sans Bold"/>
                <a:cs typeface="Canva Sans Bold"/>
                <a:sym typeface="Canva Sans Bold"/>
              </a:rPr>
              <a:t>Solution 1:  Initial ED Screening and Assessment</a:t>
            </a:r>
          </a:p>
          <a:p>
            <a:pPr algn="ctr">
              <a:lnSpc>
                <a:spcPts val="2800"/>
              </a:lnSpc>
            </a:pPr>
            <a:endParaRPr lang="en-US" sz="2000" b="1">
              <a:solidFill>
                <a:srgbClr val="C77854"/>
              </a:solidFill>
              <a:latin typeface="Canva Sans Bold"/>
              <a:ea typeface="Canva Sans Bold"/>
              <a:cs typeface="Canva Sans Bold"/>
              <a:sym typeface="Canva Sans Bold"/>
            </a:endParaRPr>
          </a:p>
          <a:p>
            <a:pPr algn="ctr">
              <a:lnSpc>
                <a:spcPts val="2800"/>
              </a:lnSpc>
            </a:pPr>
            <a:r>
              <a:rPr lang="en-US" sz="2000">
                <a:solidFill>
                  <a:srgbClr val="C77854"/>
                </a:solidFill>
                <a:latin typeface="Canva Sans"/>
                <a:ea typeface="Canva Sans"/>
                <a:cs typeface="Canva Sans"/>
                <a:sym typeface="Canva Sans"/>
              </a:rPr>
              <a:t>This solution focuses on implementing simple but powerful changes to how we conduct our emergency department intake and assessments.</a:t>
            </a:r>
          </a:p>
          <a:p>
            <a:pPr algn="ctr">
              <a:lnSpc>
                <a:spcPts val="2800"/>
              </a:lnSpc>
            </a:pPr>
            <a:endParaRPr lang="en-US" sz="2000">
              <a:solidFill>
                <a:srgbClr val="C77854"/>
              </a:solidFill>
              <a:latin typeface="Canva Sans"/>
              <a:ea typeface="Canva Sans"/>
              <a:cs typeface="Canva Sans"/>
              <a:sym typeface="Canva Sans"/>
            </a:endParaRPr>
          </a:p>
          <a:p>
            <a:pPr algn="ctr">
              <a:lnSpc>
                <a:spcPts val="2800"/>
              </a:lnSpc>
            </a:pPr>
            <a:endParaRPr lang="en-US" sz="2000">
              <a:solidFill>
                <a:srgbClr val="C77854"/>
              </a:solidFill>
              <a:latin typeface="Canva Sans"/>
              <a:ea typeface="Canva Sans"/>
              <a:cs typeface="Canva Sans"/>
              <a:sym typeface="Canv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descr="ramadan lantern ornament"/>
          <p:cNvSpPr/>
          <p:nvPr/>
        </p:nvSpPr>
        <p:spPr>
          <a:xfrm>
            <a:off x="16070895" y="2056186"/>
            <a:ext cx="776611" cy="2168203"/>
          </a:xfrm>
          <a:custGeom>
            <a:avLst/>
            <a:gdLst/>
            <a:ahLst/>
            <a:cxnLst/>
            <a:rect l="l" t="t" r="r" b="b"/>
            <a:pathLst>
              <a:path w="776611" h="2168203">
                <a:moveTo>
                  <a:pt x="0" y="0"/>
                </a:moveTo>
                <a:lnTo>
                  <a:pt x="776610" y="0"/>
                </a:lnTo>
                <a:lnTo>
                  <a:pt x="776610" y="2168203"/>
                </a:lnTo>
                <a:lnTo>
                  <a:pt x="0" y="21682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descr="Islamic Frame Ornament"/>
          <p:cNvSpPr/>
          <p:nvPr/>
        </p:nvSpPr>
        <p:spPr>
          <a:xfrm flipH="1">
            <a:off x="12214267" y="-1581257"/>
            <a:ext cx="6075759" cy="4540249"/>
          </a:xfrm>
          <a:custGeom>
            <a:avLst/>
            <a:gdLst/>
            <a:ahLst/>
            <a:cxnLst/>
            <a:rect l="l" t="t" r="r" b="b"/>
            <a:pathLst>
              <a:path w="6075759" h="4540249">
                <a:moveTo>
                  <a:pt x="6075759" y="0"/>
                </a:moveTo>
                <a:lnTo>
                  <a:pt x="0" y="0"/>
                </a:lnTo>
                <a:lnTo>
                  <a:pt x="0" y="4540249"/>
                </a:lnTo>
                <a:lnTo>
                  <a:pt x="6075759" y="4540249"/>
                </a:lnTo>
                <a:lnTo>
                  <a:pt x="607575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AutoShape 4"/>
          <p:cNvSpPr/>
          <p:nvPr/>
        </p:nvSpPr>
        <p:spPr>
          <a:xfrm>
            <a:off x="715625" y="2949467"/>
            <a:ext cx="6283268" cy="0"/>
          </a:xfrm>
          <a:prstGeom prst="line">
            <a:avLst/>
          </a:prstGeom>
          <a:ln w="19050" cap="flat">
            <a:solidFill>
              <a:srgbClr val="B68239"/>
            </a:solidFill>
            <a:prstDash val="solid"/>
            <a:headEnd type="none" w="sm" len="sm"/>
            <a:tailEnd type="none" w="sm" len="sm"/>
          </a:ln>
        </p:spPr>
      </p:sp>
      <p:sp>
        <p:nvSpPr>
          <p:cNvPr id="5" name="Freeform 5"/>
          <p:cNvSpPr/>
          <p:nvPr/>
        </p:nvSpPr>
        <p:spPr>
          <a:xfrm>
            <a:off x="8947127" y="2056186"/>
            <a:ext cx="6534281" cy="7202114"/>
          </a:xfrm>
          <a:custGeom>
            <a:avLst/>
            <a:gdLst/>
            <a:ahLst/>
            <a:cxnLst/>
            <a:rect l="l" t="t" r="r" b="b"/>
            <a:pathLst>
              <a:path w="6534281" h="7202114">
                <a:moveTo>
                  <a:pt x="0" y="0"/>
                </a:moveTo>
                <a:lnTo>
                  <a:pt x="6534281" y="0"/>
                </a:lnTo>
                <a:lnTo>
                  <a:pt x="6534281" y="7202114"/>
                </a:lnTo>
                <a:lnTo>
                  <a:pt x="0" y="720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858957" y="468724"/>
            <a:ext cx="6299200" cy="8627990"/>
            <a:chOff x="0" y="0"/>
            <a:chExt cx="8398933" cy="11503987"/>
          </a:xfrm>
        </p:grpSpPr>
        <p:sp>
          <p:nvSpPr>
            <p:cNvPr id="7" name="TextBox 7"/>
            <p:cNvSpPr txBox="1"/>
            <p:nvPr/>
          </p:nvSpPr>
          <p:spPr>
            <a:xfrm>
              <a:off x="0" y="133350"/>
              <a:ext cx="8398933" cy="3384550"/>
            </a:xfrm>
            <a:prstGeom prst="rect">
              <a:avLst/>
            </a:prstGeom>
          </p:spPr>
          <p:txBody>
            <a:bodyPr lIns="0" tIns="0" rIns="0" bIns="0" rtlCol="0" anchor="t">
              <a:spAutoFit/>
            </a:bodyPr>
            <a:lstStyle/>
            <a:p>
              <a:pPr marL="0" lvl="0" indent="0" algn="l">
                <a:lnSpc>
                  <a:spcPts val="6299"/>
                </a:lnSpc>
                <a:spcBef>
                  <a:spcPct val="0"/>
                </a:spcBef>
              </a:pPr>
              <a:r>
                <a:rPr lang="en-US" sz="6999" u="none" strike="noStrike">
                  <a:solidFill>
                    <a:srgbClr val="68864A"/>
                  </a:solidFill>
                  <a:latin typeface="Madani Arabic"/>
                  <a:ea typeface="Madani Arabic"/>
                  <a:cs typeface="Madani Arabic"/>
                  <a:sym typeface="Madani Arabic"/>
                </a:rPr>
                <a:t>What can we achieve currently?</a:t>
              </a:r>
            </a:p>
          </p:txBody>
        </p:sp>
        <p:sp>
          <p:nvSpPr>
            <p:cNvPr id="8" name="TextBox 8"/>
            <p:cNvSpPr txBox="1"/>
            <p:nvPr/>
          </p:nvSpPr>
          <p:spPr>
            <a:xfrm>
              <a:off x="0" y="3849062"/>
              <a:ext cx="8398933" cy="7654925"/>
            </a:xfrm>
            <a:prstGeom prst="rect">
              <a:avLst/>
            </a:prstGeom>
          </p:spPr>
          <p:txBody>
            <a:bodyPr lIns="0" tIns="0" rIns="0" bIns="0" rtlCol="0" anchor="t">
              <a:spAutoFit/>
            </a:bodyPr>
            <a:lstStyle/>
            <a:p>
              <a:pPr marL="0" lvl="0" indent="0" algn="l">
                <a:lnSpc>
                  <a:spcPts val="3239"/>
                </a:lnSpc>
                <a:spcBef>
                  <a:spcPct val="0"/>
                </a:spcBef>
              </a:pPr>
              <a:r>
                <a:rPr lang="en-US" sz="2699" u="none" strike="noStrike">
                  <a:solidFill>
                    <a:srgbClr val="B68239"/>
                  </a:solidFill>
                  <a:latin typeface="Canva Sans"/>
                  <a:ea typeface="Canva Sans"/>
                  <a:cs typeface="Canva Sans"/>
                  <a:sym typeface="Canva Sans"/>
                </a:rPr>
                <a:t>Minor changes to existing protocols</a:t>
              </a:r>
            </a:p>
            <a:p>
              <a:pPr marL="0" lvl="0" indent="0" algn="l">
                <a:lnSpc>
                  <a:spcPts val="3239"/>
                </a:lnSpc>
                <a:spcBef>
                  <a:spcPct val="0"/>
                </a:spcBef>
              </a:pPr>
              <a:endParaRPr lang="en-US" sz="2699" u="none" strike="noStrike">
                <a:solidFill>
                  <a:srgbClr val="B68239"/>
                </a:solidFill>
                <a:latin typeface="Canva Sans"/>
                <a:ea typeface="Canva Sans"/>
                <a:cs typeface="Canva Sans"/>
                <a:sym typeface="Canva Sans"/>
              </a:endParaRPr>
            </a:p>
            <a:p>
              <a:pPr marL="0" lvl="0" indent="0" algn="l">
                <a:lnSpc>
                  <a:spcPts val="3239"/>
                </a:lnSpc>
                <a:spcBef>
                  <a:spcPct val="0"/>
                </a:spcBef>
              </a:pPr>
              <a:r>
                <a:rPr lang="en-US" sz="2699" u="none" strike="noStrike">
                  <a:solidFill>
                    <a:srgbClr val="B68239"/>
                  </a:solidFill>
                  <a:latin typeface="Canva Sans"/>
                  <a:ea typeface="Canva Sans"/>
                  <a:cs typeface="Canva Sans"/>
                  <a:sym typeface="Canva Sans"/>
                </a:rPr>
                <a:t>Area of change is more localized, less individuals involved to adapt to changes</a:t>
              </a:r>
            </a:p>
            <a:p>
              <a:pPr marL="0" lvl="0" indent="0" algn="l">
                <a:lnSpc>
                  <a:spcPts val="3239"/>
                </a:lnSpc>
                <a:spcBef>
                  <a:spcPct val="0"/>
                </a:spcBef>
              </a:pPr>
              <a:endParaRPr lang="en-US" sz="2699" u="none" strike="noStrike">
                <a:solidFill>
                  <a:srgbClr val="B68239"/>
                </a:solidFill>
                <a:latin typeface="Canva Sans"/>
                <a:ea typeface="Canva Sans"/>
                <a:cs typeface="Canva Sans"/>
                <a:sym typeface="Canva Sans"/>
              </a:endParaRPr>
            </a:p>
            <a:p>
              <a:pPr marL="0" lvl="0" indent="0" algn="l">
                <a:lnSpc>
                  <a:spcPts val="3239"/>
                </a:lnSpc>
                <a:spcBef>
                  <a:spcPct val="0"/>
                </a:spcBef>
              </a:pPr>
              <a:r>
                <a:rPr lang="en-US" sz="2699" u="none" strike="noStrike">
                  <a:solidFill>
                    <a:srgbClr val="B68239"/>
                  </a:solidFill>
                  <a:latin typeface="Canva Sans"/>
                  <a:ea typeface="Canva Sans"/>
                  <a:cs typeface="Canva Sans"/>
                  <a:sym typeface="Canva Sans"/>
                </a:rPr>
                <a:t>Does not require change in deeply held cultural values, norms and beliefs </a:t>
              </a:r>
            </a:p>
            <a:p>
              <a:pPr marL="0" lvl="0" indent="0" algn="l">
                <a:lnSpc>
                  <a:spcPts val="3239"/>
                </a:lnSpc>
                <a:spcBef>
                  <a:spcPct val="0"/>
                </a:spcBef>
              </a:pPr>
              <a:endParaRPr lang="en-US" sz="2699" u="none" strike="noStrike">
                <a:solidFill>
                  <a:srgbClr val="B68239"/>
                </a:solidFill>
                <a:latin typeface="Canva Sans"/>
                <a:ea typeface="Canva Sans"/>
                <a:cs typeface="Canva Sans"/>
                <a:sym typeface="Canva Sans"/>
              </a:endParaRPr>
            </a:p>
            <a:p>
              <a:pPr marL="0" lvl="0" indent="0" algn="l">
                <a:lnSpc>
                  <a:spcPts val="3239"/>
                </a:lnSpc>
                <a:spcBef>
                  <a:spcPct val="0"/>
                </a:spcBef>
              </a:pPr>
              <a:r>
                <a:rPr lang="en-US" sz="2699" u="none" strike="noStrike">
                  <a:solidFill>
                    <a:srgbClr val="B68239"/>
                  </a:solidFill>
                  <a:latin typeface="Canva Sans"/>
                  <a:ea typeface="Canva Sans"/>
                  <a:cs typeface="Canva Sans"/>
                  <a:sym typeface="Canva Sans"/>
                </a:rPr>
                <a:t>Measurable outcomes</a:t>
              </a:r>
            </a:p>
            <a:p>
              <a:pPr marL="0" lvl="0" indent="0" algn="l">
                <a:lnSpc>
                  <a:spcPts val="3239"/>
                </a:lnSpc>
                <a:spcBef>
                  <a:spcPct val="0"/>
                </a:spcBef>
              </a:pPr>
              <a:endParaRPr lang="en-US" sz="2699" u="none" strike="noStrike">
                <a:solidFill>
                  <a:srgbClr val="B68239"/>
                </a:solidFill>
                <a:latin typeface="Canva Sans"/>
                <a:ea typeface="Canva Sans"/>
                <a:cs typeface="Canva Sans"/>
                <a:sym typeface="Canva Sans"/>
              </a:endParaRPr>
            </a:p>
            <a:p>
              <a:pPr marL="0" lvl="0" indent="0" algn="l">
                <a:lnSpc>
                  <a:spcPts val="3239"/>
                </a:lnSpc>
                <a:spcBef>
                  <a:spcPct val="0"/>
                </a:spcBef>
              </a:pPr>
              <a:r>
                <a:rPr lang="en-US" sz="2699" u="none" strike="noStrike">
                  <a:solidFill>
                    <a:srgbClr val="B68239"/>
                  </a:solidFill>
                  <a:latin typeface="Canva Sans"/>
                  <a:ea typeface="Canva Sans"/>
                  <a:cs typeface="Canva Sans"/>
                  <a:sym typeface="Canva Sans"/>
                </a:rPr>
                <a:t>Allows insight into the issue as it stands in the community</a:t>
              </a:r>
            </a:p>
          </p:txBody>
        </p:sp>
      </p:grpSp>
      <p:sp>
        <p:nvSpPr>
          <p:cNvPr id="9" name="TextBox 9"/>
          <p:cNvSpPr txBox="1"/>
          <p:nvPr/>
        </p:nvSpPr>
        <p:spPr>
          <a:xfrm>
            <a:off x="10376185" y="5413914"/>
            <a:ext cx="3676166" cy="1010474"/>
          </a:xfrm>
          <a:prstGeom prst="rect">
            <a:avLst/>
          </a:prstGeom>
        </p:spPr>
        <p:txBody>
          <a:bodyPr lIns="0" tIns="0" rIns="0" bIns="0" rtlCol="0" anchor="t">
            <a:spAutoFit/>
          </a:bodyPr>
          <a:lstStyle/>
          <a:p>
            <a:pPr algn="ctr">
              <a:lnSpc>
                <a:spcPts val="7431"/>
              </a:lnSpc>
              <a:spcBef>
                <a:spcPct val="0"/>
              </a:spcBef>
            </a:pPr>
            <a:r>
              <a:rPr lang="en-US" sz="6192">
                <a:solidFill>
                  <a:srgbClr val="1D1D1D"/>
                </a:solidFill>
                <a:latin typeface="Madani Arabic"/>
                <a:ea typeface="Madani Arabic"/>
                <a:cs typeface="Madani Arabic"/>
                <a:sym typeface="Madani Arabic"/>
              </a:rPr>
              <a:t>Solution 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grpSp>
        <p:nvGrpSpPr>
          <p:cNvPr id="2" name="Group 2"/>
          <p:cNvGrpSpPr/>
          <p:nvPr/>
        </p:nvGrpSpPr>
        <p:grpSpPr>
          <a:xfrm>
            <a:off x="-1828800" y="9342674"/>
            <a:ext cx="21945600" cy="944326"/>
            <a:chOff x="0" y="0"/>
            <a:chExt cx="29260800" cy="1259101"/>
          </a:xfrm>
        </p:grpSpPr>
        <p:sp>
          <p:nvSpPr>
            <p:cNvPr id="3" name="Freeform 3"/>
            <p:cNvSpPr/>
            <p:nvPr/>
          </p:nvSpPr>
          <p:spPr>
            <a:xfrm>
              <a:off x="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7536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95072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6" name="Freeform 6"/>
          <p:cNvSpPr/>
          <p:nvPr/>
        </p:nvSpPr>
        <p:spPr>
          <a:xfrm>
            <a:off x="-2057400" y="46713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6232626" y="46713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4130432" y="1901311"/>
            <a:ext cx="10027137" cy="6351028"/>
          </a:xfrm>
          <a:prstGeom prst="rect">
            <a:avLst/>
          </a:prstGeom>
        </p:spPr>
        <p:txBody>
          <a:bodyPr lIns="0" tIns="0" rIns="0" bIns="0" rtlCol="0" anchor="t">
            <a:spAutoFit/>
          </a:bodyPr>
          <a:lstStyle/>
          <a:p>
            <a:pPr marL="0" lvl="0" indent="0" algn="ctr">
              <a:lnSpc>
                <a:spcPts val="16366"/>
              </a:lnSpc>
              <a:spcBef>
                <a:spcPct val="0"/>
              </a:spcBef>
            </a:pPr>
            <a:r>
              <a:rPr lang="en-US" sz="13639">
                <a:solidFill>
                  <a:srgbClr val="68864A"/>
                </a:solidFill>
                <a:latin typeface="Madani Arabic"/>
                <a:ea typeface="Madani Arabic"/>
                <a:cs typeface="Madani Arabic"/>
                <a:sym typeface="Madani Arabic"/>
              </a:rPr>
              <a:t>Questions and Comments</a:t>
            </a:r>
          </a:p>
        </p:txBody>
      </p:sp>
      <p:grpSp>
        <p:nvGrpSpPr>
          <p:cNvPr id="9" name="Group 9"/>
          <p:cNvGrpSpPr/>
          <p:nvPr/>
        </p:nvGrpSpPr>
        <p:grpSpPr>
          <a:xfrm>
            <a:off x="3288899" y="684586"/>
            <a:ext cx="11710202" cy="2172484"/>
            <a:chOff x="0" y="0"/>
            <a:chExt cx="15613603" cy="2896646"/>
          </a:xfrm>
        </p:grpSpPr>
        <p:sp>
          <p:nvSpPr>
            <p:cNvPr id="10" name="Freeform 10"/>
            <p:cNvSpPr/>
            <p:nvPr/>
          </p:nvSpPr>
          <p:spPr>
            <a:xfrm>
              <a:off x="0" y="5708"/>
              <a:ext cx="1035481" cy="2890938"/>
            </a:xfrm>
            <a:custGeom>
              <a:avLst/>
              <a:gdLst/>
              <a:ahLst/>
              <a:cxnLst/>
              <a:rect l="l" t="t" r="r" b="b"/>
              <a:pathLst>
                <a:path w="1035481" h="2890938">
                  <a:moveTo>
                    <a:pt x="0" y="0"/>
                  </a:moveTo>
                  <a:lnTo>
                    <a:pt x="1035481" y="0"/>
                  </a:lnTo>
                  <a:lnTo>
                    <a:pt x="1035481" y="2890938"/>
                  </a:lnTo>
                  <a:lnTo>
                    <a:pt x="0" y="28909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4578122" y="0"/>
              <a:ext cx="1035481" cy="2890938"/>
            </a:xfrm>
            <a:custGeom>
              <a:avLst/>
              <a:gdLst/>
              <a:ahLst/>
              <a:cxnLst/>
              <a:rect l="l" t="t" r="r" b="b"/>
              <a:pathLst>
                <a:path w="1035481" h="2890938">
                  <a:moveTo>
                    <a:pt x="0" y="0"/>
                  </a:moveTo>
                  <a:lnTo>
                    <a:pt x="1035481" y="0"/>
                  </a:lnTo>
                  <a:lnTo>
                    <a:pt x="1035481" y="2890938"/>
                  </a:lnTo>
                  <a:lnTo>
                    <a:pt x="0" y="28909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2" name="Group 12"/>
          <p:cNvGrpSpPr/>
          <p:nvPr/>
        </p:nvGrpSpPr>
        <p:grpSpPr>
          <a:xfrm>
            <a:off x="1440495" y="2056186"/>
            <a:ext cx="15407011" cy="2168203"/>
            <a:chOff x="0" y="0"/>
            <a:chExt cx="20542681" cy="2890938"/>
          </a:xfrm>
        </p:grpSpPr>
        <p:sp>
          <p:nvSpPr>
            <p:cNvPr id="13" name="Freeform 13"/>
            <p:cNvSpPr/>
            <p:nvPr/>
          </p:nvSpPr>
          <p:spPr>
            <a:xfrm>
              <a:off x="0" y="0"/>
              <a:ext cx="1035481" cy="2890938"/>
            </a:xfrm>
            <a:custGeom>
              <a:avLst/>
              <a:gdLst/>
              <a:ahLst/>
              <a:cxnLst/>
              <a:rect l="l" t="t" r="r" b="b"/>
              <a:pathLst>
                <a:path w="1035481" h="2890938">
                  <a:moveTo>
                    <a:pt x="0" y="0"/>
                  </a:moveTo>
                  <a:lnTo>
                    <a:pt x="1035481" y="0"/>
                  </a:lnTo>
                  <a:lnTo>
                    <a:pt x="1035481" y="2890938"/>
                  </a:lnTo>
                  <a:lnTo>
                    <a:pt x="0" y="28909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9507200" y="0"/>
              <a:ext cx="1035481" cy="2890938"/>
            </a:xfrm>
            <a:custGeom>
              <a:avLst/>
              <a:gdLst/>
              <a:ahLst/>
              <a:cxnLst/>
              <a:rect l="l" t="t" r="r" b="b"/>
              <a:pathLst>
                <a:path w="1035481" h="2890938">
                  <a:moveTo>
                    <a:pt x="0" y="0"/>
                  </a:moveTo>
                  <a:lnTo>
                    <a:pt x="1035481" y="0"/>
                  </a:lnTo>
                  <a:lnTo>
                    <a:pt x="1035481" y="2890938"/>
                  </a:lnTo>
                  <a:lnTo>
                    <a:pt x="0" y="28909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5" name="Freeform 15"/>
          <p:cNvSpPr/>
          <p:nvPr/>
        </p:nvSpPr>
        <p:spPr>
          <a:xfrm>
            <a:off x="0" y="-1581257"/>
            <a:ext cx="6075759" cy="4540249"/>
          </a:xfrm>
          <a:custGeom>
            <a:avLst/>
            <a:gdLst/>
            <a:ahLst/>
            <a:cxnLst/>
            <a:rect l="l" t="t" r="r" b="b"/>
            <a:pathLst>
              <a:path w="6075759" h="4540249">
                <a:moveTo>
                  <a:pt x="0" y="0"/>
                </a:moveTo>
                <a:lnTo>
                  <a:pt x="6075759" y="0"/>
                </a:lnTo>
                <a:lnTo>
                  <a:pt x="6075759" y="4540249"/>
                </a:lnTo>
                <a:lnTo>
                  <a:pt x="0" y="45402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flipH="1">
            <a:off x="12214267" y="-1581257"/>
            <a:ext cx="6075759" cy="4540249"/>
          </a:xfrm>
          <a:custGeom>
            <a:avLst/>
            <a:gdLst/>
            <a:ahLst/>
            <a:cxnLst/>
            <a:rect l="l" t="t" r="r" b="b"/>
            <a:pathLst>
              <a:path w="6075759" h="4540249">
                <a:moveTo>
                  <a:pt x="6075759" y="0"/>
                </a:moveTo>
                <a:lnTo>
                  <a:pt x="0" y="0"/>
                </a:lnTo>
                <a:lnTo>
                  <a:pt x="0" y="4540249"/>
                </a:lnTo>
                <a:lnTo>
                  <a:pt x="6075759" y="4540249"/>
                </a:lnTo>
                <a:lnTo>
                  <a:pt x="6075759"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grpSp>
        <p:nvGrpSpPr>
          <p:cNvPr id="2" name="Group 2"/>
          <p:cNvGrpSpPr/>
          <p:nvPr/>
        </p:nvGrpSpPr>
        <p:grpSpPr>
          <a:xfrm>
            <a:off x="-1828800" y="9342674"/>
            <a:ext cx="21945600" cy="944326"/>
            <a:chOff x="0" y="0"/>
            <a:chExt cx="29260800" cy="1259101"/>
          </a:xfrm>
        </p:grpSpPr>
        <p:sp>
          <p:nvSpPr>
            <p:cNvPr id="3" name="Freeform 3"/>
            <p:cNvSpPr/>
            <p:nvPr/>
          </p:nvSpPr>
          <p:spPr>
            <a:xfrm>
              <a:off x="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97536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95072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6" name="Freeform 6"/>
          <p:cNvSpPr/>
          <p:nvPr/>
        </p:nvSpPr>
        <p:spPr>
          <a:xfrm>
            <a:off x="-2057400" y="46713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6232626" y="46713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5400000">
            <a:off x="5125614" y="-901930"/>
            <a:ext cx="8036773" cy="11339362"/>
          </a:xfrm>
          <a:custGeom>
            <a:avLst/>
            <a:gdLst/>
            <a:ahLst/>
            <a:cxnLst/>
            <a:rect l="l" t="t" r="r" b="b"/>
            <a:pathLst>
              <a:path w="8036773" h="11339362">
                <a:moveTo>
                  <a:pt x="0" y="0"/>
                </a:moveTo>
                <a:lnTo>
                  <a:pt x="8036772" y="0"/>
                </a:lnTo>
                <a:lnTo>
                  <a:pt x="8036772" y="11339362"/>
                </a:lnTo>
                <a:lnTo>
                  <a:pt x="0" y="11339362"/>
                </a:lnTo>
                <a:lnTo>
                  <a:pt x="0" y="0"/>
                </a:lnTo>
                <a:close/>
              </a:path>
            </a:pathLst>
          </a:custGeom>
          <a:blipFill>
            <a:blip r:embed="rId6"/>
            <a:stretch>
              <a:fillRect/>
            </a:stretch>
          </a:blipFill>
        </p:spPr>
      </p:sp>
      <p:sp>
        <p:nvSpPr>
          <p:cNvPr id="9" name="TextBox 9"/>
          <p:cNvSpPr txBox="1"/>
          <p:nvPr/>
        </p:nvSpPr>
        <p:spPr>
          <a:xfrm>
            <a:off x="4887642" y="2800445"/>
            <a:ext cx="8512716" cy="4503885"/>
          </a:xfrm>
          <a:prstGeom prst="rect">
            <a:avLst/>
          </a:prstGeom>
        </p:spPr>
        <p:txBody>
          <a:bodyPr lIns="0" tIns="0" rIns="0" bIns="0" rtlCol="0" anchor="t">
            <a:spAutoFit/>
          </a:bodyPr>
          <a:lstStyle/>
          <a:p>
            <a:pPr algn="ctr">
              <a:lnSpc>
                <a:spcPts val="16744"/>
              </a:lnSpc>
            </a:pPr>
            <a:r>
              <a:rPr lang="en-US" sz="16256">
                <a:solidFill>
                  <a:srgbClr val="68864A"/>
                </a:solidFill>
                <a:latin typeface="Madani Arabic"/>
                <a:ea typeface="Madani Arabic"/>
                <a:cs typeface="Madani Arabic"/>
                <a:sym typeface="Madani Arabic"/>
              </a:rPr>
              <a:t>THANK YOU</a:t>
            </a:r>
          </a:p>
        </p:txBody>
      </p:sp>
      <p:sp>
        <p:nvSpPr>
          <p:cNvPr id="10" name="Freeform 10"/>
          <p:cNvSpPr/>
          <p:nvPr/>
        </p:nvSpPr>
        <p:spPr>
          <a:xfrm>
            <a:off x="15975451" y="749364"/>
            <a:ext cx="1728216" cy="4114800"/>
          </a:xfrm>
          <a:custGeom>
            <a:avLst/>
            <a:gdLst/>
            <a:ahLst/>
            <a:cxnLst/>
            <a:rect l="l" t="t" r="r" b="b"/>
            <a:pathLst>
              <a:path w="1728216" h="4114800">
                <a:moveTo>
                  <a:pt x="0" y="0"/>
                </a:moveTo>
                <a:lnTo>
                  <a:pt x="1728216" y="0"/>
                </a:lnTo>
                <a:lnTo>
                  <a:pt x="172821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flipH="1">
            <a:off x="584333" y="749364"/>
            <a:ext cx="1728216" cy="4114800"/>
          </a:xfrm>
          <a:custGeom>
            <a:avLst/>
            <a:gdLst/>
            <a:ahLst/>
            <a:cxnLst/>
            <a:rect l="l" t="t" r="r" b="b"/>
            <a:pathLst>
              <a:path w="1728216" h="4114800">
                <a:moveTo>
                  <a:pt x="1728216" y="0"/>
                </a:moveTo>
                <a:lnTo>
                  <a:pt x="0" y="0"/>
                </a:lnTo>
                <a:lnTo>
                  <a:pt x="0" y="4114800"/>
                </a:lnTo>
                <a:lnTo>
                  <a:pt x="1728216" y="4114800"/>
                </a:lnTo>
                <a:lnTo>
                  <a:pt x="1728216"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3" name="Freeform 13"/>
          <p:cNvSpPr/>
          <p:nvPr/>
        </p:nvSpPr>
        <p:spPr>
          <a:xfrm flipH="1">
            <a:off x="14173200" y="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TextBox 2"/>
          <p:cNvSpPr txBox="1"/>
          <p:nvPr/>
        </p:nvSpPr>
        <p:spPr>
          <a:xfrm>
            <a:off x="2629713" y="0"/>
            <a:ext cx="13028573" cy="1384995"/>
          </a:xfrm>
          <a:prstGeom prst="rect">
            <a:avLst/>
          </a:prstGeom>
        </p:spPr>
        <p:txBody>
          <a:bodyPr wrap="square" lIns="0" tIns="0" rIns="0" bIns="0" rtlCol="0" anchor="t">
            <a:spAutoFit/>
          </a:bodyPr>
          <a:lstStyle/>
          <a:p>
            <a:pPr algn="ctr">
              <a:lnSpc>
                <a:spcPts val="10800"/>
              </a:lnSpc>
              <a:spcBef>
                <a:spcPct val="0"/>
              </a:spcBef>
            </a:pPr>
            <a:r>
              <a:rPr lang="en-US" sz="9000">
                <a:solidFill>
                  <a:srgbClr val="68864A"/>
                </a:solidFill>
                <a:latin typeface="Madani Arabic"/>
                <a:ea typeface="Madani Arabic"/>
                <a:cs typeface="Madani Arabic"/>
                <a:sym typeface="Madani Arabic"/>
              </a:rPr>
              <a:t>References - Surleen</a:t>
            </a:r>
          </a:p>
        </p:txBody>
      </p:sp>
      <p:sp>
        <p:nvSpPr>
          <p:cNvPr id="3" name="TextBox 2">
            <a:extLst>
              <a:ext uri="{FF2B5EF4-FFF2-40B4-BE49-F238E27FC236}">
                <a16:creationId xmlns:a16="http://schemas.microsoft.com/office/drawing/2014/main" id="{710CB07B-122D-E10F-ED19-5128B20DED7F}"/>
              </a:ext>
            </a:extLst>
          </p:cNvPr>
          <p:cNvSpPr txBox="1"/>
          <p:nvPr/>
        </p:nvSpPr>
        <p:spPr>
          <a:xfrm>
            <a:off x="0" y="1251645"/>
            <a:ext cx="18065750" cy="8987076"/>
          </a:xfrm>
          <a:prstGeom prst="rect">
            <a:avLst/>
          </a:prstGeom>
          <a:noFill/>
        </p:spPr>
        <p:txBody>
          <a:bodyPr wrap="square" rtlCol="0">
            <a:spAutoFit/>
          </a:bodyPr>
          <a:lstStyle/>
          <a:p>
            <a:r>
              <a:rPr lang="en-CA" sz="1700" dirty="0">
                <a:solidFill>
                  <a:srgbClr val="000000"/>
                </a:solidFill>
                <a:effectLst/>
                <a:latin typeface="Times New Roman" panose="02020603050405020304" pitchFamily="18" charset="0"/>
                <a:ea typeface="Times New Roman" panose="02020603050405020304" pitchFamily="18" charset="0"/>
              </a:rPr>
              <a:t> Ahmad-Stout, F., Nath, S. R., Khoury, N. M., &amp; Huang, H. (2018). Experiences of intimate partner violence: findings from interviews with South Asian women in the United States. </a:t>
            </a:r>
            <a:r>
              <a:rPr lang="en-CA" sz="1700" i="1" dirty="0">
                <a:solidFill>
                  <a:srgbClr val="000000"/>
                </a:solidFill>
                <a:effectLst/>
                <a:latin typeface="Times New Roman" panose="02020603050405020304" pitchFamily="18" charset="0"/>
                <a:ea typeface="Times New Roman" panose="02020603050405020304" pitchFamily="18" charset="0"/>
              </a:rPr>
              <a:t>Journal of Interpersonal Violence</a:t>
            </a:r>
            <a:r>
              <a:rPr lang="en-CA" sz="1700" dirty="0">
                <a:solidFill>
                  <a:srgbClr val="000000"/>
                </a:solidFill>
                <a:effectLst/>
                <a:latin typeface="Times New Roman" panose="02020603050405020304" pitchFamily="18" charset="0"/>
                <a:ea typeface="Times New Roman" panose="02020603050405020304" pitchFamily="18" charset="0"/>
              </a:rPr>
              <a:t>, </a:t>
            </a:r>
            <a:r>
              <a:rPr lang="en-CA" sz="1700" i="1" dirty="0">
                <a:solidFill>
                  <a:srgbClr val="000000"/>
                </a:solidFill>
                <a:effectLst/>
                <a:latin typeface="Times New Roman" panose="02020603050405020304" pitchFamily="18" charset="0"/>
                <a:ea typeface="Times New Roman" panose="02020603050405020304" pitchFamily="18" charset="0"/>
              </a:rPr>
              <a:t>36</a:t>
            </a:r>
            <a:r>
              <a:rPr lang="en-CA" sz="1700" dirty="0">
                <a:solidFill>
                  <a:srgbClr val="000000"/>
                </a:solidFill>
                <a:effectLst/>
                <a:latin typeface="Times New Roman" panose="02020603050405020304" pitchFamily="18" charset="0"/>
                <a:ea typeface="Times New Roman" panose="02020603050405020304" pitchFamily="18" charset="0"/>
              </a:rPr>
              <a:t>(3–4), NP1941-1964NP. https://</a:t>
            </a:r>
            <a:r>
              <a:rPr lang="en-CA" sz="1700" dirty="0" err="1">
                <a:solidFill>
                  <a:srgbClr val="000000"/>
                </a:solidFill>
                <a:effectLst/>
                <a:latin typeface="Times New Roman" panose="02020603050405020304" pitchFamily="18" charset="0"/>
                <a:ea typeface="Times New Roman" panose="02020603050405020304" pitchFamily="18" charset="0"/>
              </a:rPr>
              <a:t>doi.org</a:t>
            </a:r>
            <a:r>
              <a:rPr lang="en-CA" sz="1700" dirty="0">
                <a:solidFill>
                  <a:srgbClr val="000000"/>
                </a:solidFill>
                <a:effectLst/>
                <a:latin typeface="Times New Roman" panose="02020603050405020304" pitchFamily="18" charset="0"/>
                <a:ea typeface="Times New Roman" panose="02020603050405020304" pitchFamily="18" charset="0"/>
              </a:rPr>
              <a:t>/10.1177/0886260517753850</a:t>
            </a:r>
            <a:endParaRPr lang="en-CA" sz="1700" dirty="0">
              <a:effectLst/>
              <a:latin typeface="Times New Roman" panose="02020603050405020304" pitchFamily="18" charset="0"/>
              <a:ea typeface="Times New Roman" panose="02020603050405020304" pitchFamily="18" charset="0"/>
            </a:endParaRPr>
          </a:p>
          <a:p>
            <a:r>
              <a:rPr lang="en-CA" sz="1700" dirty="0" err="1">
                <a:solidFill>
                  <a:srgbClr val="000000"/>
                </a:solidFill>
                <a:effectLst/>
                <a:latin typeface="Times New Roman" panose="02020603050405020304" pitchFamily="18" charset="0"/>
                <a:ea typeface="Times New Roman" panose="02020603050405020304" pitchFamily="18" charset="0"/>
              </a:rPr>
              <a:t>Aujla</a:t>
            </a:r>
            <a:r>
              <a:rPr lang="en-CA" sz="1700" dirty="0">
                <a:solidFill>
                  <a:srgbClr val="000000"/>
                </a:solidFill>
                <a:effectLst/>
                <a:latin typeface="Times New Roman" panose="02020603050405020304" pitchFamily="18" charset="0"/>
                <a:ea typeface="Times New Roman" panose="02020603050405020304" pitchFamily="18" charset="0"/>
              </a:rPr>
              <a:t>, W. (2020). “It was like Sugar-Coated words”: </a:t>
            </a:r>
            <a:r>
              <a:rPr lang="en-CA" sz="1700" dirty="0" err="1">
                <a:solidFill>
                  <a:srgbClr val="000000"/>
                </a:solidFill>
                <a:effectLst/>
                <a:latin typeface="Times New Roman" panose="02020603050405020304" pitchFamily="18" charset="0"/>
                <a:ea typeface="Times New Roman" panose="02020603050405020304" pitchFamily="18" charset="0"/>
              </a:rPr>
              <a:t>Revictimization</a:t>
            </a:r>
            <a:r>
              <a:rPr lang="en-CA" sz="1700" dirty="0">
                <a:solidFill>
                  <a:srgbClr val="000000"/>
                </a:solidFill>
                <a:effectLst/>
                <a:latin typeface="Times New Roman" panose="02020603050405020304" pitchFamily="18" charset="0"/>
                <a:ea typeface="Times New Roman" panose="02020603050405020304" pitchFamily="18" charset="0"/>
              </a:rPr>
              <a:t> when South Asian immigrant women disclose domestic violence. </a:t>
            </a:r>
            <a:r>
              <a:rPr lang="en-CA" sz="1700" i="1" dirty="0" err="1">
                <a:solidFill>
                  <a:srgbClr val="000000"/>
                </a:solidFill>
                <a:effectLst/>
                <a:latin typeface="Times New Roman" panose="02020603050405020304" pitchFamily="18" charset="0"/>
                <a:ea typeface="Times New Roman" panose="02020603050405020304" pitchFamily="18" charset="0"/>
              </a:rPr>
              <a:t>Affilia</a:t>
            </a:r>
            <a:r>
              <a:rPr lang="en-CA" sz="1700" dirty="0">
                <a:solidFill>
                  <a:srgbClr val="000000"/>
                </a:solidFill>
                <a:effectLst/>
                <a:latin typeface="Times New Roman" panose="02020603050405020304" pitchFamily="18" charset="0"/>
                <a:ea typeface="Times New Roman" panose="02020603050405020304" pitchFamily="18" charset="0"/>
              </a:rPr>
              <a:t>, </a:t>
            </a:r>
            <a:r>
              <a:rPr lang="en-CA" sz="1700" i="1" dirty="0">
                <a:solidFill>
                  <a:srgbClr val="000000"/>
                </a:solidFill>
                <a:effectLst/>
                <a:latin typeface="Times New Roman" panose="02020603050405020304" pitchFamily="18" charset="0"/>
                <a:ea typeface="Times New Roman" panose="02020603050405020304" pitchFamily="18" charset="0"/>
              </a:rPr>
              <a:t>36</a:t>
            </a:r>
            <a:r>
              <a:rPr lang="en-CA" sz="1700" dirty="0">
                <a:solidFill>
                  <a:srgbClr val="000000"/>
                </a:solidFill>
                <a:effectLst/>
                <a:latin typeface="Times New Roman" panose="02020603050405020304" pitchFamily="18" charset="0"/>
                <a:ea typeface="Times New Roman" panose="02020603050405020304" pitchFamily="18" charset="0"/>
              </a:rPr>
              <a:t>(2), 182–203. https://</a:t>
            </a:r>
            <a:r>
              <a:rPr lang="en-CA" sz="1700" dirty="0" err="1">
                <a:solidFill>
                  <a:srgbClr val="000000"/>
                </a:solidFill>
                <a:effectLst/>
                <a:latin typeface="Times New Roman" panose="02020603050405020304" pitchFamily="18" charset="0"/>
                <a:ea typeface="Times New Roman" panose="02020603050405020304" pitchFamily="18" charset="0"/>
              </a:rPr>
              <a:t>doi.org</a:t>
            </a:r>
            <a:r>
              <a:rPr lang="en-CA" sz="1700" dirty="0">
                <a:solidFill>
                  <a:srgbClr val="000000"/>
                </a:solidFill>
                <a:effectLst/>
                <a:latin typeface="Times New Roman" panose="02020603050405020304" pitchFamily="18" charset="0"/>
                <a:ea typeface="Times New Roman" panose="02020603050405020304" pitchFamily="18" charset="0"/>
              </a:rPr>
              <a:t>/10.1177/0886109920916038</a:t>
            </a:r>
            <a:endParaRPr lang="en-CA" sz="1700" dirty="0">
              <a:effectLst/>
              <a:latin typeface="Times New Roman" panose="02020603050405020304" pitchFamily="18" charset="0"/>
              <a:ea typeface="Times New Roman" panose="02020603050405020304" pitchFamily="18" charset="0"/>
            </a:endParaRPr>
          </a:p>
          <a:p>
            <a:r>
              <a:rPr lang="en-CA" sz="1700" dirty="0">
                <a:solidFill>
                  <a:srgbClr val="000000"/>
                </a:solidFill>
                <a:effectLst/>
                <a:latin typeface="-webkit-standard"/>
                <a:ea typeface="Times New Roman" panose="02020603050405020304" pitchFamily="18" charset="0"/>
              </a:rPr>
              <a:t> </a:t>
            </a:r>
            <a:endParaRPr lang="en-CA" sz="1700" dirty="0">
              <a:effectLst/>
              <a:latin typeface="Times New Roman" panose="02020603050405020304" pitchFamily="18" charset="0"/>
              <a:ea typeface="Times New Roman" panose="02020603050405020304" pitchFamily="18" charset="0"/>
            </a:endParaRPr>
          </a:p>
          <a:p>
            <a:r>
              <a:rPr lang="en-CA" sz="17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Baloch</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 </a:t>
            </a:r>
            <a:r>
              <a:rPr lang="en-CA" sz="17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McLindon</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a:t>
            </a:r>
            <a:r>
              <a:rPr lang="en-CA" sz="17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Hameed</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&amp; Hegarty, K. (2025). South Asian women’s lived experiences of health care after disclosure of family violence: a qualitative meta-synthesis review. </a:t>
            </a:r>
            <a:r>
              <a:rPr lang="en-CA" sz="17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BMC Public Health</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7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CA" sz="1700" u="sng" kern="0"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a:t>
            </a:r>
            <a:r>
              <a:rPr lang="en-CA" sz="1700" u="sng" kern="0" dirty="0" err="1">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doi.org</a:t>
            </a:r>
            <a:r>
              <a:rPr lang="en-CA" sz="1700" u="sng" kern="0"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/10.1186/s12889-025-21619-5</a:t>
            </a:r>
            <a:endParaRPr lang="en-CA" sz="17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CA" sz="17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Bhandari</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 (2017). South Asian women’s coping strategies in the face of domestic violence in the United States. </a:t>
            </a:r>
            <a:r>
              <a:rPr lang="en-CA" sz="17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Health Care for Women International</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7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220–242. </a:t>
            </a:r>
            <a:r>
              <a:rPr lang="en-CA" sz="1700" u="sng" kern="0"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a:t>
            </a:r>
            <a:r>
              <a:rPr lang="en-CA" sz="1700" u="sng" kern="0" dirty="0" err="1">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doi.org</a:t>
            </a:r>
            <a:r>
              <a:rPr lang="en-CA" sz="1700" u="sng" kern="0"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/10.1080/07399332.2017.1385615</a:t>
            </a:r>
            <a:endParaRPr lang="en-CA" sz="17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CA" sz="1700" dirty="0" err="1">
                <a:solidFill>
                  <a:srgbClr val="000000"/>
                </a:solidFill>
                <a:effectLst/>
                <a:latin typeface="Times New Roman" panose="02020603050405020304" pitchFamily="18" charset="0"/>
                <a:ea typeface="Times New Roman" panose="02020603050405020304" pitchFamily="18" charset="0"/>
              </a:rPr>
              <a:t>Istratii</a:t>
            </a:r>
            <a:r>
              <a:rPr lang="en-CA" sz="1700" dirty="0">
                <a:solidFill>
                  <a:srgbClr val="000000"/>
                </a:solidFill>
                <a:effectLst/>
                <a:latin typeface="Times New Roman" panose="02020603050405020304" pitchFamily="18" charset="0"/>
                <a:ea typeface="Times New Roman" panose="02020603050405020304" pitchFamily="18" charset="0"/>
              </a:rPr>
              <a:t>, R., Ali, P., &amp; </a:t>
            </a:r>
            <a:r>
              <a:rPr lang="en-CA" sz="1700" dirty="0" err="1">
                <a:solidFill>
                  <a:srgbClr val="000000"/>
                </a:solidFill>
                <a:effectLst/>
                <a:latin typeface="Times New Roman" panose="02020603050405020304" pitchFamily="18" charset="0"/>
                <a:ea typeface="Times New Roman" panose="02020603050405020304" pitchFamily="18" charset="0"/>
              </a:rPr>
              <a:t>Feder</a:t>
            </a:r>
            <a:r>
              <a:rPr lang="en-CA" sz="1700" dirty="0">
                <a:solidFill>
                  <a:srgbClr val="000000"/>
                </a:solidFill>
                <a:effectLst/>
                <a:latin typeface="Times New Roman" panose="02020603050405020304" pitchFamily="18" charset="0"/>
                <a:ea typeface="Times New Roman" panose="02020603050405020304" pitchFamily="18" charset="0"/>
              </a:rPr>
              <a:t>, G. (2024). Integration of religious beliefs and faith-based resources in domestic violence services to migrant and ethnic minority communities: A scoping review. </a:t>
            </a:r>
            <a:r>
              <a:rPr lang="en-CA" sz="1700" i="1" dirty="0">
                <a:solidFill>
                  <a:srgbClr val="000000"/>
                </a:solidFill>
                <a:effectLst/>
                <a:latin typeface="Times New Roman" panose="02020603050405020304" pitchFamily="18" charset="0"/>
                <a:ea typeface="Times New Roman" panose="02020603050405020304" pitchFamily="18" charset="0"/>
              </a:rPr>
              <a:t>Violence an International Journal</a:t>
            </a:r>
            <a:r>
              <a:rPr lang="en-CA" sz="1700" dirty="0">
                <a:solidFill>
                  <a:srgbClr val="000000"/>
                </a:solidFill>
                <a:effectLst/>
                <a:latin typeface="Times New Roman" panose="02020603050405020304" pitchFamily="18" charset="0"/>
                <a:ea typeface="Times New Roman" panose="02020603050405020304" pitchFamily="18" charset="0"/>
              </a:rPr>
              <a:t>, </a:t>
            </a:r>
            <a:r>
              <a:rPr lang="en-CA" sz="1700" i="1" dirty="0">
                <a:solidFill>
                  <a:srgbClr val="000000"/>
                </a:solidFill>
                <a:effectLst/>
                <a:latin typeface="Times New Roman" panose="02020603050405020304" pitchFamily="18" charset="0"/>
                <a:ea typeface="Times New Roman" panose="02020603050405020304" pitchFamily="18" charset="0"/>
              </a:rPr>
              <a:t>5</a:t>
            </a:r>
            <a:r>
              <a:rPr lang="en-CA" sz="1700" dirty="0">
                <a:solidFill>
                  <a:srgbClr val="000000"/>
                </a:solidFill>
                <a:effectLst/>
                <a:latin typeface="Times New Roman" panose="02020603050405020304" pitchFamily="18" charset="0"/>
                <a:ea typeface="Times New Roman" panose="02020603050405020304" pitchFamily="18" charset="0"/>
              </a:rPr>
              <a:t>(1), 94–122. https://</a:t>
            </a:r>
            <a:r>
              <a:rPr lang="en-CA" sz="1700" dirty="0" err="1">
                <a:solidFill>
                  <a:srgbClr val="000000"/>
                </a:solidFill>
                <a:effectLst/>
                <a:latin typeface="Times New Roman" panose="02020603050405020304" pitchFamily="18" charset="0"/>
                <a:ea typeface="Times New Roman" panose="02020603050405020304" pitchFamily="18" charset="0"/>
              </a:rPr>
              <a:t>doi.org</a:t>
            </a:r>
            <a:r>
              <a:rPr lang="en-CA" sz="1700" dirty="0">
                <a:solidFill>
                  <a:srgbClr val="000000"/>
                </a:solidFill>
                <a:effectLst/>
                <a:latin typeface="Times New Roman" panose="02020603050405020304" pitchFamily="18" charset="0"/>
                <a:ea typeface="Times New Roman" panose="02020603050405020304" pitchFamily="18" charset="0"/>
              </a:rPr>
              <a:t>/10.1177/26330024241246810</a:t>
            </a:r>
            <a:endParaRPr lang="en-CA" sz="1700" dirty="0">
              <a:effectLst/>
              <a:latin typeface="Times New Roman" panose="02020603050405020304" pitchFamily="18" charset="0"/>
              <a:ea typeface="Times New Roman" panose="02020603050405020304" pitchFamily="18" charset="0"/>
            </a:endParaRPr>
          </a:p>
          <a:p>
            <a:r>
              <a:rPr lang="en-CA" sz="1700" dirty="0">
                <a:solidFill>
                  <a:srgbClr val="000000"/>
                </a:solidFill>
                <a:effectLst/>
                <a:latin typeface="Times New Roman" panose="02020603050405020304" pitchFamily="18" charset="0"/>
                <a:ea typeface="Times New Roman" panose="02020603050405020304" pitchFamily="18" charset="0"/>
              </a:rPr>
              <a:t>George, P., </a:t>
            </a:r>
            <a:r>
              <a:rPr lang="en-CA" sz="1700" dirty="0" err="1">
                <a:solidFill>
                  <a:srgbClr val="000000"/>
                </a:solidFill>
                <a:effectLst/>
                <a:latin typeface="Times New Roman" panose="02020603050405020304" pitchFamily="18" charset="0"/>
                <a:ea typeface="Times New Roman" panose="02020603050405020304" pitchFamily="18" charset="0"/>
              </a:rPr>
              <a:t>Medhekar</a:t>
            </a:r>
            <a:r>
              <a:rPr lang="en-CA" sz="1700" dirty="0">
                <a:solidFill>
                  <a:srgbClr val="000000"/>
                </a:solidFill>
                <a:effectLst/>
                <a:latin typeface="Times New Roman" panose="02020603050405020304" pitchFamily="18" charset="0"/>
                <a:ea typeface="Times New Roman" panose="02020603050405020304" pitchFamily="18" charset="0"/>
              </a:rPr>
              <a:t>, A., </a:t>
            </a:r>
            <a:r>
              <a:rPr lang="en-CA" sz="1700" dirty="0" err="1">
                <a:solidFill>
                  <a:srgbClr val="000000"/>
                </a:solidFill>
                <a:effectLst/>
                <a:latin typeface="Times New Roman" panose="02020603050405020304" pitchFamily="18" charset="0"/>
                <a:ea typeface="Times New Roman" panose="02020603050405020304" pitchFamily="18" charset="0"/>
              </a:rPr>
              <a:t>Chaze</a:t>
            </a:r>
            <a:r>
              <a:rPr lang="en-CA" sz="1700" dirty="0">
                <a:solidFill>
                  <a:srgbClr val="000000"/>
                </a:solidFill>
                <a:effectLst/>
                <a:latin typeface="Times New Roman" panose="02020603050405020304" pitchFamily="18" charset="0"/>
                <a:ea typeface="Times New Roman" panose="02020603050405020304" pitchFamily="18" charset="0"/>
              </a:rPr>
              <a:t>, F., Osborne, B., Van </a:t>
            </a:r>
            <a:r>
              <a:rPr lang="en-CA" sz="1700" dirty="0" err="1">
                <a:solidFill>
                  <a:srgbClr val="000000"/>
                </a:solidFill>
                <a:effectLst/>
                <a:latin typeface="Times New Roman" panose="02020603050405020304" pitchFamily="18" charset="0"/>
                <a:ea typeface="Times New Roman" panose="02020603050405020304" pitchFamily="18" charset="0"/>
              </a:rPr>
              <a:t>Heer</a:t>
            </a:r>
            <a:r>
              <a:rPr lang="en-CA" sz="1700" dirty="0">
                <a:solidFill>
                  <a:srgbClr val="000000"/>
                </a:solidFill>
                <a:effectLst/>
                <a:latin typeface="Times New Roman" panose="02020603050405020304" pitchFamily="18" charset="0"/>
                <a:ea typeface="Times New Roman" panose="02020603050405020304" pitchFamily="18" charset="0"/>
              </a:rPr>
              <a:t>, M., &amp; Alavi, H. (2022). In search of interdisciplinary, holistic and culturally informed services: The case of </a:t>
            </a:r>
            <a:r>
              <a:rPr lang="en-CA" sz="1700" dirty="0" err="1">
                <a:solidFill>
                  <a:srgbClr val="000000"/>
                </a:solidFill>
                <a:effectLst/>
                <a:latin typeface="Times New Roman" panose="02020603050405020304" pitchFamily="18" charset="0"/>
                <a:ea typeface="Times New Roman" panose="02020603050405020304" pitchFamily="18" charset="0"/>
              </a:rPr>
              <a:t>racialized</a:t>
            </a:r>
            <a:r>
              <a:rPr lang="en-CA" sz="1700" dirty="0">
                <a:solidFill>
                  <a:srgbClr val="000000"/>
                </a:solidFill>
                <a:effectLst/>
                <a:latin typeface="Times New Roman" panose="02020603050405020304" pitchFamily="18" charset="0"/>
                <a:ea typeface="Times New Roman" panose="02020603050405020304" pitchFamily="18" charset="0"/>
              </a:rPr>
              <a:t> immigrant women experiencing domestic violence in Ontario. </a:t>
            </a:r>
            <a:r>
              <a:rPr lang="en-CA" sz="1700" i="1" dirty="0">
                <a:solidFill>
                  <a:srgbClr val="000000"/>
                </a:solidFill>
                <a:effectLst/>
                <a:latin typeface="Times New Roman" panose="02020603050405020304" pitchFamily="18" charset="0"/>
                <a:ea typeface="Times New Roman" panose="02020603050405020304" pitchFamily="18" charset="0"/>
              </a:rPr>
              <a:t>Family Court Review</a:t>
            </a:r>
            <a:r>
              <a:rPr lang="en-CA" sz="1700" dirty="0">
                <a:solidFill>
                  <a:srgbClr val="000000"/>
                </a:solidFill>
                <a:effectLst/>
                <a:latin typeface="Times New Roman" panose="02020603050405020304" pitchFamily="18" charset="0"/>
                <a:ea typeface="Times New Roman" panose="02020603050405020304" pitchFamily="18" charset="0"/>
              </a:rPr>
              <a:t>, </a:t>
            </a:r>
            <a:r>
              <a:rPr lang="en-CA" sz="1700" i="1" dirty="0">
                <a:solidFill>
                  <a:srgbClr val="000000"/>
                </a:solidFill>
                <a:effectLst/>
                <a:latin typeface="Times New Roman" panose="02020603050405020304" pitchFamily="18" charset="0"/>
                <a:ea typeface="Times New Roman" panose="02020603050405020304" pitchFamily="18" charset="0"/>
              </a:rPr>
              <a:t>60</a:t>
            </a:r>
            <a:r>
              <a:rPr lang="en-CA" sz="1700" dirty="0">
                <a:solidFill>
                  <a:srgbClr val="000000"/>
                </a:solidFill>
                <a:effectLst/>
                <a:latin typeface="Times New Roman" panose="02020603050405020304" pitchFamily="18" charset="0"/>
                <a:ea typeface="Times New Roman" panose="02020603050405020304" pitchFamily="18" charset="0"/>
              </a:rPr>
              <a:t>(3), 530–545. </a:t>
            </a:r>
            <a:r>
              <a:rPr lang="en-CA" sz="1700" u="sng" dirty="0">
                <a:solidFill>
                  <a:srgbClr val="467886"/>
                </a:solidFill>
                <a:effectLst/>
                <a:latin typeface="Times New Roman" panose="02020603050405020304" pitchFamily="18" charset="0"/>
                <a:ea typeface="Times New Roman" panose="02020603050405020304" pitchFamily="18" charset="0"/>
                <a:hlinkClick r:id="rId4"/>
              </a:rPr>
              <a:t>https://</a:t>
            </a:r>
            <a:r>
              <a:rPr lang="en-CA" sz="1700" u="sng" dirty="0" err="1">
                <a:solidFill>
                  <a:srgbClr val="467886"/>
                </a:solidFill>
                <a:effectLst/>
                <a:latin typeface="Times New Roman" panose="02020603050405020304" pitchFamily="18" charset="0"/>
                <a:ea typeface="Times New Roman" panose="02020603050405020304" pitchFamily="18" charset="0"/>
                <a:hlinkClick r:id="rId4"/>
              </a:rPr>
              <a:t>doi.org</a:t>
            </a:r>
            <a:r>
              <a:rPr lang="en-CA" sz="1700" u="sng" dirty="0">
                <a:solidFill>
                  <a:srgbClr val="467886"/>
                </a:solidFill>
                <a:effectLst/>
                <a:latin typeface="Times New Roman" panose="02020603050405020304" pitchFamily="18" charset="0"/>
                <a:ea typeface="Times New Roman" panose="02020603050405020304" pitchFamily="18" charset="0"/>
                <a:hlinkClick r:id="rId4"/>
              </a:rPr>
              <a:t>/10.1111/</a:t>
            </a:r>
            <a:r>
              <a:rPr lang="en-CA" sz="1700" u="sng" dirty="0" err="1">
                <a:solidFill>
                  <a:srgbClr val="467886"/>
                </a:solidFill>
                <a:effectLst/>
                <a:latin typeface="Times New Roman" panose="02020603050405020304" pitchFamily="18" charset="0"/>
                <a:ea typeface="Times New Roman" panose="02020603050405020304" pitchFamily="18" charset="0"/>
                <a:hlinkClick r:id="rId4"/>
              </a:rPr>
              <a:t>fcre.12653</a:t>
            </a:r>
            <a:endParaRPr lang="en-CA" sz="1700" dirty="0">
              <a:effectLst/>
              <a:latin typeface="Times New Roman" panose="02020603050405020304" pitchFamily="18" charset="0"/>
              <a:ea typeface="Times New Roman" panose="02020603050405020304" pitchFamily="18" charset="0"/>
            </a:endParaRPr>
          </a:p>
          <a:p>
            <a:r>
              <a:rPr lang="en-CA" sz="1700" dirty="0">
                <a:solidFill>
                  <a:srgbClr val="000000"/>
                </a:solidFill>
                <a:effectLst/>
                <a:latin typeface="-webkit-standard"/>
                <a:ea typeface="Times New Roman" panose="02020603050405020304" pitchFamily="18" charset="0"/>
              </a:rPr>
              <a:t> </a:t>
            </a:r>
            <a:endParaRPr lang="en-CA" sz="1700" dirty="0">
              <a:effectLst/>
              <a:latin typeface="Times New Roman" panose="02020603050405020304" pitchFamily="18" charset="0"/>
              <a:ea typeface="Times New Roman" panose="02020603050405020304" pitchFamily="18" charset="0"/>
            </a:endParaRPr>
          </a:p>
          <a:p>
            <a:r>
              <a:rPr lang="en-CA" sz="17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Mahapatra</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 &amp; Rai, A. (2019). Every cloud has a silver lining but. . . “pathways to seeking formal-help and South-Asian immigrant women survivors of intimate partner violence.” </a:t>
            </a:r>
            <a:r>
              <a:rPr lang="en-CA" sz="17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Health Care for Women International</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7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 1170–1196. </a:t>
            </a:r>
            <a:r>
              <a:rPr lang="en-CA" sz="1700" u="sng" kern="0"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a:t>
            </a:r>
            <a:r>
              <a:rPr lang="en-CA" sz="1700" u="sng" kern="0" dirty="0" err="1">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doi.org</a:t>
            </a:r>
            <a:r>
              <a:rPr lang="en-CA" sz="1700" u="sng" kern="0"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/10.1080/07399332.2019.1641502</a:t>
            </a:r>
            <a:endParaRPr lang="en-CA" sz="17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CA" sz="1700" dirty="0">
                <a:solidFill>
                  <a:srgbClr val="000000"/>
                </a:solidFill>
                <a:effectLst/>
                <a:latin typeface="Times New Roman" panose="02020603050405020304" pitchFamily="18" charset="0"/>
                <a:ea typeface="Times New Roman" panose="02020603050405020304" pitchFamily="18" charset="0"/>
              </a:rPr>
              <a:t>Mughal, F. B., &amp; </a:t>
            </a:r>
            <a:r>
              <a:rPr lang="en-CA" sz="1700" dirty="0" err="1">
                <a:solidFill>
                  <a:srgbClr val="000000"/>
                </a:solidFill>
                <a:effectLst/>
                <a:latin typeface="Times New Roman" panose="02020603050405020304" pitchFamily="18" charset="0"/>
                <a:ea typeface="Times New Roman" panose="02020603050405020304" pitchFamily="18" charset="0"/>
              </a:rPr>
              <a:t>Arnault</a:t>
            </a:r>
            <a:r>
              <a:rPr lang="en-CA" sz="1700" dirty="0">
                <a:solidFill>
                  <a:srgbClr val="000000"/>
                </a:solidFill>
                <a:effectLst/>
                <a:latin typeface="Times New Roman" panose="02020603050405020304" pitchFamily="18" charset="0"/>
                <a:ea typeface="Times New Roman" panose="02020603050405020304" pitchFamily="18" charset="0"/>
              </a:rPr>
              <a:t>, D. S. (2024). Protective factors affecting trauma recovery among female South Asian immigrant intimate partner violence survivors: a scoping review. </a:t>
            </a:r>
            <a:r>
              <a:rPr lang="en-CA" sz="1700" i="1" dirty="0">
                <a:solidFill>
                  <a:srgbClr val="000000"/>
                </a:solidFill>
                <a:effectLst/>
                <a:latin typeface="Times New Roman" panose="02020603050405020304" pitchFamily="18" charset="0"/>
                <a:ea typeface="Times New Roman" panose="02020603050405020304" pitchFamily="18" charset="0"/>
              </a:rPr>
              <a:t>Trauma Violence &amp; Abuse</a:t>
            </a:r>
            <a:r>
              <a:rPr lang="en-CA" sz="1700" dirty="0">
                <a:solidFill>
                  <a:srgbClr val="000000"/>
                </a:solidFill>
                <a:effectLst/>
                <a:latin typeface="Times New Roman" panose="02020603050405020304" pitchFamily="18" charset="0"/>
                <a:ea typeface="Times New Roman" panose="02020603050405020304" pitchFamily="18" charset="0"/>
              </a:rPr>
              <a:t>, </a:t>
            </a:r>
            <a:r>
              <a:rPr lang="en-CA" sz="1700" i="1" dirty="0">
                <a:solidFill>
                  <a:srgbClr val="000000"/>
                </a:solidFill>
                <a:effectLst/>
                <a:latin typeface="Times New Roman" panose="02020603050405020304" pitchFamily="18" charset="0"/>
                <a:ea typeface="Times New Roman" panose="02020603050405020304" pitchFamily="18" charset="0"/>
              </a:rPr>
              <a:t>25</a:t>
            </a:r>
            <a:r>
              <a:rPr lang="en-CA" sz="1700" dirty="0">
                <a:solidFill>
                  <a:srgbClr val="000000"/>
                </a:solidFill>
                <a:effectLst/>
                <a:latin typeface="Times New Roman" panose="02020603050405020304" pitchFamily="18" charset="0"/>
                <a:ea typeface="Times New Roman" panose="02020603050405020304" pitchFamily="18" charset="0"/>
              </a:rPr>
              <a:t>(4), 2927–2941. https://</a:t>
            </a:r>
            <a:r>
              <a:rPr lang="en-CA" sz="1700" dirty="0" err="1">
                <a:solidFill>
                  <a:srgbClr val="000000"/>
                </a:solidFill>
                <a:effectLst/>
                <a:latin typeface="Times New Roman" panose="02020603050405020304" pitchFamily="18" charset="0"/>
                <a:ea typeface="Times New Roman" panose="02020603050405020304" pitchFamily="18" charset="0"/>
              </a:rPr>
              <a:t>doi.org</a:t>
            </a:r>
            <a:r>
              <a:rPr lang="en-CA" sz="1700" dirty="0">
                <a:solidFill>
                  <a:srgbClr val="000000"/>
                </a:solidFill>
                <a:effectLst/>
                <a:latin typeface="Times New Roman" panose="02020603050405020304" pitchFamily="18" charset="0"/>
                <a:ea typeface="Times New Roman" panose="02020603050405020304" pitchFamily="18" charset="0"/>
              </a:rPr>
              <a:t>/10.1177/15248380241231602</a:t>
            </a:r>
            <a:endParaRPr lang="en-CA" sz="1700" dirty="0">
              <a:effectLst/>
              <a:latin typeface="Times New Roman" panose="02020603050405020304" pitchFamily="18" charset="0"/>
              <a:ea typeface="Times New Roman" panose="02020603050405020304" pitchFamily="18" charset="0"/>
            </a:endParaRPr>
          </a:p>
          <a:p>
            <a:r>
              <a:rPr lang="en-CA" sz="1700" dirty="0">
                <a:solidFill>
                  <a:srgbClr val="000000"/>
                </a:solidFill>
                <a:effectLst/>
                <a:latin typeface="Times New Roman" panose="02020603050405020304" pitchFamily="18" charset="0"/>
                <a:ea typeface="Times New Roman" panose="02020603050405020304" pitchFamily="18" charset="0"/>
              </a:rPr>
              <a:t>Park, T., Mullins, A., </a:t>
            </a:r>
            <a:r>
              <a:rPr lang="en-CA" sz="1700" dirty="0" err="1">
                <a:solidFill>
                  <a:srgbClr val="000000"/>
                </a:solidFill>
                <a:effectLst/>
                <a:latin typeface="Times New Roman" panose="02020603050405020304" pitchFamily="18" charset="0"/>
                <a:ea typeface="Times New Roman" panose="02020603050405020304" pitchFamily="18" charset="0"/>
              </a:rPr>
              <a:t>Zahir</a:t>
            </a:r>
            <a:r>
              <a:rPr lang="en-CA" sz="1700" dirty="0">
                <a:solidFill>
                  <a:srgbClr val="000000"/>
                </a:solidFill>
                <a:effectLst/>
                <a:latin typeface="Times New Roman" panose="02020603050405020304" pitchFamily="18" charset="0"/>
                <a:ea typeface="Times New Roman" panose="02020603050405020304" pitchFamily="18" charset="0"/>
              </a:rPr>
              <a:t>, N., Salami, B., </a:t>
            </a:r>
            <a:r>
              <a:rPr lang="en-CA" sz="1700" dirty="0" err="1">
                <a:solidFill>
                  <a:srgbClr val="000000"/>
                </a:solidFill>
                <a:effectLst/>
                <a:latin typeface="Times New Roman" panose="02020603050405020304" pitchFamily="18" charset="0"/>
                <a:ea typeface="Times New Roman" panose="02020603050405020304" pitchFamily="18" charset="0"/>
              </a:rPr>
              <a:t>Lasiuk</a:t>
            </a:r>
            <a:r>
              <a:rPr lang="en-CA" sz="1700" dirty="0">
                <a:solidFill>
                  <a:srgbClr val="000000"/>
                </a:solidFill>
                <a:effectLst/>
                <a:latin typeface="Times New Roman" panose="02020603050405020304" pitchFamily="18" charset="0"/>
                <a:ea typeface="Times New Roman" panose="02020603050405020304" pitchFamily="18" charset="0"/>
              </a:rPr>
              <a:t>, G., &amp; </a:t>
            </a:r>
            <a:r>
              <a:rPr lang="en-CA" sz="1700" dirty="0" err="1">
                <a:solidFill>
                  <a:srgbClr val="000000"/>
                </a:solidFill>
                <a:effectLst/>
                <a:latin typeface="Times New Roman" panose="02020603050405020304" pitchFamily="18" charset="0"/>
                <a:ea typeface="Times New Roman" panose="02020603050405020304" pitchFamily="18" charset="0"/>
              </a:rPr>
              <a:t>Hegadoren</a:t>
            </a:r>
            <a:r>
              <a:rPr lang="en-CA" sz="1700" dirty="0">
                <a:solidFill>
                  <a:srgbClr val="000000"/>
                </a:solidFill>
                <a:effectLst/>
                <a:latin typeface="Times New Roman" panose="02020603050405020304" pitchFamily="18" charset="0"/>
                <a:ea typeface="Times New Roman" panose="02020603050405020304" pitchFamily="18" charset="0"/>
              </a:rPr>
              <a:t>, K. (2021). Domestic violence and immigrant women: A glimpse behind a veiled door. </a:t>
            </a:r>
            <a:r>
              <a:rPr lang="en-CA" sz="1700" i="1" dirty="0">
                <a:solidFill>
                  <a:srgbClr val="000000"/>
                </a:solidFill>
                <a:effectLst/>
                <a:latin typeface="Times New Roman" panose="02020603050405020304" pitchFamily="18" charset="0"/>
                <a:ea typeface="Times New Roman" panose="02020603050405020304" pitchFamily="18" charset="0"/>
              </a:rPr>
              <a:t>Violence Against Women</a:t>
            </a:r>
            <a:r>
              <a:rPr lang="en-CA" sz="1700" dirty="0">
                <a:solidFill>
                  <a:srgbClr val="000000"/>
                </a:solidFill>
                <a:effectLst/>
                <a:latin typeface="Times New Roman" panose="02020603050405020304" pitchFamily="18" charset="0"/>
                <a:ea typeface="Times New Roman" panose="02020603050405020304" pitchFamily="18" charset="0"/>
              </a:rPr>
              <a:t>, </a:t>
            </a:r>
            <a:r>
              <a:rPr lang="en-CA" sz="1700" i="1" dirty="0">
                <a:solidFill>
                  <a:srgbClr val="000000"/>
                </a:solidFill>
                <a:effectLst/>
                <a:latin typeface="Times New Roman" panose="02020603050405020304" pitchFamily="18" charset="0"/>
                <a:ea typeface="Times New Roman" panose="02020603050405020304" pitchFamily="18" charset="0"/>
              </a:rPr>
              <a:t>27</a:t>
            </a:r>
            <a:r>
              <a:rPr lang="en-CA" sz="1700" dirty="0">
                <a:solidFill>
                  <a:srgbClr val="000000"/>
                </a:solidFill>
                <a:effectLst/>
                <a:latin typeface="Times New Roman" panose="02020603050405020304" pitchFamily="18" charset="0"/>
                <a:ea typeface="Times New Roman" panose="02020603050405020304" pitchFamily="18" charset="0"/>
              </a:rPr>
              <a:t>(15–16), 2910–2926. </a:t>
            </a:r>
            <a:r>
              <a:rPr lang="en-CA" sz="1700" u="sng" dirty="0">
                <a:solidFill>
                  <a:srgbClr val="467886"/>
                </a:solidFill>
                <a:effectLst/>
                <a:latin typeface="Times New Roman" panose="02020603050405020304" pitchFamily="18" charset="0"/>
                <a:ea typeface="Times New Roman" panose="02020603050405020304" pitchFamily="18" charset="0"/>
                <a:hlinkClick r:id="rId6"/>
              </a:rPr>
              <a:t>https://</a:t>
            </a:r>
            <a:r>
              <a:rPr lang="en-CA" sz="1700" u="sng" dirty="0" err="1">
                <a:solidFill>
                  <a:srgbClr val="467886"/>
                </a:solidFill>
                <a:effectLst/>
                <a:latin typeface="Times New Roman" panose="02020603050405020304" pitchFamily="18" charset="0"/>
                <a:ea typeface="Times New Roman" panose="02020603050405020304" pitchFamily="18" charset="0"/>
                <a:hlinkClick r:id="rId6"/>
              </a:rPr>
              <a:t>doi.org</a:t>
            </a:r>
            <a:r>
              <a:rPr lang="en-CA" sz="1700" u="sng" dirty="0">
                <a:solidFill>
                  <a:srgbClr val="467886"/>
                </a:solidFill>
                <a:effectLst/>
                <a:latin typeface="Times New Roman" panose="02020603050405020304" pitchFamily="18" charset="0"/>
                <a:ea typeface="Times New Roman" panose="02020603050405020304" pitchFamily="18" charset="0"/>
                <a:hlinkClick r:id="rId6"/>
              </a:rPr>
              <a:t>/10.1177/1077801220984174</a:t>
            </a:r>
            <a:endParaRPr lang="en-CA" sz="1700" dirty="0">
              <a:effectLst/>
              <a:latin typeface="Times New Roman" panose="02020603050405020304" pitchFamily="18" charset="0"/>
              <a:ea typeface="Times New Roman" panose="02020603050405020304" pitchFamily="18" charset="0"/>
            </a:endParaRPr>
          </a:p>
          <a:p>
            <a:r>
              <a:rPr lang="en-CA" sz="1700" dirty="0">
                <a:solidFill>
                  <a:srgbClr val="000000"/>
                </a:solidFill>
                <a:effectLst/>
                <a:latin typeface="-webkit-standard"/>
                <a:ea typeface="Times New Roman" panose="02020603050405020304" pitchFamily="18" charset="0"/>
              </a:rPr>
              <a:t> </a:t>
            </a:r>
            <a:endParaRPr lang="en-CA" sz="1700" dirty="0">
              <a:effectLst/>
              <a:latin typeface="Times New Roman" panose="02020603050405020304" pitchFamily="18" charset="0"/>
              <a:ea typeface="Times New Roman" panose="02020603050405020304" pitchFamily="18" charset="0"/>
            </a:endParaRPr>
          </a:p>
          <a:p>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Pio, E., &amp; Moore, V. (2021). Battered South‐Asian diasporic women: Culture, secrets and work. </a:t>
            </a:r>
            <a:r>
              <a:rPr lang="en-CA" sz="17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Gender Work and Organization</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7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r>
              <a:rPr lang="en-CA"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536–560. </a:t>
            </a:r>
            <a:r>
              <a:rPr lang="en-CA" sz="1700" u="sng" kern="0"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https://</a:t>
            </a:r>
            <a:r>
              <a:rPr lang="en-CA" sz="1700" u="sng" kern="0" dirty="0" err="1">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doi.org</a:t>
            </a:r>
            <a:r>
              <a:rPr lang="en-CA" sz="1700" u="sng" kern="0" dirty="0">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/10.1111/</a:t>
            </a:r>
            <a:r>
              <a:rPr lang="en-CA" sz="1700" u="sng" kern="0" dirty="0" err="1">
                <a:solidFill>
                  <a:srgbClr val="1155CC"/>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gwao.12780</a:t>
            </a:r>
            <a:endParaRPr lang="en-CA" sz="17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CA" sz="1700" dirty="0">
                <a:solidFill>
                  <a:srgbClr val="000000"/>
                </a:solidFill>
                <a:effectLst/>
                <a:latin typeface="Times New Roman" panose="02020603050405020304" pitchFamily="18" charset="0"/>
                <a:ea typeface="Times New Roman" panose="02020603050405020304" pitchFamily="18" charset="0"/>
              </a:rPr>
              <a:t>Pringle, W., </a:t>
            </a:r>
            <a:r>
              <a:rPr lang="en-CA" sz="1700" dirty="0" err="1">
                <a:solidFill>
                  <a:srgbClr val="000000"/>
                </a:solidFill>
                <a:effectLst/>
                <a:latin typeface="Times New Roman" panose="02020603050405020304" pitchFamily="18" charset="0"/>
                <a:ea typeface="Times New Roman" panose="02020603050405020304" pitchFamily="18" charset="0"/>
              </a:rPr>
              <a:t>Sachal</a:t>
            </a:r>
            <a:r>
              <a:rPr lang="en-CA" sz="1700" dirty="0">
                <a:solidFill>
                  <a:srgbClr val="000000"/>
                </a:solidFill>
                <a:effectLst/>
                <a:latin typeface="Times New Roman" panose="02020603050405020304" pitchFamily="18" charset="0"/>
                <a:ea typeface="Times New Roman" panose="02020603050405020304" pitchFamily="18" charset="0"/>
              </a:rPr>
              <a:t>, S. S., </a:t>
            </a:r>
            <a:r>
              <a:rPr lang="en-CA" sz="1700" dirty="0" err="1">
                <a:solidFill>
                  <a:srgbClr val="000000"/>
                </a:solidFill>
                <a:effectLst/>
                <a:latin typeface="Times New Roman" panose="02020603050405020304" pitchFamily="18" charset="0"/>
                <a:ea typeface="Times New Roman" panose="02020603050405020304" pitchFamily="18" charset="0"/>
              </a:rPr>
              <a:t>Dhutt</a:t>
            </a:r>
            <a:r>
              <a:rPr lang="en-CA" sz="1700" dirty="0">
                <a:solidFill>
                  <a:srgbClr val="000000"/>
                </a:solidFill>
                <a:effectLst/>
                <a:latin typeface="Times New Roman" panose="02020603050405020304" pitchFamily="18" charset="0"/>
                <a:ea typeface="Times New Roman" panose="02020603050405020304" pitchFamily="18" charset="0"/>
              </a:rPr>
              <a:t>, G. S., </a:t>
            </a:r>
            <a:r>
              <a:rPr lang="en-CA" sz="1700" dirty="0" err="1">
                <a:solidFill>
                  <a:srgbClr val="000000"/>
                </a:solidFill>
                <a:effectLst/>
                <a:latin typeface="Times New Roman" panose="02020603050405020304" pitchFamily="18" charset="0"/>
                <a:ea typeface="Times New Roman" panose="02020603050405020304" pitchFamily="18" charset="0"/>
              </a:rPr>
              <a:t>Kestler</a:t>
            </a:r>
            <a:r>
              <a:rPr lang="en-CA" sz="1700" dirty="0">
                <a:solidFill>
                  <a:srgbClr val="000000"/>
                </a:solidFill>
                <a:effectLst/>
                <a:latin typeface="Times New Roman" panose="02020603050405020304" pitchFamily="18" charset="0"/>
                <a:ea typeface="Times New Roman" panose="02020603050405020304" pitchFamily="18" charset="0"/>
              </a:rPr>
              <a:t>, M., Dubé, È., &amp; </a:t>
            </a:r>
            <a:r>
              <a:rPr lang="en-CA" sz="1700" dirty="0" err="1">
                <a:solidFill>
                  <a:srgbClr val="000000"/>
                </a:solidFill>
                <a:effectLst/>
                <a:latin typeface="Times New Roman" panose="02020603050405020304" pitchFamily="18" charset="0"/>
                <a:ea typeface="Times New Roman" panose="02020603050405020304" pitchFamily="18" charset="0"/>
              </a:rPr>
              <a:t>Bettinger</a:t>
            </a:r>
            <a:r>
              <a:rPr lang="en-CA" sz="1700" dirty="0">
                <a:solidFill>
                  <a:srgbClr val="000000"/>
                </a:solidFill>
                <a:effectLst/>
                <a:latin typeface="Times New Roman" panose="02020603050405020304" pitchFamily="18" charset="0"/>
                <a:ea typeface="Times New Roman" panose="02020603050405020304" pitchFamily="18" charset="0"/>
              </a:rPr>
              <a:t>, J. A. (2022). Public health community engagement with Asian populations in British Columbia during COVID-19: towards a </a:t>
            </a:r>
            <a:r>
              <a:rPr lang="en-CA" sz="1700" dirty="0" err="1">
                <a:solidFill>
                  <a:srgbClr val="000000"/>
                </a:solidFill>
                <a:effectLst/>
                <a:latin typeface="Times New Roman" panose="02020603050405020304" pitchFamily="18" charset="0"/>
                <a:ea typeface="Times New Roman" panose="02020603050405020304" pitchFamily="18" charset="0"/>
              </a:rPr>
              <a:t>culture-centered</a:t>
            </a:r>
            <a:r>
              <a:rPr lang="en-CA" sz="1700" dirty="0">
                <a:solidFill>
                  <a:srgbClr val="000000"/>
                </a:solidFill>
                <a:effectLst/>
                <a:latin typeface="Times New Roman" panose="02020603050405020304" pitchFamily="18" charset="0"/>
                <a:ea typeface="Times New Roman" panose="02020603050405020304" pitchFamily="18" charset="0"/>
              </a:rPr>
              <a:t> approach. </a:t>
            </a:r>
            <a:r>
              <a:rPr lang="en-CA" sz="1700" i="1" dirty="0">
                <a:solidFill>
                  <a:srgbClr val="000000"/>
                </a:solidFill>
                <a:effectLst/>
                <a:latin typeface="Times New Roman" panose="02020603050405020304" pitchFamily="18" charset="0"/>
                <a:ea typeface="Times New Roman" panose="02020603050405020304" pitchFamily="18" charset="0"/>
              </a:rPr>
              <a:t>Canadian Journal of Public Health</a:t>
            </a:r>
            <a:r>
              <a:rPr lang="en-CA" sz="1700" dirty="0">
                <a:solidFill>
                  <a:srgbClr val="000000"/>
                </a:solidFill>
                <a:effectLst/>
                <a:latin typeface="Times New Roman" panose="02020603050405020304" pitchFamily="18" charset="0"/>
                <a:ea typeface="Times New Roman" panose="02020603050405020304" pitchFamily="18" charset="0"/>
              </a:rPr>
              <a:t>, </a:t>
            </a:r>
            <a:r>
              <a:rPr lang="en-CA" sz="1700" i="1" dirty="0">
                <a:solidFill>
                  <a:srgbClr val="000000"/>
                </a:solidFill>
                <a:effectLst/>
                <a:latin typeface="Times New Roman" panose="02020603050405020304" pitchFamily="18" charset="0"/>
                <a:ea typeface="Times New Roman" panose="02020603050405020304" pitchFamily="18" charset="0"/>
              </a:rPr>
              <a:t>113</a:t>
            </a:r>
            <a:r>
              <a:rPr lang="en-CA" sz="1700" dirty="0">
                <a:solidFill>
                  <a:srgbClr val="000000"/>
                </a:solidFill>
                <a:effectLst/>
                <a:latin typeface="Times New Roman" panose="02020603050405020304" pitchFamily="18" charset="0"/>
                <a:ea typeface="Times New Roman" panose="02020603050405020304" pitchFamily="18" charset="0"/>
              </a:rPr>
              <a:t>(S1), 14–23. https://</a:t>
            </a:r>
            <a:r>
              <a:rPr lang="en-CA" sz="1700" dirty="0" err="1">
                <a:solidFill>
                  <a:srgbClr val="000000"/>
                </a:solidFill>
                <a:effectLst/>
                <a:latin typeface="Times New Roman" panose="02020603050405020304" pitchFamily="18" charset="0"/>
                <a:ea typeface="Times New Roman" panose="02020603050405020304" pitchFamily="18" charset="0"/>
              </a:rPr>
              <a:t>doi.org</a:t>
            </a:r>
            <a:r>
              <a:rPr lang="en-CA" sz="1700" dirty="0">
                <a:solidFill>
                  <a:srgbClr val="000000"/>
                </a:solidFill>
                <a:effectLst/>
                <a:latin typeface="Times New Roman" panose="02020603050405020304" pitchFamily="18" charset="0"/>
                <a:ea typeface="Times New Roman" panose="02020603050405020304" pitchFamily="18" charset="0"/>
              </a:rPr>
              <a:t>/10.17269/s41997-022-00699-5</a:t>
            </a:r>
            <a:endParaRPr lang="en-CA" sz="1700" dirty="0">
              <a:effectLst/>
              <a:latin typeface="Times New Roman" panose="02020603050405020304" pitchFamily="18" charset="0"/>
              <a:ea typeface="Times New Roman" panose="02020603050405020304" pitchFamily="18" charset="0"/>
            </a:endParaRPr>
          </a:p>
          <a:p>
            <a:r>
              <a:rPr lang="en-CA" sz="1700" dirty="0">
                <a:solidFill>
                  <a:srgbClr val="000000"/>
                </a:solidFill>
                <a:effectLst/>
                <a:latin typeface="-webkit-standard"/>
                <a:ea typeface="Times New Roman" panose="02020603050405020304" pitchFamily="18" charset="0"/>
              </a:rPr>
              <a:t> </a:t>
            </a:r>
            <a:endParaRPr lang="en-CA" sz="1700" dirty="0">
              <a:effectLst/>
              <a:latin typeface="Times New Roman" panose="02020603050405020304" pitchFamily="18" charset="0"/>
              <a:ea typeface="Times New Roman" panose="02020603050405020304" pitchFamily="18" charset="0"/>
            </a:endParaRPr>
          </a:p>
          <a:p>
            <a:r>
              <a:rPr lang="en-CA" sz="1700" dirty="0">
                <a:solidFill>
                  <a:srgbClr val="000000"/>
                </a:solidFill>
                <a:effectLst/>
                <a:latin typeface="Times New Roman" panose="02020603050405020304" pitchFamily="18" charset="0"/>
                <a:ea typeface="Times New Roman" panose="02020603050405020304" pitchFamily="18" charset="0"/>
              </a:rPr>
              <a:t>Rai, A. (2020). Indirect experiences with domestic violence and help‐seeking preferences among south asian immigrants in the United States. </a:t>
            </a:r>
            <a:r>
              <a:rPr lang="en-CA" sz="1700" i="1" dirty="0">
                <a:solidFill>
                  <a:srgbClr val="000000"/>
                </a:solidFill>
                <a:effectLst/>
                <a:latin typeface="Times New Roman" panose="02020603050405020304" pitchFamily="18" charset="0"/>
                <a:ea typeface="Times New Roman" panose="02020603050405020304" pitchFamily="18" charset="0"/>
              </a:rPr>
              <a:t>Journal of Community Psychology</a:t>
            </a:r>
            <a:r>
              <a:rPr lang="en-CA" sz="1700" dirty="0">
                <a:solidFill>
                  <a:srgbClr val="000000"/>
                </a:solidFill>
                <a:effectLst/>
                <a:latin typeface="Times New Roman" panose="02020603050405020304" pitchFamily="18" charset="0"/>
                <a:ea typeface="Times New Roman" panose="02020603050405020304" pitchFamily="18" charset="0"/>
              </a:rPr>
              <a:t>, </a:t>
            </a:r>
            <a:r>
              <a:rPr lang="en-CA" sz="1700" i="1" dirty="0">
                <a:solidFill>
                  <a:srgbClr val="000000"/>
                </a:solidFill>
                <a:effectLst/>
                <a:latin typeface="Times New Roman" panose="02020603050405020304" pitchFamily="18" charset="0"/>
                <a:ea typeface="Times New Roman" panose="02020603050405020304" pitchFamily="18" charset="0"/>
              </a:rPr>
              <a:t>49</a:t>
            </a:r>
            <a:r>
              <a:rPr lang="en-CA" sz="1700" dirty="0">
                <a:solidFill>
                  <a:srgbClr val="000000"/>
                </a:solidFill>
                <a:effectLst/>
                <a:latin typeface="Times New Roman" panose="02020603050405020304" pitchFamily="18" charset="0"/>
                <a:ea typeface="Times New Roman" panose="02020603050405020304" pitchFamily="18" charset="0"/>
              </a:rPr>
              <a:t>(6), 1983–2002. https://</a:t>
            </a:r>
            <a:r>
              <a:rPr lang="en-CA" sz="1700" dirty="0" err="1">
                <a:solidFill>
                  <a:srgbClr val="000000"/>
                </a:solidFill>
                <a:effectLst/>
                <a:latin typeface="Times New Roman" panose="02020603050405020304" pitchFamily="18" charset="0"/>
                <a:ea typeface="Times New Roman" panose="02020603050405020304" pitchFamily="18" charset="0"/>
              </a:rPr>
              <a:t>doi.org</a:t>
            </a:r>
            <a:r>
              <a:rPr lang="en-CA" sz="1700" dirty="0">
                <a:solidFill>
                  <a:srgbClr val="000000"/>
                </a:solidFill>
                <a:effectLst/>
                <a:latin typeface="Times New Roman" panose="02020603050405020304" pitchFamily="18" charset="0"/>
                <a:ea typeface="Times New Roman" panose="02020603050405020304" pitchFamily="18" charset="0"/>
              </a:rPr>
              <a:t>/10.1002/</a:t>
            </a:r>
            <a:r>
              <a:rPr lang="en-CA" sz="1700" dirty="0" err="1">
                <a:solidFill>
                  <a:srgbClr val="000000"/>
                </a:solidFill>
                <a:effectLst/>
                <a:latin typeface="Times New Roman" panose="02020603050405020304" pitchFamily="18" charset="0"/>
                <a:ea typeface="Times New Roman" panose="02020603050405020304" pitchFamily="18" charset="0"/>
              </a:rPr>
              <a:t>jcop.22492</a:t>
            </a:r>
            <a:endParaRPr lang="en-CA" sz="1700" dirty="0">
              <a:effectLst/>
              <a:latin typeface="Times New Roman" panose="02020603050405020304" pitchFamily="18" charset="0"/>
              <a:ea typeface="Times New Roman" panose="02020603050405020304" pitchFamily="18" charset="0"/>
            </a:endParaRPr>
          </a:p>
          <a:p>
            <a:r>
              <a:rPr lang="en-CA" sz="1700" dirty="0">
                <a:solidFill>
                  <a:srgbClr val="000000"/>
                </a:solidFill>
                <a:effectLst/>
                <a:latin typeface="Times New Roman" panose="02020603050405020304" pitchFamily="18" charset="0"/>
                <a:ea typeface="Times New Roman" panose="02020603050405020304" pitchFamily="18" charset="0"/>
              </a:rPr>
              <a:t>Turin, T. C., Chowdhury, N., </a:t>
            </a:r>
            <a:r>
              <a:rPr lang="en-CA" sz="1700" dirty="0" err="1">
                <a:solidFill>
                  <a:srgbClr val="000000"/>
                </a:solidFill>
                <a:effectLst/>
                <a:latin typeface="Times New Roman" panose="02020603050405020304" pitchFamily="18" charset="0"/>
                <a:ea typeface="Times New Roman" panose="02020603050405020304" pitchFamily="18" charset="0"/>
              </a:rPr>
              <a:t>Haque</a:t>
            </a:r>
            <a:r>
              <a:rPr lang="en-CA" sz="1700" dirty="0">
                <a:solidFill>
                  <a:srgbClr val="000000"/>
                </a:solidFill>
                <a:effectLst/>
                <a:latin typeface="Times New Roman" panose="02020603050405020304" pitchFamily="18" charset="0"/>
                <a:ea typeface="Times New Roman" panose="02020603050405020304" pitchFamily="18" charset="0"/>
              </a:rPr>
              <a:t>, S., </a:t>
            </a:r>
            <a:r>
              <a:rPr lang="en-CA" sz="1700" dirty="0" err="1">
                <a:solidFill>
                  <a:srgbClr val="000000"/>
                </a:solidFill>
                <a:effectLst/>
                <a:latin typeface="Times New Roman" panose="02020603050405020304" pitchFamily="18" charset="0"/>
                <a:ea typeface="Times New Roman" panose="02020603050405020304" pitchFamily="18" charset="0"/>
              </a:rPr>
              <a:t>Rumana</a:t>
            </a:r>
            <a:r>
              <a:rPr lang="en-CA" sz="1700" dirty="0">
                <a:solidFill>
                  <a:srgbClr val="000000"/>
                </a:solidFill>
                <a:effectLst/>
                <a:latin typeface="Times New Roman" panose="02020603050405020304" pitchFamily="18" charset="0"/>
                <a:ea typeface="Times New Roman" panose="02020603050405020304" pitchFamily="18" charset="0"/>
              </a:rPr>
              <a:t>, N., Rahman, N., &amp; Lasker, M. a. A. (2021). Meaningful and deep community engagement efforts for pragmatic research and beyond: engaging with an immigrant/</a:t>
            </a:r>
            <a:r>
              <a:rPr lang="en-CA" sz="1700" dirty="0" err="1">
                <a:solidFill>
                  <a:srgbClr val="000000"/>
                </a:solidFill>
                <a:effectLst/>
                <a:latin typeface="Times New Roman" panose="02020603050405020304" pitchFamily="18" charset="0"/>
                <a:ea typeface="Times New Roman" panose="02020603050405020304" pitchFamily="18" charset="0"/>
              </a:rPr>
              <a:t>racialised</a:t>
            </a:r>
            <a:r>
              <a:rPr lang="en-CA" sz="1700" dirty="0">
                <a:solidFill>
                  <a:srgbClr val="000000"/>
                </a:solidFill>
                <a:effectLst/>
                <a:latin typeface="Times New Roman" panose="02020603050405020304" pitchFamily="18" charset="0"/>
                <a:ea typeface="Times New Roman" panose="02020603050405020304" pitchFamily="18" charset="0"/>
              </a:rPr>
              <a:t> community on equitable access to care. </a:t>
            </a:r>
            <a:r>
              <a:rPr lang="en-CA" sz="1700" i="1" dirty="0">
                <a:solidFill>
                  <a:srgbClr val="000000"/>
                </a:solidFill>
                <a:effectLst/>
                <a:latin typeface="Times New Roman" panose="02020603050405020304" pitchFamily="18" charset="0"/>
                <a:ea typeface="Times New Roman" panose="02020603050405020304" pitchFamily="18" charset="0"/>
              </a:rPr>
              <a:t>BMJ Global Health</a:t>
            </a:r>
            <a:r>
              <a:rPr lang="en-CA" sz="1700" dirty="0">
                <a:solidFill>
                  <a:srgbClr val="000000"/>
                </a:solidFill>
                <a:effectLst/>
                <a:latin typeface="Times New Roman" panose="02020603050405020304" pitchFamily="18" charset="0"/>
                <a:ea typeface="Times New Roman" panose="02020603050405020304" pitchFamily="18" charset="0"/>
              </a:rPr>
              <a:t>, </a:t>
            </a:r>
            <a:r>
              <a:rPr lang="en-CA" sz="1700" i="1" dirty="0">
                <a:solidFill>
                  <a:srgbClr val="000000"/>
                </a:solidFill>
                <a:effectLst/>
                <a:latin typeface="Times New Roman" panose="02020603050405020304" pitchFamily="18" charset="0"/>
                <a:ea typeface="Times New Roman" panose="02020603050405020304" pitchFamily="18" charset="0"/>
              </a:rPr>
              <a:t>6</a:t>
            </a:r>
            <a:r>
              <a:rPr lang="en-CA" sz="1700" dirty="0">
                <a:solidFill>
                  <a:srgbClr val="000000"/>
                </a:solidFill>
                <a:effectLst/>
                <a:latin typeface="Times New Roman" panose="02020603050405020304" pitchFamily="18" charset="0"/>
                <a:ea typeface="Times New Roman" panose="02020603050405020304" pitchFamily="18" charset="0"/>
              </a:rPr>
              <a:t>(8), e006370. </a:t>
            </a:r>
            <a:r>
              <a:rPr lang="en-CA" sz="1700" u="sng" dirty="0">
                <a:solidFill>
                  <a:srgbClr val="467886"/>
                </a:solidFill>
                <a:effectLst/>
                <a:latin typeface="Times New Roman" panose="02020603050405020304" pitchFamily="18" charset="0"/>
                <a:ea typeface="Times New Roman" panose="02020603050405020304" pitchFamily="18" charset="0"/>
                <a:hlinkClick r:id="rId8"/>
              </a:rPr>
              <a:t>https://</a:t>
            </a:r>
            <a:r>
              <a:rPr lang="en-CA" sz="1700" u="sng" dirty="0" err="1">
                <a:solidFill>
                  <a:srgbClr val="467886"/>
                </a:solidFill>
                <a:effectLst/>
                <a:latin typeface="Times New Roman" panose="02020603050405020304" pitchFamily="18" charset="0"/>
                <a:ea typeface="Times New Roman" panose="02020603050405020304" pitchFamily="18" charset="0"/>
                <a:hlinkClick r:id="rId8"/>
              </a:rPr>
              <a:t>doi.org</a:t>
            </a:r>
            <a:r>
              <a:rPr lang="en-CA" sz="1700" u="sng" dirty="0">
                <a:solidFill>
                  <a:srgbClr val="467886"/>
                </a:solidFill>
                <a:effectLst/>
                <a:latin typeface="Times New Roman" panose="02020603050405020304" pitchFamily="18" charset="0"/>
                <a:ea typeface="Times New Roman" panose="02020603050405020304" pitchFamily="18" charset="0"/>
                <a:hlinkClick r:id="rId8"/>
              </a:rPr>
              <a:t>/10.1136/</a:t>
            </a:r>
            <a:r>
              <a:rPr lang="en-CA" sz="1700" u="sng" dirty="0" err="1">
                <a:solidFill>
                  <a:srgbClr val="467886"/>
                </a:solidFill>
                <a:effectLst/>
                <a:latin typeface="Times New Roman" panose="02020603050405020304" pitchFamily="18" charset="0"/>
                <a:ea typeface="Times New Roman" panose="02020603050405020304" pitchFamily="18" charset="0"/>
                <a:hlinkClick r:id="rId8"/>
              </a:rPr>
              <a:t>bmjgh-2021-006370</a:t>
            </a:r>
            <a:endParaRPr lang="en-CA" sz="1700" dirty="0">
              <a:effectLst/>
              <a:latin typeface="Times New Roman" panose="02020603050405020304" pitchFamily="18" charset="0"/>
              <a:ea typeface="Times New Roman" panose="02020603050405020304" pitchFamily="18" charset="0"/>
            </a:endParaRPr>
          </a:p>
          <a:p>
            <a:r>
              <a:rPr lang="en-CA" sz="1700" dirty="0">
                <a:solidFill>
                  <a:srgbClr val="000000"/>
                </a:solidFill>
                <a:effectLst/>
                <a:latin typeface="Times New Roman" panose="02020603050405020304" pitchFamily="18" charset="0"/>
                <a:ea typeface="Times New Roman" panose="02020603050405020304" pitchFamily="18" charset="0"/>
              </a:rPr>
              <a:t> </a:t>
            </a:r>
            <a:endParaRPr lang="en-CA" sz="1700" dirty="0">
              <a:effectLst/>
              <a:latin typeface="Times New Roman" panose="02020603050405020304" pitchFamily="18" charset="0"/>
              <a:ea typeface="Times New Roman" panose="02020603050405020304" pitchFamily="18" charset="0"/>
            </a:endParaRPr>
          </a:p>
          <a:p>
            <a:r>
              <a:rPr lang="en-CA" sz="1700" dirty="0" err="1">
                <a:solidFill>
                  <a:srgbClr val="000000"/>
                </a:solidFill>
                <a:effectLst/>
                <a:latin typeface="Times New Roman" panose="02020603050405020304" pitchFamily="18" charset="0"/>
                <a:ea typeface="Times New Roman" panose="02020603050405020304" pitchFamily="18" charset="0"/>
              </a:rPr>
              <a:t>Yakubovich</a:t>
            </a:r>
            <a:r>
              <a:rPr lang="en-CA" sz="1700" dirty="0">
                <a:solidFill>
                  <a:srgbClr val="000000"/>
                </a:solidFill>
                <a:effectLst/>
                <a:latin typeface="Times New Roman" panose="02020603050405020304" pitchFamily="18" charset="0"/>
                <a:ea typeface="Times New Roman" panose="02020603050405020304" pitchFamily="18" charset="0"/>
              </a:rPr>
              <a:t>, A. R., Steele, B., Moses, C., Tremblay, E., </a:t>
            </a:r>
            <a:r>
              <a:rPr lang="en-CA" sz="1700" dirty="0" err="1">
                <a:solidFill>
                  <a:srgbClr val="000000"/>
                </a:solidFill>
                <a:effectLst/>
                <a:latin typeface="Times New Roman" panose="02020603050405020304" pitchFamily="18" charset="0"/>
                <a:ea typeface="Times New Roman" panose="02020603050405020304" pitchFamily="18" charset="0"/>
              </a:rPr>
              <a:t>Arcenal</a:t>
            </a:r>
            <a:r>
              <a:rPr lang="en-CA" sz="1700" dirty="0">
                <a:solidFill>
                  <a:srgbClr val="000000"/>
                </a:solidFill>
                <a:effectLst/>
                <a:latin typeface="Times New Roman" panose="02020603050405020304" pitchFamily="18" charset="0"/>
                <a:ea typeface="Times New Roman" panose="02020603050405020304" pitchFamily="18" charset="0"/>
              </a:rPr>
              <a:t>, M., O’Campo, P., Mason, R., Du Mont, J., </a:t>
            </a:r>
            <a:r>
              <a:rPr lang="en-CA" sz="1700" dirty="0" err="1">
                <a:solidFill>
                  <a:srgbClr val="000000"/>
                </a:solidFill>
                <a:effectLst/>
                <a:latin typeface="Times New Roman" panose="02020603050405020304" pitchFamily="18" charset="0"/>
                <a:ea typeface="Times New Roman" panose="02020603050405020304" pitchFamily="18" charset="0"/>
              </a:rPr>
              <a:t>Huijbregts</a:t>
            </a:r>
            <a:r>
              <a:rPr lang="en-CA" sz="1700" dirty="0">
                <a:solidFill>
                  <a:srgbClr val="000000"/>
                </a:solidFill>
                <a:effectLst/>
                <a:latin typeface="Times New Roman" panose="02020603050405020304" pitchFamily="18" charset="0"/>
                <a:ea typeface="Times New Roman" panose="02020603050405020304" pitchFamily="18" charset="0"/>
              </a:rPr>
              <a:t>, M., Hough, L., Sim, A., &amp; Shastri, P. (2023). Recommendations for Canada’s National Action Plan to End Gender-Based Violence: perspectives from leaders, service providers and survivors in Canada’s largest city during the COVID-19 pandemic. </a:t>
            </a:r>
            <a:r>
              <a:rPr lang="en-CA" sz="1700" i="1" dirty="0">
                <a:solidFill>
                  <a:srgbClr val="000000"/>
                </a:solidFill>
                <a:effectLst/>
                <a:latin typeface="Times New Roman" panose="02020603050405020304" pitchFamily="18" charset="0"/>
                <a:ea typeface="Times New Roman" panose="02020603050405020304" pitchFamily="18" charset="0"/>
              </a:rPr>
              <a:t>Health Promotion and Chronic Disease Prevention in Canada</a:t>
            </a:r>
            <a:r>
              <a:rPr lang="en-CA" sz="1700" dirty="0">
                <a:solidFill>
                  <a:srgbClr val="000000"/>
                </a:solidFill>
                <a:effectLst/>
                <a:latin typeface="Times New Roman" panose="02020603050405020304" pitchFamily="18" charset="0"/>
                <a:ea typeface="Times New Roman" panose="02020603050405020304" pitchFamily="18" charset="0"/>
              </a:rPr>
              <a:t>, </a:t>
            </a:r>
            <a:r>
              <a:rPr lang="en-CA" sz="1700" i="1" dirty="0">
                <a:solidFill>
                  <a:srgbClr val="000000"/>
                </a:solidFill>
                <a:effectLst/>
                <a:latin typeface="Times New Roman" panose="02020603050405020304" pitchFamily="18" charset="0"/>
                <a:ea typeface="Times New Roman" panose="02020603050405020304" pitchFamily="18" charset="0"/>
              </a:rPr>
              <a:t>43</a:t>
            </a:r>
            <a:r>
              <a:rPr lang="en-CA" sz="1700" dirty="0">
                <a:solidFill>
                  <a:srgbClr val="000000"/>
                </a:solidFill>
                <a:effectLst/>
                <a:latin typeface="Times New Roman" panose="02020603050405020304" pitchFamily="18" charset="0"/>
                <a:ea typeface="Times New Roman" panose="02020603050405020304" pitchFamily="18" charset="0"/>
              </a:rPr>
              <a:t>(4), 155–170. </a:t>
            </a:r>
            <a:r>
              <a:rPr lang="en-CA" sz="1700" u="sng" dirty="0">
                <a:solidFill>
                  <a:srgbClr val="467886"/>
                </a:solidFill>
                <a:effectLst/>
                <a:latin typeface="Times New Roman" panose="02020603050405020304" pitchFamily="18" charset="0"/>
                <a:ea typeface="Times New Roman" panose="02020603050405020304" pitchFamily="18" charset="0"/>
                <a:hlinkClick r:id="rId9"/>
              </a:rPr>
              <a:t>https://</a:t>
            </a:r>
            <a:r>
              <a:rPr lang="en-CA" sz="1700" u="sng" dirty="0" err="1">
                <a:solidFill>
                  <a:srgbClr val="467886"/>
                </a:solidFill>
                <a:effectLst/>
                <a:latin typeface="Times New Roman" panose="02020603050405020304" pitchFamily="18" charset="0"/>
                <a:ea typeface="Times New Roman" panose="02020603050405020304" pitchFamily="18" charset="0"/>
                <a:hlinkClick r:id="rId9"/>
              </a:rPr>
              <a:t>doi.org</a:t>
            </a:r>
            <a:r>
              <a:rPr lang="en-CA" sz="1700" u="sng" dirty="0">
                <a:solidFill>
                  <a:srgbClr val="467886"/>
                </a:solidFill>
                <a:effectLst/>
                <a:latin typeface="Times New Roman" panose="02020603050405020304" pitchFamily="18" charset="0"/>
                <a:ea typeface="Times New Roman" panose="02020603050405020304" pitchFamily="18" charset="0"/>
                <a:hlinkClick r:id="rId9"/>
              </a:rPr>
              <a:t>/10.24095/</a:t>
            </a:r>
            <a:r>
              <a:rPr lang="en-CA" sz="1700" u="sng" dirty="0" err="1">
                <a:solidFill>
                  <a:srgbClr val="467886"/>
                </a:solidFill>
                <a:effectLst/>
                <a:latin typeface="Times New Roman" panose="02020603050405020304" pitchFamily="18" charset="0"/>
                <a:ea typeface="Times New Roman" panose="02020603050405020304" pitchFamily="18" charset="0"/>
                <a:hlinkClick r:id="rId9"/>
              </a:rPr>
              <a:t>hpcdp.43.4.01</a:t>
            </a:r>
            <a:endParaRPr lang="en-CA" sz="1700" dirty="0">
              <a:effectLst/>
              <a:latin typeface="Times New Roman" panose="02020603050405020304" pitchFamily="18" charset="0"/>
              <a:ea typeface="Times New Roman" panose="02020603050405020304" pitchFamily="18" charset="0"/>
            </a:endParaRPr>
          </a:p>
          <a:p>
            <a:r>
              <a:rPr lang="en-CA" sz="1700" dirty="0">
                <a:solidFill>
                  <a:srgbClr val="000000"/>
                </a:solidFill>
                <a:effectLst/>
                <a:latin typeface="Times New Roman" panose="02020603050405020304" pitchFamily="18" charset="0"/>
                <a:ea typeface="Times New Roman" panose="02020603050405020304" pitchFamily="18" charset="0"/>
              </a:rPr>
              <a:t> </a:t>
            </a:r>
            <a:endParaRPr lang="en-CA" sz="1700" dirty="0">
              <a:effectLst/>
              <a:latin typeface="Times New Roman" panose="02020603050405020304" pitchFamily="18" charset="0"/>
              <a:ea typeface="Times New Roman" panose="02020603050405020304" pitchFamily="18" charset="0"/>
            </a:endParaRPr>
          </a:p>
          <a:p>
            <a:pPr algn="l"/>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p:cNvSpPr/>
          <p:nvPr/>
        </p:nvSpPr>
        <p:spPr>
          <a:xfrm>
            <a:off x="15365770" y="5425379"/>
            <a:ext cx="2922230" cy="4389458"/>
          </a:xfrm>
          <a:custGeom>
            <a:avLst/>
            <a:gdLst/>
            <a:ahLst/>
            <a:cxnLst/>
            <a:rect l="l" t="t" r="r" b="b"/>
            <a:pathLst>
              <a:path w="2922230" h="4389458">
                <a:moveTo>
                  <a:pt x="0" y="0"/>
                </a:moveTo>
                <a:lnTo>
                  <a:pt x="2922230" y="0"/>
                </a:lnTo>
                <a:lnTo>
                  <a:pt x="2922230" y="4389458"/>
                </a:lnTo>
                <a:lnTo>
                  <a:pt x="0" y="43894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7742" y="5887229"/>
            <a:ext cx="2970137" cy="4114800"/>
          </a:xfrm>
          <a:custGeom>
            <a:avLst/>
            <a:gdLst/>
            <a:ahLst/>
            <a:cxnLst/>
            <a:rect l="l" t="t" r="r" b="b"/>
            <a:pathLst>
              <a:path w="2970137" h="4114800">
                <a:moveTo>
                  <a:pt x="0" y="0"/>
                </a:moveTo>
                <a:lnTo>
                  <a:pt x="2970138" y="0"/>
                </a:lnTo>
                <a:lnTo>
                  <a:pt x="297013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1828800" y="9342674"/>
            <a:ext cx="21945600" cy="944326"/>
            <a:chOff x="0" y="0"/>
            <a:chExt cx="29260800" cy="1259101"/>
          </a:xfrm>
        </p:grpSpPr>
        <p:sp>
          <p:nvSpPr>
            <p:cNvPr id="5" name="Freeform 5"/>
            <p:cNvSpPr/>
            <p:nvPr/>
          </p:nvSpPr>
          <p:spPr>
            <a:xfrm>
              <a:off x="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97536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95072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8" name="Group 8"/>
          <p:cNvGrpSpPr/>
          <p:nvPr/>
        </p:nvGrpSpPr>
        <p:grpSpPr>
          <a:xfrm>
            <a:off x="3288899" y="684586"/>
            <a:ext cx="11710202" cy="2172484"/>
            <a:chOff x="0" y="0"/>
            <a:chExt cx="15613603" cy="2896646"/>
          </a:xfrm>
        </p:grpSpPr>
        <p:sp>
          <p:nvSpPr>
            <p:cNvPr id="9" name="Freeform 9"/>
            <p:cNvSpPr/>
            <p:nvPr/>
          </p:nvSpPr>
          <p:spPr>
            <a:xfrm>
              <a:off x="0" y="5708"/>
              <a:ext cx="1035481" cy="2890938"/>
            </a:xfrm>
            <a:custGeom>
              <a:avLst/>
              <a:gdLst/>
              <a:ahLst/>
              <a:cxnLst/>
              <a:rect l="l" t="t" r="r" b="b"/>
              <a:pathLst>
                <a:path w="1035481" h="2890938">
                  <a:moveTo>
                    <a:pt x="0" y="0"/>
                  </a:moveTo>
                  <a:lnTo>
                    <a:pt x="1035481" y="0"/>
                  </a:lnTo>
                  <a:lnTo>
                    <a:pt x="1035481" y="2890938"/>
                  </a:lnTo>
                  <a:lnTo>
                    <a:pt x="0" y="28909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4578122" y="0"/>
              <a:ext cx="1035481" cy="2890938"/>
            </a:xfrm>
            <a:custGeom>
              <a:avLst/>
              <a:gdLst/>
              <a:ahLst/>
              <a:cxnLst/>
              <a:rect l="l" t="t" r="r" b="b"/>
              <a:pathLst>
                <a:path w="1035481" h="2890938">
                  <a:moveTo>
                    <a:pt x="0" y="0"/>
                  </a:moveTo>
                  <a:lnTo>
                    <a:pt x="1035481" y="0"/>
                  </a:lnTo>
                  <a:lnTo>
                    <a:pt x="1035481" y="2890938"/>
                  </a:lnTo>
                  <a:lnTo>
                    <a:pt x="0" y="28909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11" name="Freeform 11"/>
          <p:cNvSpPr/>
          <p:nvPr/>
        </p:nvSpPr>
        <p:spPr>
          <a:xfrm>
            <a:off x="1440495" y="2056186"/>
            <a:ext cx="776611" cy="2168203"/>
          </a:xfrm>
          <a:custGeom>
            <a:avLst/>
            <a:gdLst/>
            <a:ahLst/>
            <a:cxnLst/>
            <a:rect l="l" t="t" r="r" b="b"/>
            <a:pathLst>
              <a:path w="776611" h="2168203">
                <a:moveTo>
                  <a:pt x="0" y="0"/>
                </a:moveTo>
                <a:lnTo>
                  <a:pt x="776610" y="0"/>
                </a:lnTo>
                <a:lnTo>
                  <a:pt x="776610" y="2168203"/>
                </a:lnTo>
                <a:lnTo>
                  <a:pt x="0" y="21682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070895" y="2056186"/>
            <a:ext cx="776611" cy="2168203"/>
          </a:xfrm>
          <a:custGeom>
            <a:avLst/>
            <a:gdLst/>
            <a:ahLst/>
            <a:cxnLst/>
            <a:rect l="l" t="t" r="r" b="b"/>
            <a:pathLst>
              <a:path w="776611" h="2168203">
                <a:moveTo>
                  <a:pt x="0" y="0"/>
                </a:moveTo>
                <a:lnTo>
                  <a:pt x="776610" y="0"/>
                </a:lnTo>
                <a:lnTo>
                  <a:pt x="776610" y="2168203"/>
                </a:lnTo>
                <a:lnTo>
                  <a:pt x="0" y="21682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0" y="-1581257"/>
            <a:ext cx="6075759" cy="4540249"/>
          </a:xfrm>
          <a:custGeom>
            <a:avLst/>
            <a:gdLst/>
            <a:ahLst/>
            <a:cxnLst/>
            <a:rect l="l" t="t" r="r" b="b"/>
            <a:pathLst>
              <a:path w="6075759" h="4540249">
                <a:moveTo>
                  <a:pt x="0" y="0"/>
                </a:moveTo>
                <a:lnTo>
                  <a:pt x="6075759" y="0"/>
                </a:lnTo>
                <a:lnTo>
                  <a:pt x="6075759" y="4540249"/>
                </a:lnTo>
                <a:lnTo>
                  <a:pt x="0" y="45402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flipH="1">
            <a:off x="12214267" y="-1581257"/>
            <a:ext cx="6075759" cy="4540249"/>
          </a:xfrm>
          <a:custGeom>
            <a:avLst/>
            <a:gdLst/>
            <a:ahLst/>
            <a:cxnLst/>
            <a:rect l="l" t="t" r="r" b="b"/>
            <a:pathLst>
              <a:path w="6075759" h="4540249">
                <a:moveTo>
                  <a:pt x="6075759" y="0"/>
                </a:moveTo>
                <a:lnTo>
                  <a:pt x="0" y="0"/>
                </a:lnTo>
                <a:lnTo>
                  <a:pt x="0" y="4540249"/>
                </a:lnTo>
                <a:lnTo>
                  <a:pt x="6075759" y="4540249"/>
                </a:lnTo>
                <a:lnTo>
                  <a:pt x="607575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5"/>
          <p:cNvSpPr txBox="1"/>
          <p:nvPr/>
        </p:nvSpPr>
        <p:spPr>
          <a:xfrm>
            <a:off x="4475273" y="933450"/>
            <a:ext cx="9337455" cy="1428750"/>
          </a:xfrm>
          <a:prstGeom prst="rect">
            <a:avLst/>
          </a:prstGeom>
        </p:spPr>
        <p:txBody>
          <a:bodyPr lIns="0" tIns="0" rIns="0" bIns="0" rtlCol="0" anchor="t">
            <a:spAutoFit/>
          </a:bodyPr>
          <a:lstStyle/>
          <a:p>
            <a:pPr algn="ctr">
              <a:lnSpc>
                <a:spcPts val="10560"/>
              </a:lnSpc>
            </a:pPr>
            <a:r>
              <a:rPr lang="en-US" sz="8800">
                <a:solidFill>
                  <a:srgbClr val="68864A"/>
                </a:solidFill>
                <a:latin typeface="Madani Arabic"/>
                <a:ea typeface="Madani Arabic"/>
                <a:cs typeface="Madani Arabic"/>
                <a:sym typeface="Madani Arabic"/>
              </a:rPr>
              <a:t>Team Members</a:t>
            </a:r>
          </a:p>
        </p:txBody>
      </p:sp>
      <p:sp>
        <p:nvSpPr>
          <p:cNvPr id="16" name="TextBox 16"/>
          <p:cNvSpPr txBox="1"/>
          <p:nvPr/>
        </p:nvSpPr>
        <p:spPr>
          <a:xfrm>
            <a:off x="3288899" y="2749442"/>
            <a:ext cx="11710202" cy="811530"/>
          </a:xfrm>
          <a:prstGeom prst="rect">
            <a:avLst/>
          </a:prstGeom>
        </p:spPr>
        <p:txBody>
          <a:bodyPr lIns="0" tIns="0" rIns="0" bIns="0" rtlCol="0" anchor="t">
            <a:spAutoFit/>
          </a:bodyPr>
          <a:lstStyle/>
          <a:p>
            <a:pPr algn="ctr">
              <a:lnSpc>
                <a:spcPts val="6959"/>
              </a:lnSpc>
            </a:pPr>
            <a:r>
              <a:rPr lang="en-US" sz="3999">
                <a:solidFill>
                  <a:srgbClr val="B68239"/>
                </a:solidFill>
                <a:latin typeface="Canva Sans"/>
                <a:ea typeface="Canva Sans"/>
                <a:cs typeface="Canva Sans"/>
                <a:sym typeface="Canva Sans"/>
              </a:rPr>
              <a:t>Karm Grewal - Melissa Umali - Surleen Shoker</a:t>
            </a:r>
          </a:p>
        </p:txBody>
      </p:sp>
      <p:sp>
        <p:nvSpPr>
          <p:cNvPr id="17" name="TextBox 17"/>
          <p:cNvSpPr txBox="1"/>
          <p:nvPr/>
        </p:nvSpPr>
        <p:spPr>
          <a:xfrm>
            <a:off x="2217105" y="4233914"/>
            <a:ext cx="13825717" cy="1428750"/>
          </a:xfrm>
          <a:prstGeom prst="rect">
            <a:avLst/>
          </a:prstGeom>
        </p:spPr>
        <p:txBody>
          <a:bodyPr lIns="0" tIns="0" rIns="0" bIns="0" rtlCol="0" anchor="t">
            <a:spAutoFit/>
          </a:bodyPr>
          <a:lstStyle/>
          <a:p>
            <a:pPr algn="ctr">
              <a:lnSpc>
                <a:spcPts val="10560"/>
              </a:lnSpc>
            </a:pPr>
            <a:r>
              <a:rPr lang="en-US" sz="8800">
                <a:solidFill>
                  <a:srgbClr val="68864A"/>
                </a:solidFill>
                <a:latin typeface="Madani Arabic"/>
                <a:ea typeface="Madani Arabic"/>
                <a:cs typeface="Madani Arabic"/>
                <a:sym typeface="Madani Arabic"/>
              </a:rPr>
              <a:t>Land Acknowledgement </a:t>
            </a:r>
          </a:p>
        </p:txBody>
      </p:sp>
      <p:sp>
        <p:nvSpPr>
          <p:cNvPr id="18" name="TextBox 18"/>
          <p:cNvSpPr txBox="1"/>
          <p:nvPr/>
        </p:nvSpPr>
        <p:spPr>
          <a:xfrm>
            <a:off x="2612443" y="5677679"/>
            <a:ext cx="13035041" cy="3440430"/>
          </a:xfrm>
          <a:prstGeom prst="rect">
            <a:avLst/>
          </a:prstGeom>
        </p:spPr>
        <p:txBody>
          <a:bodyPr lIns="0" tIns="0" rIns="0" bIns="0" rtlCol="0" anchor="t">
            <a:spAutoFit/>
          </a:bodyPr>
          <a:lstStyle/>
          <a:p>
            <a:pPr algn="ctr">
              <a:lnSpc>
                <a:spcPts val="6959"/>
              </a:lnSpc>
            </a:pPr>
            <a:r>
              <a:rPr lang="en-US" sz="3999">
                <a:solidFill>
                  <a:srgbClr val="B68239"/>
                </a:solidFill>
                <a:latin typeface="Canva Sans"/>
                <a:ea typeface="Canva Sans"/>
                <a:cs typeface="Canva Sans"/>
                <a:sym typeface="Canva Sans"/>
              </a:rPr>
              <a:t>We acknowledge that we have the privilege of living, learning, and playing on the unceded and traditional territories of the Coast Salish and Tsawwassen Peoples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p:cNvSpPr/>
          <p:nvPr/>
        </p:nvSpPr>
        <p:spPr>
          <a:xfrm>
            <a:off x="14503397" y="-456751"/>
            <a:ext cx="1728216" cy="4114800"/>
          </a:xfrm>
          <a:custGeom>
            <a:avLst/>
            <a:gdLst/>
            <a:ahLst/>
            <a:cxnLst/>
            <a:rect l="l" t="t" r="r" b="b"/>
            <a:pathLst>
              <a:path w="1728216" h="4114800">
                <a:moveTo>
                  <a:pt x="0" y="0"/>
                </a:moveTo>
                <a:lnTo>
                  <a:pt x="1728216" y="0"/>
                </a:lnTo>
                <a:lnTo>
                  <a:pt x="17282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2056387" y="-456751"/>
            <a:ext cx="1728216" cy="4114800"/>
          </a:xfrm>
          <a:custGeom>
            <a:avLst/>
            <a:gdLst/>
            <a:ahLst/>
            <a:cxnLst/>
            <a:rect l="l" t="t" r="r" b="b"/>
            <a:pathLst>
              <a:path w="1728216" h="4114800">
                <a:moveTo>
                  <a:pt x="1728216" y="0"/>
                </a:moveTo>
                <a:lnTo>
                  <a:pt x="0" y="0"/>
                </a:lnTo>
                <a:lnTo>
                  <a:pt x="0" y="4114800"/>
                </a:lnTo>
                <a:lnTo>
                  <a:pt x="1728216" y="4114800"/>
                </a:lnTo>
                <a:lnTo>
                  <a:pt x="172821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828800" y="9342674"/>
            <a:ext cx="21945600" cy="944326"/>
            <a:chOff x="0" y="0"/>
            <a:chExt cx="29260800" cy="1259101"/>
          </a:xfrm>
        </p:grpSpPr>
        <p:sp>
          <p:nvSpPr>
            <p:cNvPr id="5" name="Freeform 5"/>
            <p:cNvSpPr/>
            <p:nvPr/>
          </p:nvSpPr>
          <p:spPr>
            <a:xfrm>
              <a:off x="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7536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95072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8" name="Freeform 8"/>
          <p:cNvSpPr/>
          <p:nvPr/>
        </p:nvSpPr>
        <p:spPr>
          <a:xfrm>
            <a:off x="-2057400" y="46713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6232626" y="46713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10" name="Freeform 10"/>
          <p:cNvSpPr/>
          <p:nvPr/>
        </p:nvSpPr>
        <p:spPr>
          <a:xfrm>
            <a:off x="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1" name="Freeform 11"/>
          <p:cNvSpPr/>
          <p:nvPr/>
        </p:nvSpPr>
        <p:spPr>
          <a:xfrm flipH="1">
            <a:off x="14173200" y="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2" name="TextBox 12"/>
          <p:cNvSpPr txBox="1"/>
          <p:nvPr/>
        </p:nvSpPr>
        <p:spPr>
          <a:xfrm>
            <a:off x="4114800" y="819599"/>
            <a:ext cx="10058400" cy="1466850"/>
          </a:xfrm>
          <a:prstGeom prst="rect">
            <a:avLst/>
          </a:prstGeom>
        </p:spPr>
        <p:txBody>
          <a:bodyPr lIns="0" tIns="0" rIns="0" bIns="0" rtlCol="0" anchor="t">
            <a:spAutoFit/>
          </a:bodyPr>
          <a:lstStyle/>
          <a:p>
            <a:pPr marL="0" lvl="0" indent="0" algn="ctr">
              <a:lnSpc>
                <a:spcPts val="10800"/>
              </a:lnSpc>
              <a:spcBef>
                <a:spcPct val="0"/>
              </a:spcBef>
            </a:pPr>
            <a:r>
              <a:rPr lang="en-US" sz="9000" u="none" strike="noStrike">
                <a:solidFill>
                  <a:srgbClr val="68864A"/>
                </a:solidFill>
                <a:latin typeface="Madani Arabic"/>
                <a:ea typeface="Madani Arabic"/>
                <a:cs typeface="Madani Arabic"/>
                <a:sym typeface="Madani Arabic"/>
              </a:rPr>
              <a:t>Introduction</a:t>
            </a:r>
          </a:p>
        </p:txBody>
      </p:sp>
      <p:sp>
        <p:nvSpPr>
          <p:cNvPr id="13" name="TextBox 13"/>
          <p:cNvSpPr txBox="1"/>
          <p:nvPr/>
        </p:nvSpPr>
        <p:spPr>
          <a:xfrm>
            <a:off x="2753686" y="2970131"/>
            <a:ext cx="14175226" cy="5981065"/>
          </a:xfrm>
          <a:prstGeom prst="rect">
            <a:avLst/>
          </a:prstGeom>
        </p:spPr>
        <p:txBody>
          <a:bodyPr lIns="0" tIns="0" rIns="0" bIns="0" rtlCol="0" anchor="t">
            <a:spAutoFit/>
          </a:bodyPr>
          <a:lstStyle/>
          <a:p>
            <a:pPr algn="l">
              <a:lnSpc>
                <a:spcPts val="4759"/>
              </a:lnSpc>
            </a:pPr>
            <a:r>
              <a:rPr lang="en-US" sz="3399" b="1">
                <a:solidFill>
                  <a:srgbClr val="68864A"/>
                </a:solidFill>
                <a:latin typeface="Canva Sans Bold"/>
                <a:ea typeface="Canva Sans Bold"/>
                <a:cs typeface="Canva Sans Bold"/>
                <a:sym typeface="Canva Sans Bold"/>
              </a:rPr>
              <a:t>Topic:</a:t>
            </a:r>
          </a:p>
          <a:p>
            <a:pPr algn="l">
              <a:lnSpc>
                <a:spcPts val="4759"/>
              </a:lnSpc>
            </a:pPr>
            <a:r>
              <a:rPr lang="en-US" sz="3399">
                <a:solidFill>
                  <a:srgbClr val="68864A"/>
                </a:solidFill>
                <a:latin typeface="Canva Sans"/>
                <a:ea typeface="Canva Sans"/>
                <a:cs typeface="Canva Sans"/>
                <a:sym typeface="Canva Sans"/>
              </a:rPr>
              <a:t>Addressing the stigma and lack of reporting of intimate partner violence among South Asian women in Surrey, British Columbia</a:t>
            </a:r>
          </a:p>
          <a:p>
            <a:pPr algn="l">
              <a:lnSpc>
                <a:spcPts val="4759"/>
              </a:lnSpc>
            </a:pPr>
            <a:r>
              <a:rPr lang="en-US" sz="3399" b="1">
                <a:solidFill>
                  <a:srgbClr val="68864A"/>
                </a:solidFill>
                <a:latin typeface="Canva Sans Bold"/>
                <a:ea typeface="Canva Sans Bold"/>
                <a:cs typeface="Canva Sans Bold"/>
                <a:sym typeface="Canva Sans Bold"/>
              </a:rPr>
              <a:t>Presentation Outline:</a:t>
            </a:r>
          </a:p>
          <a:p>
            <a:pPr marL="734059" lvl="1" indent="-367030" algn="l">
              <a:lnSpc>
                <a:spcPts val="4759"/>
              </a:lnSpc>
              <a:buFont typeface="Arial"/>
              <a:buChar char="•"/>
            </a:pPr>
            <a:r>
              <a:rPr lang="en-US" sz="3399">
                <a:solidFill>
                  <a:srgbClr val="68864A"/>
                </a:solidFill>
                <a:latin typeface="Canva Sans"/>
                <a:ea typeface="Canva Sans"/>
                <a:cs typeface="Canva Sans"/>
                <a:sym typeface="Canva Sans"/>
              </a:rPr>
              <a:t>Problem Description</a:t>
            </a:r>
          </a:p>
          <a:p>
            <a:pPr marL="734059" lvl="1" indent="-367030" algn="l">
              <a:lnSpc>
                <a:spcPts val="4759"/>
              </a:lnSpc>
              <a:buFont typeface="Arial"/>
              <a:buChar char="•"/>
            </a:pPr>
            <a:r>
              <a:rPr lang="en-US" sz="3399">
                <a:solidFill>
                  <a:srgbClr val="68864A"/>
                </a:solidFill>
                <a:latin typeface="Canva Sans"/>
                <a:ea typeface="Canva Sans"/>
                <a:cs typeface="Canva Sans"/>
                <a:sym typeface="Canva Sans"/>
              </a:rPr>
              <a:t>Solution: Initial ED Screening and Assessment</a:t>
            </a:r>
          </a:p>
          <a:p>
            <a:pPr marL="734059" lvl="1" indent="-367030" algn="l">
              <a:lnSpc>
                <a:spcPts val="4759"/>
              </a:lnSpc>
              <a:buFont typeface="Arial"/>
              <a:buChar char="•"/>
            </a:pPr>
            <a:r>
              <a:rPr lang="en-US" sz="3399">
                <a:solidFill>
                  <a:srgbClr val="68864A"/>
                </a:solidFill>
                <a:latin typeface="Canva Sans"/>
                <a:ea typeface="Canva Sans"/>
                <a:cs typeface="Canva Sans"/>
                <a:sym typeface="Canva Sans"/>
              </a:rPr>
              <a:t>Solution 2: Community Outreach in Cultural and Religious Centers </a:t>
            </a:r>
          </a:p>
          <a:p>
            <a:pPr marL="734059" lvl="1" indent="-367030" algn="l">
              <a:lnSpc>
                <a:spcPts val="4759"/>
              </a:lnSpc>
              <a:buFont typeface="Arial"/>
              <a:buChar char="•"/>
            </a:pPr>
            <a:r>
              <a:rPr lang="en-US" sz="3399">
                <a:solidFill>
                  <a:srgbClr val="68864A"/>
                </a:solidFill>
                <a:latin typeface="Canva Sans"/>
                <a:ea typeface="Canva Sans"/>
                <a:cs typeface="Canva Sans"/>
                <a:sym typeface="Canva Sans"/>
              </a:rPr>
              <a:t>Solution 3: Public Awareness Campaign</a:t>
            </a:r>
          </a:p>
          <a:p>
            <a:pPr marL="734059" lvl="1" indent="-367030" algn="l">
              <a:lnSpc>
                <a:spcPts val="4759"/>
              </a:lnSpc>
              <a:buFont typeface="Arial"/>
              <a:buChar char="•"/>
            </a:pPr>
            <a:r>
              <a:rPr lang="en-US" sz="3399">
                <a:solidFill>
                  <a:srgbClr val="68864A"/>
                </a:solidFill>
                <a:latin typeface="Canva Sans"/>
                <a:ea typeface="Canva Sans"/>
                <a:cs typeface="Canva Sans"/>
                <a:sym typeface="Canva Sans"/>
              </a:rPr>
              <a:t>Conclusion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p:cNvSpPr/>
          <p:nvPr/>
        </p:nvSpPr>
        <p:spPr>
          <a:xfrm>
            <a:off x="915332" y="5700037"/>
            <a:ext cx="2603546" cy="4114800"/>
          </a:xfrm>
          <a:custGeom>
            <a:avLst/>
            <a:gdLst/>
            <a:ahLst/>
            <a:cxnLst/>
            <a:rect l="l" t="t" r="r" b="b"/>
            <a:pathLst>
              <a:path w="2603546" h="4114800">
                <a:moveTo>
                  <a:pt x="0" y="0"/>
                </a:moveTo>
                <a:lnTo>
                  <a:pt x="2603547" y="0"/>
                </a:lnTo>
                <a:lnTo>
                  <a:pt x="26035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828800" y="9342674"/>
            <a:ext cx="21945600" cy="944326"/>
            <a:chOff x="0" y="0"/>
            <a:chExt cx="29260800" cy="1259101"/>
          </a:xfrm>
        </p:grpSpPr>
        <p:sp>
          <p:nvSpPr>
            <p:cNvPr id="4" name="Freeform 4"/>
            <p:cNvSpPr/>
            <p:nvPr/>
          </p:nvSpPr>
          <p:spPr>
            <a:xfrm>
              <a:off x="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97536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95072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7" name="TextBox 7"/>
          <p:cNvSpPr txBox="1"/>
          <p:nvPr/>
        </p:nvSpPr>
        <p:spPr>
          <a:xfrm>
            <a:off x="4199389" y="2444963"/>
            <a:ext cx="10395313" cy="13049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68864A"/>
                </a:solidFill>
                <a:latin typeface="Madani Arabic"/>
                <a:ea typeface="Madani Arabic"/>
                <a:cs typeface="Madani Arabic"/>
                <a:sym typeface="Madani Arabic"/>
              </a:rPr>
              <a:t>Background </a:t>
            </a:r>
          </a:p>
        </p:txBody>
      </p:sp>
      <p:grpSp>
        <p:nvGrpSpPr>
          <p:cNvPr id="8" name="Group 8"/>
          <p:cNvGrpSpPr/>
          <p:nvPr/>
        </p:nvGrpSpPr>
        <p:grpSpPr>
          <a:xfrm>
            <a:off x="3541945" y="529332"/>
            <a:ext cx="11710202" cy="2172484"/>
            <a:chOff x="0" y="0"/>
            <a:chExt cx="15613603" cy="2896646"/>
          </a:xfrm>
        </p:grpSpPr>
        <p:sp>
          <p:nvSpPr>
            <p:cNvPr id="9" name="Freeform 9"/>
            <p:cNvSpPr/>
            <p:nvPr/>
          </p:nvSpPr>
          <p:spPr>
            <a:xfrm>
              <a:off x="0" y="5708"/>
              <a:ext cx="1035481" cy="2890938"/>
            </a:xfrm>
            <a:custGeom>
              <a:avLst/>
              <a:gdLst/>
              <a:ahLst/>
              <a:cxnLst/>
              <a:rect l="l" t="t" r="r" b="b"/>
              <a:pathLst>
                <a:path w="1035481" h="2890938">
                  <a:moveTo>
                    <a:pt x="0" y="0"/>
                  </a:moveTo>
                  <a:lnTo>
                    <a:pt x="1035481" y="0"/>
                  </a:lnTo>
                  <a:lnTo>
                    <a:pt x="1035481" y="2890938"/>
                  </a:lnTo>
                  <a:lnTo>
                    <a:pt x="0" y="28909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4578122" y="0"/>
              <a:ext cx="1035481" cy="2890938"/>
            </a:xfrm>
            <a:custGeom>
              <a:avLst/>
              <a:gdLst/>
              <a:ahLst/>
              <a:cxnLst/>
              <a:rect l="l" t="t" r="r" b="b"/>
              <a:pathLst>
                <a:path w="1035481" h="2890938">
                  <a:moveTo>
                    <a:pt x="0" y="0"/>
                  </a:moveTo>
                  <a:lnTo>
                    <a:pt x="1035481" y="0"/>
                  </a:lnTo>
                  <a:lnTo>
                    <a:pt x="1035481" y="2890938"/>
                  </a:lnTo>
                  <a:lnTo>
                    <a:pt x="0" y="28909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1" name="Freeform 11"/>
          <p:cNvSpPr/>
          <p:nvPr/>
        </p:nvSpPr>
        <p:spPr>
          <a:xfrm>
            <a:off x="1440495" y="2056186"/>
            <a:ext cx="776611" cy="2168203"/>
          </a:xfrm>
          <a:custGeom>
            <a:avLst/>
            <a:gdLst/>
            <a:ahLst/>
            <a:cxnLst/>
            <a:rect l="l" t="t" r="r" b="b"/>
            <a:pathLst>
              <a:path w="776611" h="2168203">
                <a:moveTo>
                  <a:pt x="0" y="0"/>
                </a:moveTo>
                <a:lnTo>
                  <a:pt x="776610" y="0"/>
                </a:lnTo>
                <a:lnTo>
                  <a:pt x="776610" y="2168203"/>
                </a:lnTo>
                <a:lnTo>
                  <a:pt x="0" y="21682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6070895" y="2056186"/>
            <a:ext cx="776611" cy="2168203"/>
          </a:xfrm>
          <a:custGeom>
            <a:avLst/>
            <a:gdLst/>
            <a:ahLst/>
            <a:cxnLst/>
            <a:rect l="l" t="t" r="r" b="b"/>
            <a:pathLst>
              <a:path w="776611" h="2168203">
                <a:moveTo>
                  <a:pt x="0" y="0"/>
                </a:moveTo>
                <a:lnTo>
                  <a:pt x="776610" y="0"/>
                </a:lnTo>
                <a:lnTo>
                  <a:pt x="776610" y="2168203"/>
                </a:lnTo>
                <a:lnTo>
                  <a:pt x="0" y="21682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0" y="-1581257"/>
            <a:ext cx="6075759" cy="4540249"/>
          </a:xfrm>
          <a:custGeom>
            <a:avLst/>
            <a:gdLst/>
            <a:ahLst/>
            <a:cxnLst/>
            <a:rect l="l" t="t" r="r" b="b"/>
            <a:pathLst>
              <a:path w="6075759" h="4540249">
                <a:moveTo>
                  <a:pt x="0" y="0"/>
                </a:moveTo>
                <a:lnTo>
                  <a:pt x="6075759" y="0"/>
                </a:lnTo>
                <a:lnTo>
                  <a:pt x="6075759" y="4540249"/>
                </a:lnTo>
                <a:lnTo>
                  <a:pt x="0" y="45402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flipH="1">
            <a:off x="12214267" y="-1399961"/>
            <a:ext cx="6075759" cy="4540249"/>
          </a:xfrm>
          <a:custGeom>
            <a:avLst/>
            <a:gdLst/>
            <a:ahLst/>
            <a:cxnLst/>
            <a:rect l="l" t="t" r="r" b="b"/>
            <a:pathLst>
              <a:path w="6075759" h="4540249">
                <a:moveTo>
                  <a:pt x="6075759" y="0"/>
                </a:moveTo>
                <a:lnTo>
                  <a:pt x="0" y="0"/>
                </a:lnTo>
                <a:lnTo>
                  <a:pt x="0" y="4540249"/>
                </a:lnTo>
                <a:lnTo>
                  <a:pt x="6075759" y="4540249"/>
                </a:lnTo>
                <a:lnTo>
                  <a:pt x="6075759"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3653036" y="4558930"/>
            <a:ext cx="14175226" cy="2985453"/>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68864A"/>
                </a:solidFill>
                <a:latin typeface="Canva Sans"/>
                <a:ea typeface="Canva Sans"/>
                <a:cs typeface="Canva Sans"/>
                <a:sym typeface="Canva Sans"/>
              </a:rPr>
              <a:t>Intimate Partner Violence is any physical, sexual or psychological harm caused by an intimate partner. </a:t>
            </a:r>
          </a:p>
          <a:p>
            <a:pPr algn="l">
              <a:lnSpc>
                <a:spcPts val="4759"/>
              </a:lnSpc>
            </a:pPr>
            <a:endParaRPr lang="en-US" sz="3399">
              <a:solidFill>
                <a:srgbClr val="68864A"/>
              </a:solidFill>
              <a:latin typeface="Canva Sans"/>
              <a:ea typeface="Canva Sans"/>
              <a:cs typeface="Canva Sans"/>
              <a:sym typeface="Canva Sans"/>
            </a:endParaRPr>
          </a:p>
          <a:p>
            <a:pPr marL="734059" lvl="1" indent="-367030" algn="l">
              <a:lnSpc>
                <a:spcPts val="4759"/>
              </a:lnSpc>
              <a:buFont typeface="Arial"/>
              <a:buChar char="•"/>
            </a:pPr>
            <a:r>
              <a:rPr lang="en-US" sz="3399">
                <a:solidFill>
                  <a:srgbClr val="68864A"/>
                </a:solidFill>
                <a:latin typeface="Canva Sans"/>
                <a:ea typeface="Canva Sans"/>
                <a:cs typeface="Canva Sans"/>
                <a:sym typeface="Canva Sans"/>
              </a:rPr>
              <a:t>South Asian women includes women from India, Nepal, Pakistan, Sri Lanka, Afghanistan, Bangladesh, and the Maldives</a:t>
            </a:r>
          </a:p>
        </p:txBody>
      </p:sp>
      <p:sp>
        <p:nvSpPr>
          <p:cNvPr id="16" name="TextBox 16"/>
          <p:cNvSpPr txBox="1"/>
          <p:nvPr/>
        </p:nvSpPr>
        <p:spPr>
          <a:xfrm>
            <a:off x="11256528" y="9001125"/>
            <a:ext cx="6894830" cy="257175"/>
          </a:xfrm>
          <a:prstGeom prst="rect">
            <a:avLst/>
          </a:prstGeom>
        </p:spPr>
        <p:txBody>
          <a:bodyPr lIns="0" tIns="0" rIns="0" bIns="0" rtlCol="0" anchor="t">
            <a:spAutoFit/>
          </a:bodyPr>
          <a:lstStyle/>
          <a:p>
            <a:pPr algn="ctr">
              <a:lnSpc>
                <a:spcPts val="2100"/>
              </a:lnSpc>
            </a:pPr>
            <a:r>
              <a:rPr lang="en-US" sz="1500">
                <a:solidFill>
                  <a:srgbClr val="68864A"/>
                </a:solidFill>
                <a:latin typeface="Canva Sans"/>
                <a:ea typeface="Canva Sans"/>
                <a:cs typeface="Canva Sans"/>
                <a:sym typeface="Canva Sans"/>
              </a:rPr>
              <a:t>(World Health Organization, 2024; Baloch et Al., 2025; Tasbiha &amp; Zaidi, 2023)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descr="Ramadan Lantern Icon"/>
          <p:cNvSpPr/>
          <p:nvPr/>
        </p:nvSpPr>
        <p:spPr>
          <a:xfrm>
            <a:off x="14503397" y="-456751"/>
            <a:ext cx="1728216" cy="4114800"/>
          </a:xfrm>
          <a:custGeom>
            <a:avLst/>
            <a:gdLst/>
            <a:ahLst/>
            <a:cxnLst/>
            <a:rect l="l" t="t" r="r" b="b"/>
            <a:pathLst>
              <a:path w="1728216" h="4114800">
                <a:moveTo>
                  <a:pt x="0" y="0"/>
                </a:moveTo>
                <a:lnTo>
                  <a:pt x="1728216" y="0"/>
                </a:lnTo>
                <a:lnTo>
                  <a:pt x="17282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descr="Islamic Frame Ornament"/>
          <p:cNvSpPr/>
          <p:nvPr/>
        </p:nvSpPr>
        <p:spPr>
          <a:xfrm flipH="1">
            <a:off x="14173200" y="-96235"/>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2582568"/>
            <a:ext cx="5784164" cy="4907280"/>
          </a:xfrm>
          <a:prstGeom prst="rect">
            <a:avLst/>
          </a:prstGeom>
        </p:spPr>
        <p:txBody>
          <a:bodyPr lIns="0" tIns="0" rIns="0" bIns="0" rtlCol="0" anchor="t">
            <a:spAutoFit/>
          </a:bodyPr>
          <a:lstStyle/>
          <a:p>
            <a:pPr marL="0" lvl="0" indent="0" algn="l">
              <a:lnSpc>
                <a:spcPts val="7590"/>
              </a:lnSpc>
              <a:spcBef>
                <a:spcPct val="0"/>
              </a:spcBef>
            </a:pPr>
            <a:r>
              <a:rPr lang="en-US" sz="6900" u="none">
                <a:solidFill>
                  <a:srgbClr val="68864A"/>
                </a:solidFill>
                <a:latin typeface="Madani Arabic"/>
                <a:ea typeface="Madani Arabic"/>
                <a:cs typeface="Madani Arabic"/>
                <a:sym typeface="Madani Arabic"/>
              </a:rPr>
              <a:t>Barriers for South Asian Women Experiencing IPV</a:t>
            </a:r>
          </a:p>
        </p:txBody>
      </p:sp>
      <p:sp>
        <p:nvSpPr>
          <p:cNvPr id="5" name="TextBox 5"/>
          <p:cNvSpPr txBox="1"/>
          <p:nvPr/>
        </p:nvSpPr>
        <p:spPr>
          <a:xfrm>
            <a:off x="7748395" y="2283590"/>
            <a:ext cx="635238" cy="1204566"/>
          </a:xfrm>
          <a:prstGeom prst="rect">
            <a:avLst/>
          </a:prstGeom>
        </p:spPr>
        <p:txBody>
          <a:bodyPr lIns="0" tIns="0" rIns="0" bIns="0" rtlCol="0" anchor="t">
            <a:spAutoFit/>
          </a:bodyPr>
          <a:lstStyle/>
          <a:p>
            <a:pPr marL="0" lvl="0" indent="0" algn="l">
              <a:lnSpc>
                <a:spcPts val="8632"/>
              </a:lnSpc>
              <a:spcBef>
                <a:spcPct val="0"/>
              </a:spcBef>
            </a:pPr>
            <a:r>
              <a:rPr lang="en-US" sz="7847">
                <a:solidFill>
                  <a:srgbClr val="B68239"/>
                </a:solidFill>
                <a:latin typeface="Madani Arabic"/>
                <a:ea typeface="Madani Arabic"/>
                <a:cs typeface="Madani Arabic"/>
                <a:sym typeface="Madani Arabic"/>
              </a:rPr>
              <a:t>1</a:t>
            </a:r>
          </a:p>
        </p:txBody>
      </p:sp>
      <p:sp>
        <p:nvSpPr>
          <p:cNvPr id="6" name="TextBox 6"/>
          <p:cNvSpPr txBox="1"/>
          <p:nvPr/>
        </p:nvSpPr>
        <p:spPr>
          <a:xfrm>
            <a:off x="7748395" y="4766059"/>
            <a:ext cx="635238" cy="1204566"/>
          </a:xfrm>
          <a:prstGeom prst="rect">
            <a:avLst/>
          </a:prstGeom>
        </p:spPr>
        <p:txBody>
          <a:bodyPr lIns="0" tIns="0" rIns="0" bIns="0" rtlCol="0" anchor="t">
            <a:spAutoFit/>
          </a:bodyPr>
          <a:lstStyle/>
          <a:p>
            <a:pPr marL="0" lvl="0" indent="0" algn="l">
              <a:lnSpc>
                <a:spcPts val="8632"/>
              </a:lnSpc>
              <a:spcBef>
                <a:spcPct val="0"/>
              </a:spcBef>
            </a:pPr>
            <a:r>
              <a:rPr lang="en-US" sz="7847">
                <a:solidFill>
                  <a:srgbClr val="B68239"/>
                </a:solidFill>
                <a:latin typeface="Madani Arabic"/>
                <a:ea typeface="Madani Arabic"/>
                <a:cs typeface="Madani Arabic"/>
                <a:sym typeface="Madani Arabic"/>
              </a:rPr>
              <a:t>2</a:t>
            </a:r>
          </a:p>
        </p:txBody>
      </p:sp>
      <p:sp>
        <p:nvSpPr>
          <p:cNvPr id="7" name="TextBox 7"/>
          <p:cNvSpPr txBox="1"/>
          <p:nvPr/>
        </p:nvSpPr>
        <p:spPr>
          <a:xfrm>
            <a:off x="7748395" y="7174990"/>
            <a:ext cx="635238" cy="1204566"/>
          </a:xfrm>
          <a:prstGeom prst="rect">
            <a:avLst/>
          </a:prstGeom>
        </p:spPr>
        <p:txBody>
          <a:bodyPr lIns="0" tIns="0" rIns="0" bIns="0" rtlCol="0" anchor="t">
            <a:spAutoFit/>
          </a:bodyPr>
          <a:lstStyle/>
          <a:p>
            <a:pPr marL="0" lvl="0" indent="0" algn="l">
              <a:lnSpc>
                <a:spcPts val="8632"/>
              </a:lnSpc>
              <a:spcBef>
                <a:spcPct val="0"/>
              </a:spcBef>
            </a:pPr>
            <a:r>
              <a:rPr lang="en-US" sz="7847">
                <a:solidFill>
                  <a:srgbClr val="B68239"/>
                </a:solidFill>
                <a:latin typeface="Madani Arabic"/>
                <a:ea typeface="Madani Arabic"/>
                <a:cs typeface="Madani Arabic"/>
                <a:sym typeface="Madani Arabic"/>
              </a:rPr>
              <a:t>3</a:t>
            </a:r>
          </a:p>
        </p:txBody>
      </p:sp>
      <p:grpSp>
        <p:nvGrpSpPr>
          <p:cNvPr id="8" name="Group 8"/>
          <p:cNvGrpSpPr/>
          <p:nvPr/>
        </p:nvGrpSpPr>
        <p:grpSpPr>
          <a:xfrm>
            <a:off x="8566424" y="1961165"/>
            <a:ext cx="8692876" cy="1683546"/>
            <a:chOff x="0" y="0"/>
            <a:chExt cx="11590501" cy="2244727"/>
          </a:xfrm>
        </p:grpSpPr>
        <p:sp>
          <p:nvSpPr>
            <p:cNvPr id="9" name="TextBox 9"/>
            <p:cNvSpPr txBox="1"/>
            <p:nvPr/>
          </p:nvSpPr>
          <p:spPr>
            <a:xfrm>
              <a:off x="0" y="1089406"/>
              <a:ext cx="11590501" cy="1155321"/>
            </a:xfrm>
            <a:prstGeom prst="rect">
              <a:avLst/>
            </a:prstGeom>
          </p:spPr>
          <p:txBody>
            <a:bodyPr lIns="0" tIns="0" rIns="0" bIns="0" rtlCol="0" anchor="t">
              <a:spAutoFit/>
            </a:bodyPr>
            <a:lstStyle/>
            <a:p>
              <a:pPr marL="548911" lvl="1" indent="-274456" algn="l">
                <a:lnSpc>
                  <a:spcPts val="3559"/>
                </a:lnSpc>
                <a:spcBef>
                  <a:spcPct val="0"/>
                </a:spcBef>
                <a:buFont typeface="Arial"/>
                <a:buChar char="•"/>
              </a:pPr>
              <a:r>
                <a:rPr lang="en-US" sz="2542" u="none">
                  <a:solidFill>
                    <a:srgbClr val="68864A"/>
                  </a:solidFill>
                  <a:latin typeface="Canva Sans"/>
                  <a:ea typeface="Canva Sans"/>
                  <a:cs typeface="Canva Sans"/>
                  <a:sym typeface="Canva Sans"/>
                </a:rPr>
                <a:t>Patriarchy, family honour, collectivism</a:t>
              </a:r>
            </a:p>
            <a:p>
              <a:pPr marL="548911" lvl="1" indent="-274456" algn="l">
                <a:lnSpc>
                  <a:spcPts val="3559"/>
                </a:lnSpc>
                <a:spcBef>
                  <a:spcPct val="0"/>
                </a:spcBef>
                <a:buFont typeface="Arial"/>
                <a:buChar char="•"/>
              </a:pPr>
              <a:r>
                <a:rPr lang="en-US" sz="2542" u="none">
                  <a:solidFill>
                    <a:srgbClr val="68864A"/>
                  </a:solidFill>
                  <a:latin typeface="Canva Sans"/>
                  <a:ea typeface="Canva Sans"/>
                  <a:cs typeface="Canva Sans"/>
                  <a:sym typeface="Canva Sans"/>
                </a:rPr>
                <a:t>Shame, blame, social isolation</a:t>
              </a:r>
            </a:p>
          </p:txBody>
        </p:sp>
        <p:sp>
          <p:nvSpPr>
            <p:cNvPr id="10" name="TextBox 10"/>
            <p:cNvSpPr txBox="1"/>
            <p:nvPr/>
          </p:nvSpPr>
          <p:spPr>
            <a:xfrm>
              <a:off x="0" y="47625"/>
              <a:ext cx="11590501" cy="784606"/>
            </a:xfrm>
            <a:prstGeom prst="rect">
              <a:avLst/>
            </a:prstGeom>
          </p:spPr>
          <p:txBody>
            <a:bodyPr lIns="0" tIns="0" rIns="0" bIns="0" rtlCol="0" anchor="t">
              <a:spAutoFit/>
            </a:bodyPr>
            <a:lstStyle/>
            <a:p>
              <a:pPr marL="0" lvl="0" indent="0" algn="l">
                <a:lnSpc>
                  <a:spcPts val="4562"/>
                </a:lnSpc>
                <a:spcBef>
                  <a:spcPct val="0"/>
                </a:spcBef>
              </a:pPr>
              <a:r>
                <a:rPr lang="en-US" sz="4147" u="none">
                  <a:solidFill>
                    <a:srgbClr val="B68239"/>
                  </a:solidFill>
                  <a:latin typeface="Canva Sans"/>
                  <a:ea typeface="Canva Sans"/>
                  <a:cs typeface="Canva Sans"/>
                  <a:sym typeface="Canva Sans"/>
                </a:rPr>
                <a:t>Cultural Norms</a:t>
              </a:r>
            </a:p>
          </p:txBody>
        </p:sp>
      </p:grpSp>
      <p:grpSp>
        <p:nvGrpSpPr>
          <p:cNvPr id="11" name="Group 11"/>
          <p:cNvGrpSpPr/>
          <p:nvPr/>
        </p:nvGrpSpPr>
        <p:grpSpPr>
          <a:xfrm>
            <a:off x="8566424" y="4488216"/>
            <a:ext cx="8692876" cy="1683546"/>
            <a:chOff x="0" y="0"/>
            <a:chExt cx="11590501" cy="2244727"/>
          </a:xfrm>
        </p:grpSpPr>
        <p:sp>
          <p:nvSpPr>
            <p:cNvPr id="12" name="TextBox 12"/>
            <p:cNvSpPr txBox="1"/>
            <p:nvPr/>
          </p:nvSpPr>
          <p:spPr>
            <a:xfrm>
              <a:off x="0" y="1089406"/>
              <a:ext cx="11590501" cy="1155321"/>
            </a:xfrm>
            <a:prstGeom prst="rect">
              <a:avLst/>
            </a:prstGeom>
          </p:spPr>
          <p:txBody>
            <a:bodyPr lIns="0" tIns="0" rIns="0" bIns="0" rtlCol="0" anchor="t">
              <a:spAutoFit/>
            </a:bodyPr>
            <a:lstStyle/>
            <a:p>
              <a:pPr marL="548911" lvl="1" indent="-274456" algn="l">
                <a:lnSpc>
                  <a:spcPts val="3559"/>
                </a:lnSpc>
                <a:spcBef>
                  <a:spcPct val="0"/>
                </a:spcBef>
                <a:buFont typeface="Arial"/>
                <a:buChar char="•"/>
              </a:pPr>
              <a:r>
                <a:rPr lang="en-US" sz="2542" u="none">
                  <a:solidFill>
                    <a:srgbClr val="68864A"/>
                  </a:solidFill>
                  <a:latin typeface="Canva Sans"/>
                  <a:ea typeface="Canva Sans"/>
                  <a:cs typeface="Canva Sans"/>
                  <a:sym typeface="Canva Sans"/>
                </a:rPr>
                <a:t>Divorce as a cultural failure</a:t>
              </a:r>
            </a:p>
            <a:p>
              <a:pPr marL="548911" lvl="1" indent="-274456" algn="l">
                <a:lnSpc>
                  <a:spcPts val="3559"/>
                </a:lnSpc>
                <a:spcBef>
                  <a:spcPct val="0"/>
                </a:spcBef>
                <a:buFont typeface="Arial"/>
                <a:buChar char="•"/>
              </a:pPr>
              <a:r>
                <a:rPr lang="en-US" sz="2542" u="none">
                  <a:solidFill>
                    <a:srgbClr val="68864A"/>
                  </a:solidFill>
                  <a:latin typeface="Canva Sans"/>
                  <a:ea typeface="Canva Sans"/>
                  <a:cs typeface="Canva Sans"/>
                  <a:sym typeface="Canva Sans"/>
                </a:rPr>
                <a:t>Not alone when meeting with health care providers</a:t>
              </a:r>
            </a:p>
          </p:txBody>
        </p:sp>
        <p:sp>
          <p:nvSpPr>
            <p:cNvPr id="13" name="TextBox 13"/>
            <p:cNvSpPr txBox="1"/>
            <p:nvPr/>
          </p:nvSpPr>
          <p:spPr>
            <a:xfrm>
              <a:off x="0" y="47625"/>
              <a:ext cx="11590501" cy="784606"/>
            </a:xfrm>
            <a:prstGeom prst="rect">
              <a:avLst/>
            </a:prstGeom>
          </p:spPr>
          <p:txBody>
            <a:bodyPr lIns="0" tIns="0" rIns="0" bIns="0" rtlCol="0" anchor="t">
              <a:spAutoFit/>
            </a:bodyPr>
            <a:lstStyle/>
            <a:p>
              <a:pPr marL="0" lvl="0" indent="0" algn="l">
                <a:lnSpc>
                  <a:spcPts val="4562"/>
                </a:lnSpc>
                <a:spcBef>
                  <a:spcPct val="0"/>
                </a:spcBef>
              </a:pPr>
              <a:r>
                <a:rPr lang="en-US" sz="4147" u="none">
                  <a:solidFill>
                    <a:srgbClr val="B68239"/>
                  </a:solidFill>
                  <a:latin typeface="Canva Sans"/>
                  <a:ea typeface="Canva Sans"/>
                  <a:cs typeface="Canva Sans"/>
                  <a:sym typeface="Canva Sans"/>
                </a:rPr>
                <a:t>Social Pressure</a:t>
              </a:r>
            </a:p>
          </p:txBody>
        </p:sp>
      </p:grpSp>
      <p:grpSp>
        <p:nvGrpSpPr>
          <p:cNvPr id="14" name="Group 14"/>
          <p:cNvGrpSpPr/>
          <p:nvPr/>
        </p:nvGrpSpPr>
        <p:grpSpPr>
          <a:xfrm>
            <a:off x="8566424" y="6926103"/>
            <a:ext cx="8692876" cy="2073309"/>
            <a:chOff x="0" y="0"/>
            <a:chExt cx="11590501" cy="2764412"/>
          </a:xfrm>
        </p:grpSpPr>
        <p:sp>
          <p:nvSpPr>
            <p:cNvPr id="15" name="TextBox 15"/>
            <p:cNvSpPr txBox="1"/>
            <p:nvPr/>
          </p:nvSpPr>
          <p:spPr>
            <a:xfrm>
              <a:off x="0" y="1012191"/>
              <a:ext cx="11590501" cy="1752221"/>
            </a:xfrm>
            <a:prstGeom prst="rect">
              <a:avLst/>
            </a:prstGeom>
          </p:spPr>
          <p:txBody>
            <a:bodyPr lIns="0" tIns="0" rIns="0" bIns="0" rtlCol="0" anchor="t">
              <a:spAutoFit/>
            </a:bodyPr>
            <a:lstStyle/>
            <a:p>
              <a:pPr marL="548911" lvl="1" indent="-274456" algn="l">
                <a:lnSpc>
                  <a:spcPts val="3559"/>
                </a:lnSpc>
                <a:spcBef>
                  <a:spcPct val="0"/>
                </a:spcBef>
                <a:buFont typeface="Arial"/>
                <a:buChar char="•"/>
              </a:pPr>
              <a:r>
                <a:rPr lang="en-US" sz="2542" u="none">
                  <a:solidFill>
                    <a:srgbClr val="68864A"/>
                  </a:solidFill>
                  <a:latin typeface="Canva Sans"/>
                  <a:ea typeface="Canva Sans"/>
                  <a:cs typeface="Canva Sans"/>
                  <a:sym typeface="Canva Sans"/>
                </a:rPr>
                <a:t>Many are immigrants or children of immigrants</a:t>
              </a:r>
            </a:p>
            <a:p>
              <a:pPr marL="548911" lvl="1" indent="-274456" algn="l">
                <a:lnSpc>
                  <a:spcPts val="3559"/>
                </a:lnSpc>
                <a:spcBef>
                  <a:spcPct val="0"/>
                </a:spcBef>
                <a:buFont typeface="Arial"/>
                <a:buChar char="•"/>
              </a:pPr>
              <a:r>
                <a:rPr lang="en-US" sz="2542" u="none">
                  <a:solidFill>
                    <a:srgbClr val="68864A"/>
                  </a:solidFill>
                  <a:latin typeface="Canva Sans"/>
                  <a:ea typeface="Canva Sans"/>
                  <a:cs typeface="Canva Sans"/>
                  <a:sym typeface="Canva Sans"/>
                </a:rPr>
                <a:t>Language barriers</a:t>
              </a:r>
            </a:p>
            <a:p>
              <a:pPr marL="548911" lvl="1" indent="-274456" algn="l">
                <a:lnSpc>
                  <a:spcPts val="3559"/>
                </a:lnSpc>
                <a:spcBef>
                  <a:spcPct val="0"/>
                </a:spcBef>
                <a:buFont typeface="Arial"/>
                <a:buChar char="•"/>
              </a:pPr>
              <a:r>
                <a:rPr lang="en-US" sz="2542" u="none">
                  <a:solidFill>
                    <a:srgbClr val="68864A"/>
                  </a:solidFill>
                  <a:latin typeface="Canva Sans"/>
                  <a:ea typeface="Canva Sans"/>
                  <a:cs typeface="Canva Sans"/>
                  <a:sym typeface="Canva Sans"/>
                </a:rPr>
                <a:t>Financial dependence</a:t>
              </a:r>
            </a:p>
          </p:txBody>
        </p:sp>
        <p:sp>
          <p:nvSpPr>
            <p:cNvPr id="16" name="TextBox 16"/>
            <p:cNvSpPr txBox="1"/>
            <p:nvPr/>
          </p:nvSpPr>
          <p:spPr>
            <a:xfrm>
              <a:off x="0" y="47625"/>
              <a:ext cx="11590501" cy="784606"/>
            </a:xfrm>
            <a:prstGeom prst="rect">
              <a:avLst/>
            </a:prstGeom>
          </p:spPr>
          <p:txBody>
            <a:bodyPr lIns="0" tIns="0" rIns="0" bIns="0" rtlCol="0" anchor="t">
              <a:spAutoFit/>
            </a:bodyPr>
            <a:lstStyle/>
            <a:p>
              <a:pPr marL="0" lvl="0" indent="0" algn="l">
                <a:lnSpc>
                  <a:spcPts val="4562"/>
                </a:lnSpc>
                <a:spcBef>
                  <a:spcPct val="0"/>
                </a:spcBef>
              </a:pPr>
              <a:r>
                <a:rPr lang="en-US" sz="4147" u="none">
                  <a:solidFill>
                    <a:srgbClr val="B68239"/>
                  </a:solidFill>
                  <a:latin typeface="Canva Sans"/>
                  <a:ea typeface="Canva Sans"/>
                  <a:cs typeface="Canva Sans"/>
                  <a:sym typeface="Canva Sans"/>
                </a:rPr>
                <a:t>Socioeconomic Status</a:t>
              </a:r>
            </a:p>
          </p:txBody>
        </p:sp>
      </p:grpSp>
      <p:sp>
        <p:nvSpPr>
          <p:cNvPr id="17" name="AutoShape 17"/>
          <p:cNvSpPr/>
          <p:nvPr/>
        </p:nvSpPr>
        <p:spPr>
          <a:xfrm>
            <a:off x="7748395" y="4150099"/>
            <a:ext cx="13186450" cy="0"/>
          </a:xfrm>
          <a:prstGeom prst="line">
            <a:avLst/>
          </a:prstGeom>
          <a:ln w="9525" cap="rnd">
            <a:solidFill>
              <a:srgbClr val="B68239"/>
            </a:solidFill>
            <a:prstDash val="solid"/>
            <a:headEnd type="none" w="sm" len="sm"/>
            <a:tailEnd type="none" w="sm" len="sm"/>
          </a:ln>
        </p:spPr>
      </p:sp>
      <p:sp>
        <p:nvSpPr>
          <p:cNvPr id="18" name="AutoShape 18"/>
          <p:cNvSpPr/>
          <p:nvPr/>
        </p:nvSpPr>
        <p:spPr>
          <a:xfrm>
            <a:off x="7748395" y="6587986"/>
            <a:ext cx="13440897" cy="0"/>
          </a:xfrm>
          <a:prstGeom prst="line">
            <a:avLst/>
          </a:prstGeom>
          <a:ln w="9525" cap="rnd">
            <a:solidFill>
              <a:srgbClr val="B68239"/>
            </a:solidFill>
            <a:prstDash val="solid"/>
            <a:headEnd type="none" w="sm" len="sm"/>
            <a:tailEnd type="none" w="sm" len="sm"/>
          </a:ln>
        </p:spPr>
      </p:sp>
      <p:sp>
        <p:nvSpPr>
          <p:cNvPr id="19" name="AutoShape 19"/>
          <p:cNvSpPr/>
          <p:nvPr/>
        </p:nvSpPr>
        <p:spPr>
          <a:xfrm rot="5400000">
            <a:off x="3411657" y="5950262"/>
            <a:ext cx="8663952" cy="0"/>
          </a:xfrm>
          <a:prstGeom prst="line">
            <a:avLst/>
          </a:prstGeom>
          <a:ln w="9525" cap="rnd">
            <a:solidFill>
              <a:srgbClr val="FFF8E6"/>
            </a:solidFill>
            <a:prstDash val="solid"/>
            <a:headEnd type="none" w="sm" len="sm"/>
            <a:tailEnd type="none" w="sm" len="sm"/>
          </a:ln>
        </p:spPr>
      </p:sp>
      <p:sp>
        <p:nvSpPr>
          <p:cNvPr id="20" name="TextBox 20"/>
          <p:cNvSpPr txBox="1"/>
          <p:nvPr/>
        </p:nvSpPr>
        <p:spPr>
          <a:xfrm>
            <a:off x="6694022" y="9818562"/>
            <a:ext cx="12437681" cy="257175"/>
          </a:xfrm>
          <a:prstGeom prst="rect">
            <a:avLst/>
          </a:prstGeom>
        </p:spPr>
        <p:txBody>
          <a:bodyPr lIns="0" tIns="0" rIns="0" bIns="0" rtlCol="0" anchor="t">
            <a:spAutoFit/>
          </a:bodyPr>
          <a:lstStyle/>
          <a:p>
            <a:pPr algn="ctr">
              <a:lnSpc>
                <a:spcPts val="2100"/>
              </a:lnSpc>
            </a:pPr>
            <a:r>
              <a:rPr lang="en-US" sz="1500">
                <a:solidFill>
                  <a:srgbClr val="68864A"/>
                </a:solidFill>
                <a:latin typeface="Canva Sans"/>
                <a:ea typeface="Canva Sans"/>
                <a:cs typeface="Canva Sans"/>
                <a:sym typeface="Canva Sans"/>
              </a:rPr>
              <a:t>(Baloch &amp; el., 2025; Tasbiha &amp; Zaidi, 2023; Marugan et al., 2023; Surrey Local Immigration Partnership,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descr="Islamic Frame Ornament"/>
          <p:cNvSpPr/>
          <p:nvPr/>
        </p:nvSpPr>
        <p:spPr>
          <a:xfrm rot="-10800000" flipH="1">
            <a:off x="-739265" y="7178874"/>
            <a:ext cx="6075759" cy="4540249"/>
          </a:xfrm>
          <a:custGeom>
            <a:avLst/>
            <a:gdLst/>
            <a:ahLst/>
            <a:cxnLst/>
            <a:rect l="l" t="t" r="r" b="b"/>
            <a:pathLst>
              <a:path w="6075759" h="4540249">
                <a:moveTo>
                  <a:pt x="6075759" y="0"/>
                </a:moveTo>
                <a:lnTo>
                  <a:pt x="0" y="0"/>
                </a:lnTo>
                <a:lnTo>
                  <a:pt x="0" y="4540249"/>
                </a:lnTo>
                <a:lnTo>
                  <a:pt x="6075759" y="4540249"/>
                </a:lnTo>
                <a:lnTo>
                  <a:pt x="6075759"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AutoShape 3"/>
          <p:cNvSpPr/>
          <p:nvPr/>
        </p:nvSpPr>
        <p:spPr>
          <a:xfrm>
            <a:off x="1069865" y="6860715"/>
            <a:ext cx="5326010" cy="0"/>
          </a:xfrm>
          <a:prstGeom prst="line">
            <a:avLst/>
          </a:prstGeom>
          <a:ln w="19050" cap="flat">
            <a:solidFill>
              <a:srgbClr val="B68239"/>
            </a:solidFill>
            <a:prstDash val="solid"/>
            <a:headEnd type="none" w="sm" len="sm"/>
            <a:tailEnd type="none" w="sm" len="sm"/>
          </a:ln>
        </p:spPr>
      </p:sp>
      <p:sp>
        <p:nvSpPr>
          <p:cNvPr id="4" name="Freeform 4"/>
          <p:cNvSpPr/>
          <p:nvPr/>
        </p:nvSpPr>
        <p:spPr>
          <a:xfrm>
            <a:off x="7947256" y="702223"/>
            <a:ext cx="1874837" cy="2816177"/>
          </a:xfrm>
          <a:custGeom>
            <a:avLst/>
            <a:gdLst/>
            <a:ahLst/>
            <a:cxnLst/>
            <a:rect l="l" t="t" r="r" b="b"/>
            <a:pathLst>
              <a:path w="1874837" h="2816177">
                <a:moveTo>
                  <a:pt x="0" y="0"/>
                </a:moveTo>
                <a:lnTo>
                  <a:pt x="1874836" y="0"/>
                </a:lnTo>
                <a:lnTo>
                  <a:pt x="1874836" y="2816178"/>
                </a:lnTo>
                <a:lnTo>
                  <a:pt x="0" y="2816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7519783" y="6769731"/>
            <a:ext cx="2942958" cy="2659886"/>
          </a:xfrm>
          <a:custGeom>
            <a:avLst/>
            <a:gdLst/>
            <a:ahLst/>
            <a:cxnLst/>
            <a:rect l="l" t="t" r="r" b="b"/>
            <a:pathLst>
              <a:path w="2942958" h="2659886">
                <a:moveTo>
                  <a:pt x="0" y="0"/>
                </a:moveTo>
                <a:lnTo>
                  <a:pt x="2942958" y="0"/>
                </a:lnTo>
                <a:lnTo>
                  <a:pt x="2942958" y="2659886"/>
                </a:lnTo>
                <a:lnTo>
                  <a:pt x="0" y="2659886"/>
                </a:lnTo>
                <a:lnTo>
                  <a:pt x="0" y="0"/>
                </a:lnTo>
                <a:close/>
              </a:path>
            </a:pathLst>
          </a:custGeom>
          <a:blipFill>
            <a:blip r:embed="rId7"/>
            <a:stretch>
              <a:fillRect l="-10918" r="-10918"/>
            </a:stretch>
          </a:blipFill>
        </p:spPr>
      </p:sp>
      <p:sp>
        <p:nvSpPr>
          <p:cNvPr id="6" name="Freeform 6"/>
          <p:cNvSpPr/>
          <p:nvPr/>
        </p:nvSpPr>
        <p:spPr>
          <a:xfrm>
            <a:off x="7422774" y="3714750"/>
            <a:ext cx="3136976" cy="2857500"/>
          </a:xfrm>
          <a:custGeom>
            <a:avLst/>
            <a:gdLst/>
            <a:ahLst/>
            <a:cxnLst/>
            <a:rect l="l" t="t" r="r" b="b"/>
            <a:pathLst>
              <a:path w="3136976" h="2857500">
                <a:moveTo>
                  <a:pt x="0" y="0"/>
                </a:moveTo>
                <a:lnTo>
                  <a:pt x="3136976" y="0"/>
                </a:lnTo>
                <a:lnTo>
                  <a:pt x="3136976" y="2857500"/>
                </a:lnTo>
                <a:lnTo>
                  <a:pt x="0" y="28575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5400000">
            <a:off x="14073863" y="3185437"/>
            <a:ext cx="7315200" cy="944326"/>
          </a:xfrm>
          <a:custGeom>
            <a:avLst/>
            <a:gdLst/>
            <a:ahLst/>
            <a:cxnLst/>
            <a:rect l="l" t="t" r="r" b="b"/>
            <a:pathLst>
              <a:path w="7315200" h="944326">
                <a:moveTo>
                  <a:pt x="0" y="0"/>
                </a:moveTo>
                <a:lnTo>
                  <a:pt x="7315200" y="0"/>
                </a:lnTo>
                <a:lnTo>
                  <a:pt x="7315200" y="944326"/>
                </a:lnTo>
                <a:lnTo>
                  <a:pt x="0" y="9443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1069865" y="4536224"/>
            <a:ext cx="5522970" cy="1228725"/>
          </a:xfrm>
          <a:prstGeom prst="rect">
            <a:avLst/>
          </a:prstGeom>
        </p:spPr>
        <p:txBody>
          <a:bodyPr lIns="0" tIns="0" rIns="0" bIns="0" rtlCol="0" anchor="t">
            <a:spAutoFit/>
          </a:bodyPr>
          <a:lstStyle/>
          <a:p>
            <a:pPr marL="0" lvl="0" indent="0" algn="l">
              <a:lnSpc>
                <a:spcPts val="9000"/>
              </a:lnSpc>
              <a:spcBef>
                <a:spcPct val="0"/>
              </a:spcBef>
            </a:pPr>
            <a:r>
              <a:rPr lang="en-US" sz="7500" strike="noStrike">
                <a:solidFill>
                  <a:srgbClr val="68864A"/>
                </a:solidFill>
                <a:latin typeface="Madani Arabic"/>
                <a:ea typeface="Madani Arabic"/>
                <a:cs typeface="Madani Arabic"/>
                <a:sym typeface="Madani Arabic"/>
              </a:rPr>
              <a:t>Solutions</a:t>
            </a:r>
          </a:p>
        </p:txBody>
      </p:sp>
      <p:sp>
        <p:nvSpPr>
          <p:cNvPr id="9" name="TextBox 9"/>
          <p:cNvSpPr txBox="1"/>
          <p:nvPr/>
        </p:nvSpPr>
        <p:spPr>
          <a:xfrm>
            <a:off x="10552384" y="1472137"/>
            <a:ext cx="4814616" cy="1152525"/>
          </a:xfrm>
          <a:prstGeom prst="rect">
            <a:avLst/>
          </a:prstGeom>
        </p:spPr>
        <p:txBody>
          <a:bodyPr lIns="0" tIns="0" rIns="0" bIns="0" rtlCol="0" anchor="t">
            <a:spAutoFit/>
          </a:bodyPr>
          <a:lstStyle/>
          <a:p>
            <a:pPr marL="0" lvl="0" indent="0" algn="l">
              <a:lnSpc>
                <a:spcPts val="4500"/>
              </a:lnSpc>
              <a:spcBef>
                <a:spcPct val="0"/>
              </a:spcBef>
            </a:pPr>
            <a:r>
              <a:rPr lang="en-US" sz="3000" strike="noStrike">
                <a:solidFill>
                  <a:srgbClr val="B68239"/>
                </a:solidFill>
                <a:latin typeface="Madani Arabic"/>
                <a:ea typeface="Madani Arabic"/>
                <a:cs typeface="Madani Arabic"/>
                <a:sym typeface="Madani Arabic"/>
              </a:rPr>
              <a:t>Initial ED Screening and Assessment</a:t>
            </a:r>
          </a:p>
        </p:txBody>
      </p:sp>
      <p:sp>
        <p:nvSpPr>
          <p:cNvPr id="10" name="TextBox 10"/>
          <p:cNvSpPr txBox="1"/>
          <p:nvPr/>
        </p:nvSpPr>
        <p:spPr>
          <a:xfrm>
            <a:off x="10552384" y="4269524"/>
            <a:ext cx="4814616" cy="1724025"/>
          </a:xfrm>
          <a:prstGeom prst="rect">
            <a:avLst/>
          </a:prstGeom>
        </p:spPr>
        <p:txBody>
          <a:bodyPr lIns="0" tIns="0" rIns="0" bIns="0" rtlCol="0" anchor="t">
            <a:spAutoFit/>
          </a:bodyPr>
          <a:lstStyle/>
          <a:p>
            <a:pPr marL="0" lvl="0" indent="0" algn="l">
              <a:lnSpc>
                <a:spcPts val="4500"/>
              </a:lnSpc>
              <a:spcBef>
                <a:spcPct val="0"/>
              </a:spcBef>
            </a:pPr>
            <a:r>
              <a:rPr lang="en-US" sz="3000" strike="noStrike">
                <a:solidFill>
                  <a:srgbClr val="B68239"/>
                </a:solidFill>
                <a:latin typeface="Madani Arabic"/>
                <a:ea typeface="Madani Arabic"/>
                <a:cs typeface="Madani Arabic"/>
                <a:sym typeface="Madani Arabic"/>
              </a:rPr>
              <a:t>Community Outreach in Cultural and Religious Centers</a:t>
            </a:r>
          </a:p>
        </p:txBody>
      </p:sp>
      <p:sp>
        <p:nvSpPr>
          <p:cNvPr id="11" name="TextBox 11"/>
          <p:cNvSpPr txBox="1"/>
          <p:nvPr/>
        </p:nvSpPr>
        <p:spPr>
          <a:xfrm>
            <a:off x="10552384" y="7538513"/>
            <a:ext cx="4662216" cy="1152525"/>
          </a:xfrm>
          <a:prstGeom prst="rect">
            <a:avLst/>
          </a:prstGeom>
        </p:spPr>
        <p:txBody>
          <a:bodyPr lIns="0" tIns="0" rIns="0" bIns="0" rtlCol="0" anchor="t">
            <a:spAutoFit/>
          </a:bodyPr>
          <a:lstStyle/>
          <a:p>
            <a:pPr marL="0" lvl="0" indent="0" algn="l">
              <a:lnSpc>
                <a:spcPts val="4500"/>
              </a:lnSpc>
              <a:spcBef>
                <a:spcPct val="0"/>
              </a:spcBef>
            </a:pPr>
            <a:r>
              <a:rPr lang="en-US" sz="3000" strike="noStrike">
                <a:solidFill>
                  <a:srgbClr val="B68239"/>
                </a:solidFill>
                <a:latin typeface="Madani Arabic"/>
                <a:ea typeface="Madani Arabic"/>
                <a:cs typeface="Madani Arabic"/>
                <a:sym typeface="Madani Arabic"/>
              </a:rPr>
              <a:t>Public Awareness Campaign</a:t>
            </a:r>
          </a:p>
        </p:txBody>
      </p:sp>
      <p:sp>
        <p:nvSpPr>
          <p:cNvPr id="12" name="TextBox 12"/>
          <p:cNvSpPr txBox="1"/>
          <p:nvPr/>
        </p:nvSpPr>
        <p:spPr>
          <a:xfrm>
            <a:off x="9822092" y="9743942"/>
            <a:ext cx="12437681" cy="257175"/>
          </a:xfrm>
          <a:prstGeom prst="rect">
            <a:avLst/>
          </a:prstGeom>
        </p:spPr>
        <p:txBody>
          <a:bodyPr lIns="0" tIns="0" rIns="0" bIns="0" rtlCol="0" anchor="t">
            <a:spAutoFit/>
          </a:bodyPr>
          <a:lstStyle/>
          <a:p>
            <a:pPr algn="ctr">
              <a:lnSpc>
                <a:spcPts val="2100"/>
              </a:lnSpc>
            </a:pPr>
            <a:r>
              <a:rPr lang="en-US" sz="1500">
                <a:solidFill>
                  <a:srgbClr val="68864A"/>
                </a:solidFill>
                <a:latin typeface="Canva Sans"/>
                <a:ea typeface="Canva Sans"/>
                <a:cs typeface="Canva Sans"/>
                <a:sym typeface="Canva Sans"/>
              </a:rPr>
              <a:t>(Mughal &amp; Arnault, 2024)</a:t>
            </a:r>
          </a:p>
        </p:txBody>
      </p:sp>
      <p:sp>
        <p:nvSpPr>
          <p:cNvPr id="13" name="Freeform 13"/>
          <p:cNvSpPr/>
          <p:nvPr/>
        </p:nvSpPr>
        <p:spPr>
          <a:xfrm rot="-5400000">
            <a:off x="14073863" y="10500637"/>
            <a:ext cx="7315200" cy="944326"/>
          </a:xfrm>
          <a:custGeom>
            <a:avLst/>
            <a:gdLst/>
            <a:ahLst/>
            <a:cxnLst/>
            <a:rect l="l" t="t" r="r" b="b"/>
            <a:pathLst>
              <a:path w="7315200" h="944326">
                <a:moveTo>
                  <a:pt x="0" y="0"/>
                </a:moveTo>
                <a:lnTo>
                  <a:pt x="7315200" y="0"/>
                </a:lnTo>
                <a:lnTo>
                  <a:pt x="7315200" y="944326"/>
                </a:lnTo>
                <a:lnTo>
                  <a:pt x="0" y="9443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p:cNvSpPr/>
          <p:nvPr/>
        </p:nvSpPr>
        <p:spPr>
          <a:xfrm>
            <a:off x="14503397" y="-456751"/>
            <a:ext cx="1728216" cy="4114800"/>
          </a:xfrm>
          <a:custGeom>
            <a:avLst/>
            <a:gdLst/>
            <a:ahLst/>
            <a:cxnLst/>
            <a:rect l="l" t="t" r="r" b="b"/>
            <a:pathLst>
              <a:path w="1728216" h="4114800">
                <a:moveTo>
                  <a:pt x="0" y="0"/>
                </a:moveTo>
                <a:lnTo>
                  <a:pt x="1728216" y="0"/>
                </a:lnTo>
                <a:lnTo>
                  <a:pt x="17282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2056387" y="-456751"/>
            <a:ext cx="1728216" cy="4114800"/>
          </a:xfrm>
          <a:custGeom>
            <a:avLst/>
            <a:gdLst/>
            <a:ahLst/>
            <a:cxnLst/>
            <a:rect l="l" t="t" r="r" b="b"/>
            <a:pathLst>
              <a:path w="1728216" h="4114800">
                <a:moveTo>
                  <a:pt x="1728216" y="0"/>
                </a:moveTo>
                <a:lnTo>
                  <a:pt x="0" y="0"/>
                </a:lnTo>
                <a:lnTo>
                  <a:pt x="0" y="4114800"/>
                </a:lnTo>
                <a:lnTo>
                  <a:pt x="1728216" y="4114800"/>
                </a:lnTo>
                <a:lnTo>
                  <a:pt x="172821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828800" y="9342674"/>
            <a:ext cx="21945600" cy="944326"/>
            <a:chOff x="0" y="0"/>
            <a:chExt cx="29260800" cy="1259101"/>
          </a:xfrm>
        </p:grpSpPr>
        <p:sp>
          <p:nvSpPr>
            <p:cNvPr id="5" name="Freeform 5"/>
            <p:cNvSpPr/>
            <p:nvPr/>
          </p:nvSpPr>
          <p:spPr>
            <a:xfrm>
              <a:off x="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97536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9507200" y="0"/>
              <a:ext cx="9753600" cy="1259101"/>
            </a:xfrm>
            <a:custGeom>
              <a:avLst/>
              <a:gdLst/>
              <a:ahLst/>
              <a:cxnLst/>
              <a:rect l="l" t="t" r="r" b="b"/>
              <a:pathLst>
                <a:path w="9753600" h="1259101">
                  <a:moveTo>
                    <a:pt x="0" y="0"/>
                  </a:moveTo>
                  <a:lnTo>
                    <a:pt x="9753600" y="0"/>
                  </a:lnTo>
                  <a:lnTo>
                    <a:pt x="9753600" y="1259101"/>
                  </a:lnTo>
                  <a:lnTo>
                    <a:pt x="0" y="12591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8" name="Freeform 8"/>
          <p:cNvSpPr/>
          <p:nvPr/>
        </p:nvSpPr>
        <p:spPr>
          <a:xfrm>
            <a:off x="-2057400" y="46713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6232626" y="46713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4279899" y="1505399"/>
            <a:ext cx="10058400" cy="1466850"/>
          </a:xfrm>
          <a:prstGeom prst="rect">
            <a:avLst/>
          </a:prstGeom>
        </p:spPr>
        <p:txBody>
          <a:bodyPr lIns="0" tIns="0" rIns="0" bIns="0" rtlCol="0" anchor="t">
            <a:spAutoFit/>
          </a:bodyPr>
          <a:lstStyle/>
          <a:p>
            <a:pPr marL="0" lvl="0" indent="0" algn="ctr">
              <a:lnSpc>
                <a:spcPts val="10800"/>
              </a:lnSpc>
              <a:spcBef>
                <a:spcPct val="0"/>
              </a:spcBef>
            </a:pPr>
            <a:r>
              <a:rPr lang="en-US" sz="9000">
                <a:solidFill>
                  <a:srgbClr val="68864A"/>
                </a:solidFill>
                <a:latin typeface="Madani Arabic"/>
                <a:ea typeface="Madani Arabic"/>
                <a:cs typeface="Madani Arabic"/>
                <a:sym typeface="Madani Arabic"/>
              </a:rPr>
              <a:t>Solution 2: </a:t>
            </a:r>
          </a:p>
        </p:txBody>
      </p:sp>
      <p:sp>
        <p:nvSpPr>
          <p:cNvPr id="11" name="Freeform 11"/>
          <p:cNvSpPr/>
          <p:nvPr/>
        </p:nvSpPr>
        <p:spPr>
          <a:xfrm>
            <a:off x="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2" name="Freeform 12"/>
          <p:cNvSpPr/>
          <p:nvPr/>
        </p:nvSpPr>
        <p:spPr>
          <a:xfrm flipH="1">
            <a:off x="14173200" y="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sp>
        <p:nvSpPr>
          <p:cNvPr id="13" name="TextBox 13"/>
          <p:cNvSpPr txBox="1"/>
          <p:nvPr/>
        </p:nvSpPr>
        <p:spPr>
          <a:xfrm>
            <a:off x="1940726" y="4085774"/>
            <a:ext cx="14406549" cy="4143375"/>
          </a:xfrm>
          <a:prstGeom prst="rect">
            <a:avLst/>
          </a:prstGeom>
        </p:spPr>
        <p:txBody>
          <a:bodyPr lIns="0" tIns="0" rIns="0" bIns="0" rtlCol="0" anchor="t">
            <a:spAutoFit/>
          </a:bodyPr>
          <a:lstStyle/>
          <a:p>
            <a:pPr algn="ctr">
              <a:lnSpc>
                <a:spcPts val="10919"/>
              </a:lnSpc>
              <a:spcBef>
                <a:spcPct val="0"/>
              </a:spcBef>
            </a:pPr>
            <a:r>
              <a:rPr lang="en-US" sz="9099">
                <a:solidFill>
                  <a:srgbClr val="E6B537"/>
                </a:solidFill>
                <a:latin typeface="Canva Sans"/>
                <a:ea typeface="Canva Sans"/>
                <a:cs typeface="Canva Sans"/>
                <a:sym typeface="Canva Sans"/>
              </a:rPr>
              <a:t>Community Outreach in Cultural and Religious Centres</a:t>
            </a:r>
          </a:p>
        </p:txBody>
      </p:sp>
      <p:sp>
        <p:nvSpPr>
          <p:cNvPr id="14" name="TextBox 14"/>
          <p:cNvSpPr txBox="1"/>
          <p:nvPr/>
        </p:nvSpPr>
        <p:spPr>
          <a:xfrm>
            <a:off x="6091758" y="8462379"/>
            <a:ext cx="6104483"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Presented by Surleen Shoker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descr="ramadan lantern ornament"/>
          <p:cNvSpPr/>
          <p:nvPr/>
        </p:nvSpPr>
        <p:spPr>
          <a:xfrm>
            <a:off x="16070895" y="2056186"/>
            <a:ext cx="776611" cy="2168203"/>
          </a:xfrm>
          <a:custGeom>
            <a:avLst/>
            <a:gdLst/>
            <a:ahLst/>
            <a:cxnLst/>
            <a:rect l="l" t="t" r="r" b="b"/>
            <a:pathLst>
              <a:path w="776611" h="2168203">
                <a:moveTo>
                  <a:pt x="0" y="0"/>
                </a:moveTo>
                <a:lnTo>
                  <a:pt x="776610" y="0"/>
                </a:lnTo>
                <a:lnTo>
                  <a:pt x="776610" y="2168203"/>
                </a:lnTo>
                <a:lnTo>
                  <a:pt x="0" y="21682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descr="Islamic Frame Ornament"/>
          <p:cNvSpPr/>
          <p:nvPr/>
        </p:nvSpPr>
        <p:spPr>
          <a:xfrm flipH="1">
            <a:off x="12214267" y="-1581257"/>
            <a:ext cx="6075759" cy="4540249"/>
          </a:xfrm>
          <a:custGeom>
            <a:avLst/>
            <a:gdLst/>
            <a:ahLst/>
            <a:cxnLst/>
            <a:rect l="l" t="t" r="r" b="b"/>
            <a:pathLst>
              <a:path w="6075759" h="4540249">
                <a:moveTo>
                  <a:pt x="6075759" y="0"/>
                </a:moveTo>
                <a:lnTo>
                  <a:pt x="0" y="0"/>
                </a:lnTo>
                <a:lnTo>
                  <a:pt x="0" y="4540249"/>
                </a:lnTo>
                <a:lnTo>
                  <a:pt x="6075759" y="4540249"/>
                </a:lnTo>
                <a:lnTo>
                  <a:pt x="6075759"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descr="Clean and Sophisticated Mahabodhi Temple"/>
          <p:cNvSpPr/>
          <p:nvPr/>
        </p:nvSpPr>
        <p:spPr>
          <a:xfrm>
            <a:off x="-579694" y="6621457"/>
            <a:ext cx="3617573" cy="4027663"/>
          </a:xfrm>
          <a:custGeom>
            <a:avLst/>
            <a:gdLst/>
            <a:ahLst/>
            <a:cxnLst/>
            <a:rect l="l" t="t" r="r" b="b"/>
            <a:pathLst>
              <a:path w="3617573" h="4027663">
                <a:moveTo>
                  <a:pt x="0" y="0"/>
                </a:moveTo>
                <a:lnTo>
                  <a:pt x="3617574" y="0"/>
                </a:lnTo>
                <a:lnTo>
                  <a:pt x="3617574" y="4027662"/>
                </a:lnTo>
                <a:lnTo>
                  <a:pt x="0" y="40276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descr="Clean and Sophisticated Mysore Palace"/>
          <p:cNvSpPr/>
          <p:nvPr/>
        </p:nvSpPr>
        <p:spPr>
          <a:xfrm>
            <a:off x="2646755" y="8084434"/>
            <a:ext cx="7160289" cy="2564685"/>
          </a:xfrm>
          <a:custGeom>
            <a:avLst/>
            <a:gdLst/>
            <a:ahLst/>
            <a:cxnLst/>
            <a:rect l="l" t="t" r="r" b="b"/>
            <a:pathLst>
              <a:path w="7160289" h="2564685">
                <a:moveTo>
                  <a:pt x="0" y="0"/>
                </a:moveTo>
                <a:lnTo>
                  <a:pt x="7160289" y="0"/>
                </a:lnTo>
                <a:lnTo>
                  <a:pt x="7160289" y="2564685"/>
                </a:lnTo>
                <a:lnTo>
                  <a:pt x="0" y="25646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descr="Clean and Sophisticated Swaminarayan Akshardham Temple"/>
          <p:cNvSpPr/>
          <p:nvPr/>
        </p:nvSpPr>
        <p:spPr>
          <a:xfrm>
            <a:off x="9807044" y="7661232"/>
            <a:ext cx="6444462" cy="2987887"/>
          </a:xfrm>
          <a:custGeom>
            <a:avLst/>
            <a:gdLst/>
            <a:ahLst/>
            <a:cxnLst/>
            <a:rect l="l" t="t" r="r" b="b"/>
            <a:pathLst>
              <a:path w="6444462" h="2987887">
                <a:moveTo>
                  <a:pt x="0" y="0"/>
                </a:moveTo>
                <a:lnTo>
                  <a:pt x="6444462" y="0"/>
                </a:lnTo>
                <a:lnTo>
                  <a:pt x="6444462" y="2987887"/>
                </a:lnTo>
                <a:lnTo>
                  <a:pt x="0" y="29878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15252147" y="7097776"/>
            <a:ext cx="4508247" cy="4114800"/>
          </a:xfrm>
          <a:custGeom>
            <a:avLst/>
            <a:gdLst/>
            <a:ahLst/>
            <a:cxnLst/>
            <a:rect l="l" t="t" r="r" b="b"/>
            <a:pathLst>
              <a:path w="4508247" h="4114800">
                <a:moveTo>
                  <a:pt x="0" y="0"/>
                </a:moveTo>
                <a:lnTo>
                  <a:pt x="4508247" y="0"/>
                </a:lnTo>
                <a:lnTo>
                  <a:pt x="4508247" y="4114800"/>
                </a:lnTo>
                <a:lnTo>
                  <a:pt x="0" y="4114800"/>
                </a:lnTo>
                <a:lnTo>
                  <a:pt x="0" y="0"/>
                </a:lnTo>
                <a:close/>
              </a:path>
            </a:pathLst>
          </a:custGeom>
          <a:blipFill>
            <a:blip r:embed="rId13"/>
            <a:stretch>
              <a:fillRect/>
            </a:stretch>
          </a:blipFill>
        </p:spPr>
      </p:sp>
      <p:sp>
        <p:nvSpPr>
          <p:cNvPr id="8" name="TextBox 8"/>
          <p:cNvSpPr txBox="1"/>
          <p:nvPr/>
        </p:nvSpPr>
        <p:spPr>
          <a:xfrm>
            <a:off x="1028700" y="698392"/>
            <a:ext cx="10179626" cy="840879"/>
          </a:xfrm>
          <a:prstGeom prst="rect">
            <a:avLst/>
          </a:prstGeom>
        </p:spPr>
        <p:txBody>
          <a:bodyPr lIns="0" tIns="0" rIns="0" bIns="0" rtlCol="0" anchor="t">
            <a:spAutoFit/>
          </a:bodyPr>
          <a:lstStyle/>
          <a:p>
            <a:pPr marL="0" lvl="0" indent="0" algn="l">
              <a:lnSpc>
                <a:spcPts val="5922"/>
              </a:lnSpc>
            </a:pPr>
            <a:r>
              <a:rPr lang="en-US" sz="5640">
                <a:solidFill>
                  <a:srgbClr val="68864A"/>
                </a:solidFill>
                <a:latin typeface="Madani Arabic"/>
                <a:ea typeface="Madani Arabic"/>
                <a:cs typeface="Madani Arabic"/>
                <a:sym typeface="Madani Arabic"/>
              </a:rPr>
              <a:t>Partnership &amp; Outreach</a:t>
            </a:r>
          </a:p>
        </p:txBody>
      </p:sp>
      <p:sp>
        <p:nvSpPr>
          <p:cNvPr id="9" name="AutoShape 9"/>
          <p:cNvSpPr/>
          <p:nvPr/>
        </p:nvSpPr>
        <p:spPr>
          <a:xfrm>
            <a:off x="727506" y="1520221"/>
            <a:ext cx="9430014" cy="19050"/>
          </a:xfrm>
          <a:prstGeom prst="line">
            <a:avLst/>
          </a:prstGeom>
          <a:ln w="38100" cap="flat">
            <a:solidFill>
              <a:srgbClr val="68864A"/>
            </a:solidFill>
            <a:prstDash val="solid"/>
            <a:headEnd type="none" w="sm" len="sm"/>
            <a:tailEnd type="none" w="sm" len="sm"/>
          </a:ln>
        </p:spPr>
      </p:sp>
      <p:sp>
        <p:nvSpPr>
          <p:cNvPr id="10" name="TextBox 10"/>
          <p:cNvSpPr txBox="1"/>
          <p:nvPr/>
        </p:nvSpPr>
        <p:spPr>
          <a:xfrm>
            <a:off x="531706" y="1989511"/>
            <a:ext cx="12743590" cy="4433277"/>
          </a:xfrm>
          <a:prstGeom prst="rect">
            <a:avLst/>
          </a:prstGeom>
        </p:spPr>
        <p:txBody>
          <a:bodyPr lIns="0" tIns="0" rIns="0" bIns="0" rtlCol="0" anchor="t">
            <a:spAutoFit/>
          </a:bodyPr>
          <a:lstStyle/>
          <a:p>
            <a:pPr marL="682977" lvl="1" indent="-341488" algn="l">
              <a:lnSpc>
                <a:spcPts val="4428"/>
              </a:lnSpc>
              <a:buFont typeface="Arial"/>
              <a:buChar char="•"/>
            </a:pPr>
            <a:r>
              <a:rPr lang="en-US" sz="3163">
                <a:solidFill>
                  <a:srgbClr val="B68239"/>
                </a:solidFill>
                <a:latin typeface="Canva Sans"/>
                <a:ea typeface="Canva Sans"/>
                <a:cs typeface="Canva Sans"/>
                <a:sym typeface="Canva Sans"/>
              </a:rPr>
              <a:t>Partner with Religious and Cultural Leaders </a:t>
            </a:r>
          </a:p>
          <a:p>
            <a:pPr marL="682977" lvl="1" indent="-341488" algn="l">
              <a:lnSpc>
                <a:spcPts val="4428"/>
              </a:lnSpc>
              <a:buFont typeface="Arial"/>
              <a:buChar char="•"/>
            </a:pPr>
            <a:r>
              <a:rPr lang="en-US" sz="3163">
                <a:solidFill>
                  <a:srgbClr val="B68239"/>
                </a:solidFill>
                <a:latin typeface="Canva Sans"/>
                <a:ea typeface="Canva Sans"/>
                <a:cs typeface="Canva Sans"/>
                <a:sym typeface="Canva Sans"/>
              </a:rPr>
              <a:t>Set up booth and hosting talks at key community and religious centres  </a:t>
            </a:r>
          </a:p>
          <a:p>
            <a:pPr marL="659426" lvl="1" indent="-329713" algn="l">
              <a:lnSpc>
                <a:spcPts val="4276"/>
              </a:lnSpc>
              <a:buFont typeface="Arial"/>
              <a:buChar char="•"/>
            </a:pPr>
            <a:r>
              <a:rPr lang="en-US" sz="3054">
                <a:solidFill>
                  <a:srgbClr val="B68239"/>
                </a:solidFill>
                <a:latin typeface="Canva Sans"/>
                <a:ea typeface="Canva Sans"/>
                <a:cs typeface="Canva Sans"/>
                <a:sym typeface="Canva Sans"/>
              </a:rPr>
              <a:t>HCPs with specialized training in providing culturally informed IPV education and support </a:t>
            </a:r>
          </a:p>
          <a:p>
            <a:pPr marL="682977" lvl="1" indent="-341488" algn="l">
              <a:lnSpc>
                <a:spcPts val="4428"/>
              </a:lnSpc>
              <a:buFont typeface="Arial"/>
              <a:buChar char="•"/>
            </a:pPr>
            <a:r>
              <a:rPr lang="en-US" sz="3163">
                <a:solidFill>
                  <a:srgbClr val="B68239"/>
                </a:solidFill>
                <a:latin typeface="Canva Sans"/>
                <a:ea typeface="Canva Sans"/>
                <a:cs typeface="Canva Sans"/>
                <a:sym typeface="Canva Sans"/>
              </a:rPr>
              <a:t>Utilize existing materials related to resources and community supports </a:t>
            </a:r>
          </a:p>
          <a:p>
            <a:pPr marL="682977" lvl="1" indent="-341488" algn="l">
              <a:lnSpc>
                <a:spcPts val="4428"/>
              </a:lnSpc>
              <a:buFont typeface="Arial"/>
              <a:buChar char="•"/>
            </a:pPr>
            <a:r>
              <a:rPr lang="en-US" sz="3163">
                <a:solidFill>
                  <a:srgbClr val="B68239"/>
                </a:solidFill>
                <a:latin typeface="Canva Sans"/>
                <a:ea typeface="Canva Sans"/>
                <a:cs typeface="Canva Sans"/>
                <a:sym typeface="Canva Sans"/>
              </a:rPr>
              <a:t>Connect stakeholders </a:t>
            </a:r>
          </a:p>
        </p:txBody>
      </p:sp>
      <p:sp>
        <p:nvSpPr>
          <p:cNvPr id="11" name="TextBox 11"/>
          <p:cNvSpPr txBox="1"/>
          <p:nvPr/>
        </p:nvSpPr>
        <p:spPr>
          <a:xfrm>
            <a:off x="10561498" y="9864725"/>
            <a:ext cx="8264952" cy="422275"/>
          </a:xfrm>
          <a:prstGeom prst="rect">
            <a:avLst/>
          </a:prstGeom>
        </p:spPr>
        <p:txBody>
          <a:bodyPr lIns="0" tIns="0" rIns="0" bIns="0" rtlCol="0" anchor="t">
            <a:spAutoFit/>
          </a:bodyPr>
          <a:lstStyle/>
          <a:p>
            <a:pPr algn="ctr">
              <a:lnSpc>
                <a:spcPts val="3499"/>
              </a:lnSpc>
            </a:pPr>
            <a:r>
              <a:rPr lang="en-US" sz="2499">
                <a:solidFill>
                  <a:srgbClr val="000000"/>
                </a:solidFill>
                <a:latin typeface="Canva Sans"/>
                <a:ea typeface="Canva Sans"/>
                <a:cs typeface="Canva Sans"/>
                <a:sym typeface="Canva Sans"/>
              </a:rPr>
              <a:t>(Baloch et al., 2025; Mughal &amp; Arnault, 2024) </a:t>
            </a: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E6"/>
        </a:solidFill>
        <a:effectLst/>
      </p:bgPr>
    </p:bg>
    <p:spTree>
      <p:nvGrpSpPr>
        <p:cNvPr id="1" name=""/>
        <p:cNvGrpSpPr/>
        <p:nvPr/>
      </p:nvGrpSpPr>
      <p:grpSpPr>
        <a:xfrm>
          <a:off x="0" y="0"/>
          <a:ext cx="0" cy="0"/>
          <a:chOff x="0" y="0"/>
          <a:chExt cx="0" cy="0"/>
        </a:xfrm>
      </p:grpSpPr>
      <p:sp>
        <p:nvSpPr>
          <p:cNvPr id="2" name="Freeform 2"/>
          <p:cNvSpPr/>
          <p:nvPr/>
        </p:nvSpPr>
        <p:spPr>
          <a:xfrm>
            <a:off x="3039058" y="0"/>
            <a:ext cx="1728216" cy="4114800"/>
          </a:xfrm>
          <a:custGeom>
            <a:avLst/>
            <a:gdLst/>
            <a:ahLst/>
            <a:cxnLst/>
            <a:rect l="l" t="t" r="r" b="b"/>
            <a:pathLst>
              <a:path w="1728216" h="4114800">
                <a:moveTo>
                  <a:pt x="0" y="0"/>
                </a:moveTo>
                <a:lnTo>
                  <a:pt x="1728216" y="0"/>
                </a:lnTo>
                <a:lnTo>
                  <a:pt x="17282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843744" y="2887543"/>
            <a:ext cx="3260243" cy="5551497"/>
          </a:xfrm>
          <a:custGeom>
            <a:avLst/>
            <a:gdLst/>
            <a:ahLst/>
            <a:cxnLst/>
            <a:rect l="l" t="t" r="r" b="b"/>
            <a:pathLst>
              <a:path w="3260243" h="5551497">
                <a:moveTo>
                  <a:pt x="0" y="0"/>
                </a:moveTo>
                <a:lnTo>
                  <a:pt x="3260243" y="0"/>
                </a:lnTo>
                <a:lnTo>
                  <a:pt x="3260243" y="5551497"/>
                </a:lnTo>
                <a:lnTo>
                  <a:pt x="0" y="5551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292054" y="5060577"/>
            <a:ext cx="2074321" cy="3252001"/>
          </a:xfrm>
          <a:custGeom>
            <a:avLst/>
            <a:gdLst/>
            <a:ahLst/>
            <a:cxnLst/>
            <a:rect l="l" t="t" r="r" b="b"/>
            <a:pathLst>
              <a:path w="2074321" h="3252001">
                <a:moveTo>
                  <a:pt x="0" y="0"/>
                </a:moveTo>
                <a:lnTo>
                  <a:pt x="2074321" y="0"/>
                </a:lnTo>
                <a:lnTo>
                  <a:pt x="2074321" y="3252001"/>
                </a:lnTo>
                <a:lnTo>
                  <a:pt x="0" y="325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4114800" y="1276350"/>
            <a:ext cx="10058400" cy="1466850"/>
          </a:xfrm>
          <a:prstGeom prst="rect">
            <a:avLst/>
          </a:prstGeom>
        </p:spPr>
        <p:txBody>
          <a:bodyPr lIns="0" tIns="0" rIns="0" bIns="0" rtlCol="0" anchor="t">
            <a:spAutoFit/>
          </a:bodyPr>
          <a:lstStyle/>
          <a:p>
            <a:pPr marL="0" lvl="0" indent="0" algn="ctr">
              <a:lnSpc>
                <a:spcPts val="10800"/>
              </a:lnSpc>
              <a:spcBef>
                <a:spcPct val="0"/>
              </a:spcBef>
            </a:pPr>
            <a:r>
              <a:rPr lang="en-US" sz="9000">
                <a:solidFill>
                  <a:srgbClr val="68864A"/>
                </a:solidFill>
                <a:latin typeface="Madani Arabic"/>
                <a:ea typeface="Madani Arabic"/>
                <a:cs typeface="Madani Arabic"/>
                <a:sym typeface="Madani Arabic"/>
              </a:rPr>
              <a:t>Strengths</a:t>
            </a:r>
          </a:p>
        </p:txBody>
      </p:sp>
      <p:sp>
        <p:nvSpPr>
          <p:cNvPr id="6" name="Freeform 6"/>
          <p:cNvSpPr/>
          <p:nvPr/>
        </p:nvSpPr>
        <p:spPr>
          <a:xfrm>
            <a:off x="4997990" y="2887543"/>
            <a:ext cx="3260243" cy="5551497"/>
          </a:xfrm>
          <a:custGeom>
            <a:avLst/>
            <a:gdLst/>
            <a:ahLst/>
            <a:cxnLst/>
            <a:rect l="l" t="t" r="r" b="b"/>
            <a:pathLst>
              <a:path w="3260243" h="5551497">
                <a:moveTo>
                  <a:pt x="0" y="0"/>
                </a:moveTo>
                <a:lnTo>
                  <a:pt x="3260243" y="0"/>
                </a:lnTo>
                <a:lnTo>
                  <a:pt x="3260243" y="5551497"/>
                </a:lnTo>
                <a:lnTo>
                  <a:pt x="0" y="55514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5085062" y="5320555"/>
            <a:ext cx="3082650" cy="2410072"/>
          </a:xfrm>
          <a:custGeom>
            <a:avLst/>
            <a:gdLst/>
            <a:ahLst/>
            <a:cxnLst/>
            <a:rect l="l" t="t" r="r" b="b"/>
            <a:pathLst>
              <a:path w="3082650" h="2410072">
                <a:moveTo>
                  <a:pt x="0" y="0"/>
                </a:moveTo>
                <a:lnTo>
                  <a:pt x="3082650" y="0"/>
                </a:lnTo>
                <a:lnTo>
                  <a:pt x="3082650" y="2410072"/>
                </a:lnTo>
                <a:lnTo>
                  <a:pt x="0" y="24100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9308995" y="2887543"/>
            <a:ext cx="3260243" cy="5551497"/>
          </a:xfrm>
          <a:custGeom>
            <a:avLst/>
            <a:gdLst/>
            <a:ahLst/>
            <a:cxnLst/>
            <a:rect l="l" t="t" r="r" b="b"/>
            <a:pathLst>
              <a:path w="3260243" h="5551497">
                <a:moveTo>
                  <a:pt x="0" y="0"/>
                </a:moveTo>
                <a:lnTo>
                  <a:pt x="3260242" y="0"/>
                </a:lnTo>
                <a:lnTo>
                  <a:pt x="3260242" y="5551497"/>
                </a:lnTo>
                <a:lnTo>
                  <a:pt x="0" y="55514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9350486" y="5873454"/>
            <a:ext cx="3260243" cy="2110266"/>
          </a:xfrm>
          <a:custGeom>
            <a:avLst/>
            <a:gdLst/>
            <a:ahLst/>
            <a:cxnLst/>
            <a:rect l="l" t="t" r="r" b="b"/>
            <a:pathLst>
              <a:path w="3260243" h="2110266">
                <a:moveTo>
                  <a:pt x="0" y="0"/>
                </a:moveTo>
                <a:lnTo>
                  <a:pt x="3260242" y="0"/>
                </a:lnTo>
                <a:lnTo>
                  <a:pt x="3260242" y="2110266"/>
                </a:lnTo>
                <a:lnTo>
                  <a:pt x="0" y="211026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13658478" y="2887543"/>
            <a:ext cx="3260243" cy="5551497"/>
          </a:xfrm>
          <a:custGeom>
            <a:avLst/>
            <a:gdLst/>
            <a:ahLst/>
            <a:cxnLst/>
            <a:rect l="l" t="t" r="r" b="b"/>
            <a:pathLst>
              <a:path w="3260243" h="5551497">
                <a:moveTo>
                  <a:pt x="0" y="0"/>
                </a:moveTo>
                <a:lnTo>
                  <a:pt x="3260243" y="0"/>
                </a:lnTo>
                <a:lnTo>
                  <a:pt x="3260243" y="5551497"/>
                </a:lnTo>
                <a:lnTo>
                  <a:pt x="0" y="55514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13742279" y="5320555"/>
            <a:ext cx="3092641" cy="2447053"/>
          </a:xfrm>
          <a:custGeom>
            <a:avLst/>
            <a:gdLst/>
            <a:ahLst/>
            <a:cxnLst/>
            <a:rect l="l" t="t" r="r" b="b"/>
            <a:pathLst>
              <a:path w="3092641" h="2447053">
                <a:moveTo>
                  <a:pt x="0" y="0"/>
                </a:moveTo>
                <a:lnTo>
                  <a:pt x="3092642" y="0"/>
                </a:lnTo>
                <a:lnTo>
                  <a:pt x="3092642" y="2447052"/>
                </a:lnTo>
                <a:lnTo>
                  <a:pt x="0" y="2447052"/>
                </a:lnTo>
                <a:lnTo>
                  <a:pt x="0" y="0"/>
                </a:lnTo>
                <a:close/>
              </a:path>
            </a:pathLst>
          </a:custGeom>
          <a:blipFill>
            <a:blip r:embed="rId19"/>
            <a:stretch>
              <a:fillRect/>
            </a:stretch>
          </a:blipFill>
        </p:spPr>
      </p:sp>
      <p:sp>
        <p:nvSpPr>
          <p:cNvPr id="12" name="Freeform 12" descr="Islamic Frame Ornament"/>
          <p:cNvSpPr/>
          <p:nvPr/>
        </p:nvSpPr>
        <p:spPr>
          <a:xfrm flipH="1">
            <a:off x="12212241" y="-1477935"/>
            <a:ext cx="6075759" cy="4540249"/>
          </a:xfrm>
          <a:custGeom>
            <a:avLst/>
            <a:gdLst/>
            <a:ahLst/>
            <a:cxnLst/>
            <a:rect l="l" t="t" r="r" b="b"/>
            <a:pathLst>
              <a:path w="6075759" h="4540249">
                <a:moveTo>
                  <a:pt x="6075759" y="0"/>
                </a:moveTo>
                <a:lnTo>
                  <a:pt x="0" y="0"/>
                </a:lnTo>
                <a:lnTo>
                  <a:pt x="0" y="4540249"/>
                </a:lnTo>
                <a:lnTo>
                  <a:pt x="6075759" y="4540249"/>
                </a:lnTo>
                <a:lnTo>
                  <a:pt x="6075759"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Freeform 13"/>
          <p:cNvSpPr/>
          <p:nvPr/>
        </p:nvSpPr>
        <p:spPr>
          <a:xfrm>
            <a:off x="-289302" y="-1477935"/>
            <a:ext cx="6075759" cy="4540249"/>
          </a:xfrm>
          <a:custGeom>
            <a:avLst/>
            <a:gdLst/>
            <a:ahLst/>
            <a:cxnLst/>
            <a:rect l="l" t="t" r="r" b="b"/>
            <a:pathLst>
              <a:path w="6075759" h="4540249">
                <a:moveTo>
                  <a:pt x="0" y="0"/>
                </a:moveTo>
                <a:lnTo>
                  <a:pt x="6075759" y="0"/>
                </a:lnTo>
                <a:lnTo>
                  <a:pt x="6075759" y="4540249"/>
                </a:lnTo>
                <a:lnTo>
                  <a:pt x="0" y="454024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4" name="Freeform 14"/>
          <p:cNvSpPr/>
          <p:nvPr/>
        </p:nvSpPr>
        <p:spPr>
          <a:xfrm flipH="1">
            <a:off x="13062262" y="0"/>
            <a:ext cx="1728216" cy="4114800"/>
          </a:xfrm>
          <a:custGeom>
            <a:avLst/>
            <a:gdLst/>
            <a:ahLst/>
            <a:cxnLst/>
            <a:rect l="l" t="t" r="r" b="b"/>
            <a:pathLst>
              <a:path w="1728216" h="4114800">
                <a:moveTo>
                  <a:pt x="1728216" y="0"/>
                </a:moveTo>
                <a:lnTo>
                  <a:pt x="0" y="0"/>
                </a:lnTo>
                <a:lnTo>
                  <a:pt x="0" y="4114800"/>
                </a:lnTo>
                <a:lnTo>
                  <a:pt x="1728216" y="4114800"/>
                </a:lnTo>
                <a:lnTo>
                  <a:pt x="1728216"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5" name="Group 15"/>
          <p:cNvGrpSpPr/>
          <p:nvPr/>
        </p:nvGrpSpPr>
        <p:grpSpPr>
          <a:xfrm>
            <a:off x="930815" y="8690497"/>
            <a:ext cx="3086100" cy="1144464"/>
            <a:chOff x="0" y="0"/>
            <a:chExt cx="812800" cy="301423"/>
          </a:xfrm>
        </p:grpSpPr>
        <p:sp>
          <p:nvSpPr>
            <p:cNvPr id="16" name="Freeform 16"/>
            <p:cNvSpPr/>
            <p:nvPr/>
          </p:nvSpPr>
          <p:spPr>
            <a:xfrm>
              <a:off x="0" y="0"/>
              <a:ext cx="812800" cy="301423"/>
            </a:xfrm>
            <a:custGeom>
              <a:avLst/>
              <a:gdLst/>
              <a:ahLst/>
              <a:cxnLst/>
              <a:rect l="l" t="t" r="r" b="b"/>
              <a:pathLst>
                <a:path w="812800" h="301423">
                  <a:moveTo>
                    <a:pt x="609600" y="0"/>
                  </a:moveTo>
                  <a:cubicBezTo>
                    <a:pt x="721824" y="0"/>
                    <a:pt x="812800" y="67476"/>
                    <a:pt x="812800" y="150711"/>
                  </a:cubicBezTo>
                  <a:cubicBezTo>
                    <a:pt x="812800" y="233947"/>
                    <a:pt x="721824" y="301423"/>
                    <a:pt x="609600" y="301423"/>
                  </a:cubicBezTo>
                  <a:lnTo>
                    <a:pt x="203200" y="301423"/>
                  </a:lnTo>
                  <a:cubicBezTo>
                    <a:pt x="90976" y="301423"/>
                    <a:pt x="0" y="233947"/>
                    <a:pt x="0" y="150711"/>
                  </a:cubicBezTo>
                  <a:cubicBezTo>
                    <a:pt x="0" y="67476"/>
                    <a:pt x="90976" y="0"/>
                    <a:pt x="203200" y="0"/>
                  </a:cubicBezTo>
                  <a:close/>
                </a:path>
              </a:pathLst>
            </a:custGeom>
            <a:solidFill>
              <a:srgbClr val="FFBA49"/>
            </a:solidFill>
          </p:spPr>
        </p:sp>
        <p:sp>
          <p:nvSpPr>
            <p:cNvPr id="17" name="TextBox 17"/>
            <p:cNvSpPr txBox="1"/>
            <p:nvPr/>
          </p:nvSpPr>
          <p:spPr>
            <a:xfrm>
              <a:off x="0" y="-66675"/>
              <a:ext cx="812800" cy="368098"/>
            </a:xfrm>
            <a:prstGeom prst="rect">
              <a:avLst/>
            </a:prstGeom>
          </p:spPr>
          <p:txBody>
            <a:bodyPr lIns="50800" tIns="50800" rIns="50800" bIns="50800" rtlCol="0" anchor="ctr"/>
            <a:lstStyle/>
            <a:p>
              <a:pPr algn="ctr">
                <a:lnSpc>
                  <a:spcPts val="3779"/>
                </a:lnSpc>
                <a:spcBef>
                  <a:spcPct val="0"/>
                </a:spcBef>
              </a:pPr>
              <a:r>
                <a:rPr lang="en-US" sz="2699" b="1">
                  <a:solidFill>
                    <a:srgbClr val="000000"/>
                  </a:solidFill>
                  <a:latin typeface="Arimo Bold"/>
                  <a:ea typeface="Arimo Bold"/>
                  <a:cs typeface="Arimo Bold"/>
                  <a:sym typeface="Arimo Bold"/>
                </a:rPr>
                <a:t>Emotional and Spirtual Healing  </a:t>
              </a:r>
            </a:p>
          </p:txBody>
        </p:sp>
      </p:grpSp>
      <p:grpSp>
        <p:nvGrpSpPr>
          <p:cNvPr id="18" name="Group 18"/>
          <p:cNvGrpSpPr/>
          <p:nvPr/>
        </p:nvGrpSpPr>
        <p:grpSpPr>
          <a:xfrm>
            <a:off x="5080972" y="8690497"/>
            <a:ext cx="3086100" cy="762766"/>
            <a:chOff x="0" y="0"/>
            <a:chExt cx="812800" cy="200893"/>
          </a:xfrm>
        </p:grpSpPr>
        <p:sp>
          <p:nvSpPr>
            <p:cNvPr id="19" name="Freeform 19"/>
            <p:cNvSpPr/>
            <p:nvPr/>
          </p:nvSpPr>
          <p:spPr>
            <a:xfrm>
              <a:off x="0" y="0"/>
              <a:ext cx="812800" cy="200893"/>
            </a:xfrm>
            <a:custGeom>
              <a:avLst/>
              <a:gdLst/>
              <a:ahLst/>
              <a:cxnLst/>
              <a:rect l="l" t="t" r="r" b="b"/>
              <a:pathLst>
                <a:path w="812800" h="200893">
                  <a:moveTo>
                    <a:pt x="609600" y="0"/>
                  </a:moveTo>
                  <a:cubicBezTo>
                    <a:pt x="721824" y="0"/>
                    <a:pt x="812800" y="44971"/>
                    <a:pt x="812800" y="100447"/>
                  </a:cubicBezTo>
                  <a:cubicBezTo>
                    <a:pt x="812800" y="155922"/>
                    <a:pt x="721824" y="200893"/>
                    <a:pt x="609600" y="200893"/>
                  </a:cubicBezTo>
                  <a:lnTo>
                    <a:pt x="203200" y="200893"/>
                  </a:lnTo>
                  <a:cubicBezTo>
                    <a:pt x="90976" y="200893"/>
                    <a:pt x="0" y="155922"/>
                    <a:pt x="0" y="100447"/>
                  </a:cubicBezTo>
                  <a:cubicBezTo>
                    <a:pt x="0" y="44971"/>
                    <a:pt x="90976" y="0"/>
                    <a:pt x="203200" y="0"/>
                  </a:cubicBezTo>
                  <a:close/>
                </a:path>
              </a:pathLst>
            </a:custGeom>
            <a:solidFill>
              <a:srgbClr val="68864A"/>
            </a:solidFill>
          </p:spPr>
        </p:sp>
        <p:sp>
          <p:nvSpPr>
            <p:cNvPr id="20" name="TextBox 20"/>
            <p:cNvSpPr txBox="1"/>
            <p:nvPr/>
          </p:nvSpPr>
          <p:spPr>
            <a:xfrm>
              <a:off x="0" y="-66675"/>
              <a:ext cx="812800" cy="267568"/>
            </a:xfrm>
            <a:prstGeom prst="rect">
              <a:avLst/>
            </a:prstGeom>
          </p:spPr>
          <p:txBody>
            <a:bodyPr lIns="50800" tIns="50800" rIns="50800" bIns="50800" rtlCol="0" anchor="ctr"/>
            <a:lstStyle/>
            <a:p>
              <a:pPr algn="ctr">
                <a:lnSpc>
                  <a:spcPts val="3779"/>
                </a:lnSpc>
                <a:spcBef>
                  <a:spcPct val="0"/>
                </a:spcBef>
              </a:pPr>
              <a:r>
                <a:rPr lang="en-US" sz="2699" b="1">
                  <a:solidFill>
                    <a:srgbClr val="000000"/>
                  </a:solidFill>
                  <a:latin typeface="Arimo Bold"/>
                  <a:ea typeface="Arimo Bold"/>
                  <a:cs typeface="Arimo Bold"/>
                  <a:sym typeface="Arimo Bold"/>
                </a:rPr>
                <a:t>Partnership</a:t>
              </a:r>
              <a:r>
                <a:rPr lang="en-US" sz="2699">
                  <a:solidFill>
                    <a:srgbClr val="000000"/>
                  </a:solidFill>
                  <a:latin typeface="Arimo"/>
                  <a:ea typeface="Arimo"/>
                  <a:cs typeface="Arimo"/>
                  <a:sym typeface="Arimo"/>
                </a:rPr>
                <a:t> </a:t>
              </a:r>
            </a:p>
          </p:txBody>
        </p:sp>
      </p:grpSp>
      <p:grpSp>
        <p:nvGrpSpPr>
          <p:cNvPr id="21" name="Group 21"/>
          <p:cNvGrpSpPr/>
          <p:nvPr/>
        </p:nvGrpSpPr>
        <p:grpSpPr>
          <a:xfrm>
            <a:off x="9350486" y="8690497"/>
            <a:ext cx="3086100" cy="762766"/>
            <a:chOff x="0" y="0"/>
            <a:chExt cx="812800" cy="200893"/>
          </a:xfrm>
        </p:grpSpPr>
        <p:sp>
          <p:nvSpPr>
            <p:cNvPr id="22" name="Freeform 22"/>
            <p:cNvSpPr/>
            <p:nvPr/>
          </p:nvSpPr>
          <p:spPr>
            <a:xfrm>
              <a:off x="0" y="0"/>
              <a:ext cx="812800" cy="200893"/>
            </a:xfrm>
            <a:custGeom>
              <a:avLst/>
              <a:gdLst/>
              <a:ahLst/>
              <a:cxnLst/>
              <a:rect l="l" t="t" r="r" b="b"/>
              <a:pathLst>
                <a:path w="812800" h="200893">
                  <a:moveTo>
                    <a:pt x="609600" y="0"/>
                  </a:moveTo>
                  <a:cubicBezTo>
                    <a:pt x="721824" y="0"/>
                    <a:pt x="812800" y="44971"/>
                    <a:pt x="812800" y="100447"/>
                  </a:cubicBezTo>
                  <a:cubicBezTo>
                    <a:pt x="812800" y="155922"/>
                    <a:pt x="721824" y="200893"/>
                    <a:pt x="609600" y="200893"/>
                  </a:cubicBezTo>
                  <a:lnTo>
                    <a:pt x="203200" y="200893"/>
                  </a:lnTo>
                  <a:cubicBezTo>
                    <a:pt x="90976" y="200893"/>
                    <a:pt x="0" y="155922"/>
                    <a:pt x="0" y="100447"/>
                  </a:cubicBezTo>
                  <a:cubicBezTo>
                    <a:pt x="0" y="44971"/>
                    <a:pt x="90976" y="0"/>
                    <a:pt x="203200" y="0"/>
                  </a:cubicBezTo>
                  <a:close/>
                </a:path>
              </a:pathLst>
            </a:custGeom>
            <a:solidFill>
              <a:srgbClr val="FACBC3"/>
            </a:solidFill>
          </p:spPr>
        </p:sp>
        <p:sp>
          <p:nvSpPr>
            <p:cNvPr id="23" name="TextBox 23"/>
            <p:cNvSpPr txBox="1"/>
            <p:nvPr/>
          </p:nvSpPr>
          <p:spPr>
            <a:xfrm>
              <a:off x="0" y="-66675"/>
              <a:ext cx="812800" cy="267568"/>
            </a:xfrm>
            <a:prstGeom prst="rect">
              <a:avLst/>
            </a:prstGeom>
          </p:spPr>
          <p:txBody>
            <a:bodyPr lIns="50800" tIns="50800" rIns="50800" bIns="50800" rtlCol="0" anchor="ctr"/>
            <a:lstStyle/>
            <a:p>
              <a:pPr algn="ctr">
                <a:lnSpc>
                  <a:spcPts val="3779"/>
                </a:lnSpc>
                <a:spcBef>
                  <a:spcPct val="0"/>
                </a:spcBef>
              </a:pPr>
              <a:r>
                <a:rPr lang="en-US" sz="2699" b="1">
                  <a:solidFill>
                    <a:srgbClr val="000000"/>
                  </a:solidFill>
                  <a:latin typeface="Arimo Bold"/>
                  <a:ea typeface="Arimo Bold"/>
                  <a:cs typeface="Arimo Bold"/>
                  <a:sym typeface="Arimo Bold"/>
                </a:rPr>
                <a:t>Kinship Network</a:t>
              </a:r>
              <a:r>
                <a:rPr lang="en-US" sz="2699">
                  <a:solidFill>
                    <a:srgbClr val="000000"/>
                  </a:solidFill>
                  <a:latin typeface="Arimo"/>
                  <a:ea typeface="Arimo"/>
                  <a:cs typeface="Arimo"/>
                  <a:sym typeface="Arimo"/>
                </a:rPr>
                <a:t> </a:t>
              </a:r>
            </a:p>
          </p:txBody>
        </p:sp>
      </p:grpSp>
      <p:grpSp>
        <p:nvGrpSpPr>
          <p:cNvPr id="24" name="Group 24"/>
          <p:cNvGrpSpPr/>
          <p:nvPr/>
        </p:nvGrpSpPr>
        <p:grpSpPr>
          <a:xfrm>
            <a:off x="13707070" y="8690497"/>
            <a:ext cx="3086100" cy="1100595"/>
            <a:chOff x="0" y="0"/>
            <a:chExt cx="812800" cy="289869"/>
          </a:xfrm>
        </p:grpSpPr>
        <p:sp>
          <p:nvSpPr>
            <p:cNvPr id="25" name="Freeform 25"/>
            <p:cNvSpPr/>
            <p:nvPr/>
          </p:nvSpPr>
          <p:spPr>
            <a:xfrm>
              <a:off x="0" y="0"/>
              <a:ext cx="812800" cy="289869"/>
            </a:xfrm>
            <a:custGeom>
              <a:avLst/>
              <a:gdLst/>
              <a:ahLst/>
              <a:cxnLst/>
              <a:rect l="l" t="t" r="r" b="b"/>
              <a:pathLst>
                <a:path w="812800" h="289869">
                  <a:moveTo>
                    <a:pt x="609600" y="0"/>
                  </a:moveTo>
                  <a:cubicBezTo>
                    <a:pt x="721824" y="0"/>
                    <a:pt x="812800" y="64889"/>
                    <a:pt x="812800" y="144934"/>
                  </a:cubicBezTo>
                  <a:cubicBezTo>
                    <a:pt x="812800" y="224979"/>
                    <a:pt x="721824" y="289869"/>
                    <a:pt x="609600" y="289869"/>
                  </a:cubicBezTo>
                  <a:lnTo>
                    <a:pt x="203200" y="289869"/>
                  </a:lnTo>
                  <a:cubicBezTo>
                    <a:pt x="90976" y="289869"/>
                    <a:pt x="0" y="224979"/>
                    <a:pt x="0" y="144934"/>
                  </a:cubicBezTo>
                  <a:cubicBezTo>
                    <a:pt x="0" y="64889"/>
                    <a:pt x="90976" y="0"/>
                    <a:pt x="203200" y="0"/>
                  </a:cubicBezTo>
                  <a:close/>
                </a:path>
              </a:pathLst>
            </a:custGeom>
            <a:solidFill>
              <a:srgbClr val="3769AB"/>
            </a:solidFill>
          </p:spPr>
        </p:sp>
        <p:sp>
          <p:nvSpPr>
            <p:cNvPr id="26" name="TextBox 26"/>
            <p:cNvSpPr txBox="1"/>
            <p:nvPr/>
          </p:nvSpPr>
          <p:spPr>
            <a:xfrm>
              <a:off x="0" y="-66675"/>
              <a:ext cx="812800" cy="356544"/>
            </a:xfrm>
            <a:prstGeom prst="rect">
              <a:avLst/>
            </a:prstGeom>
          </p:spPr>
          <p:txBody>
            <a:bodyPr lIns="50800" tIns="50800" rIns="50800" bIns="50800" rtlCol="0" anchor="ctr"/>
            <a:lstStyle/>
            <a:p>
              <a:pPr algn="ctr">
                <a:lnSpc>
                  <a:spcPts val="3779"/>
                </a:lnSpc>
                <a:spcBef>
                  <a:spcPct val="0"/>
                </a:spcBef>
              </a:pPr>
              <a:r>
                <a:rPr lang="en-US" sz="2699" b="1">
                  <a:solidFill>
                    <a:srgbClr val="000000"/>
                  </a:solidFill>
                  <a:latin typeface="Arimo Bold"/>
                  <a:ea typeface="Arimo Bold"/>
                  <a:cs typeface="Arimo Bold"/>
                  <a:sym typeface="Arimo Bold"/>
                </a:rPr>
                <a:t>Resource Management </a:t>
              </a:r>
              <a:r>
                <a:rPr lang="en-US" sz="2699">
                  <a:solidFill>
                    <a:srgbClr val="000000"/>
                  </a:solidFill>
                  <a:latin typeface="Arimo"/>
                  <a:ea typeface="Arimo"/>
                  <a:cs typeface="Arimo"/>
                  <a:sym typeface="Arimo"/>
                </a:rPr>
                <a:t> </a:t>
              </a:r>
            </a:p>
          </p:txBody>
        </p:sp>
      </p:grpSp>
      <p:sp>
        <p:nvSpPr>
          <p:cNvPr id="27" name="TextBox 27"/>
          <p:cNvSpPr txBox="1"/>
          <p:nvPr/>
        </p:nvSpPr>
        <p:spPr>
          <a:xfrm>
            <a:off x="9141423" y="4539505"/>
            <a:ext cx="9525" cy="1466850"/>
          </a:xfrm>
          <a:prstGeom prst="rect">
            <a:avLst/>
          </a:prstGeom>
        </p:spPr>
        <p:txBody>
          <a:bodyPr lIns="0" tIns="0" rIns="0" bIns="0" rtlCol="0" anchor="t">
            <a:spAutoFit/>
          </a:bodyPr>
          <a:lstStyle/>
          <a:p>
            <a:pPr algn="ctr">
              <a:lnSpc>
                <a:spcPts val="10800"/>
              </a:lnSpc>
              <a:spcBef>
                <a:spcPct val="0"/>
              </a:spcBef>
            </a:pPr>
            <a:endParaRPr/>
          </a:p>
        </p:txBody>
      </p:sp>
      <p:sp>
        <p:nvSpPr>
          <p:cNvPr id="28" name="TextBox 28"/>
          <p:cNvSpPr txBox="1"/>
          <p:nvPr/>
        </p:nvSpPr>
        <p:spPr>
          <a:xfrm>
            <a:off x="843744" y="9939735"/>
            <a:ext cx="18710666" cy="1099185"/>
          </a:xfrm>
          <a:prstGeom prst="rect">
            <a:avLst/>
          </a:prstGeom>
        </p:spPr>
        <p:txBody>
          <a:bodyPr lIns="0" tIns="0" rIns="0" bIns="0" rtlCol="0" anchor="t">
            <a:spAutoFit/>
          </a:bodyPr>
          <a:lstStyle/>
          <a:p>
            <a:pPr algn="ctr">
              <a:lnSpc>
                <a:spcPts val="2940"/>
              </a:lnSpc>
            </a:pPr>
            <a:r>
              <a:rPr lang="en-US" sz="2100">
                <a:solidFill>
                  <a:srgbClr val="000000"/>
                </a:solidFill>
                <a:latin typeface="Canva Sans"/>
                <a:ea typeface="Canva Sans"/>
                <a:cs typeface="Canva Sans"/>
                <a:sym typeface="Canva Sans"/>
              </a:rPr>
              <a:t>Ahmad-Stout et al., 2018; Bhandari, 2017; (Istratii et al., 2024; Mahapatra &amp; Rai, 2019; Mughal &amp; Arnault, 2024; Pio &amp; Moore, 2021</a:t>
            </a:r>
          </a:p>
          <a:p>
            <a:pPr algn="ctr">
              <a:lnSpc>
                <a:spcPts val="2940"/>
              </a:lnSpc>
            </a:pPr>
            <a:endParaRPr lang="en-US" sz="2100">
              <a:solidFill>
                <a:srgbClr val="000000"/>
              </a:solidFill>
              <a:latin typeface="Canva Sans"/>
              <a:ea typeface="Canva Sans"/>
              <a:cs typeface="Canva Sans"/>
              <a:sym typeface="Canva Sans"/>
            </a:endParaRPr>
          </a:p>
          <a:p>
            <a:pPr algn="ctr">
              <a:lnSpc>
                <a:spcPts val="2940"/>
              </a:lnSpc>
            </a:pPr>
            <a:endParaRPr lang="en-US" sz="2100">
              <a:solidFill>
                <a:srgbClr val="000000"/>
              </a:solidFill>
              <a:latin typeface="Canva Sans"/>
              <a:ea typeface="Canva Sans"/>
              <a:cs typeface="Canva Sans"/>
              <a:sym typeface="Canva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HLTH5200</dc:title>
  <cp:lastModifiedBy>Surleen Shoker</cp:lastModifiedBy>
  <cp:revision>3</cp:revision>
  <dcterms:created xsi:type="dcterms:W3CDTF">2006-08-16T00:00:00Z</dcterms:created>
  <dcterms:modified xsi:type="dcterms:W3CDTF">2025-11-19T23:28:36Z</dcterms:modified>
  <dc:identifier>DAG3yHtZDV0</dc:identifier>
</cp:coreProperties>
</file>