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Antic Didone" panose="020B0604020202020204" charset="0"/>
      <p:regular r:id="rId8"/>
    </p:embeddedFont>
    <p:embeddedFont>
      <p:font typeface="Montserrat" panose="020F0502020204030204" pitchFamily="2" charset="0"/>
      <p:regular r:id="rId9"/>
      <p:bold r:id="rId10"/>
      <p:italic r:id="rId11"/>
      <p:boldItalic r:id="rId12"/>
    </p:embeddedFont>
    <p:embeddedFont>
      <p:font typeface="Nunito" panose="020F0502020204030204" pitchFamily="2" charset="0"/>
      <p:regular r:id="rId13"/>
      <p:bold r:id="rId14"/>
      <p:italic r:id="rId15"/>
      <p:boldItalic r:id="rId16"/>
    </p:embeddedFont>
    <p:embeddedFont>
      <p:font typeface="Parisienne" panose="020B0604020202020204" charset="0"/>
      <p:regular r:id="rId17"/>
    </p:embeddedFon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94dc15d2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" name="Google Shape;52;g3994dc15d2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994dc15d22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g3994dc15d2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94dc15d22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" name="Google Shape;85;g3994dc15d22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994dc15d22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3994dc15d22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994dc15d22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3994dc15d2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art/ivf-success-estimator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8808A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72329"/>
            <a:ext cx="9143818" cy="5215727"/>
            <a:chOff x="0" y="-38100"/>
            <a:chExt cx="4816592" cy="2747433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" name="Google Shape;57;p13"/>
          <p:cNvGrpSpPr/>
          <p:nvPr/>
        </p:nvGrpSpPr>
        <p:grpSpPr>
          <a:xfrm>
            <a:off x="5503391" y="25689"/>
            <a:ext cx="3543231" cy="5022079"/>
            <a:chOff x="0" y="-38100"/>
            <a:chExt cx="1866430" cy="2645427"/>
          </a:xfrm>
        </p:grpSpPr>
        <p:sp>
          <p:nvSpPr>
            <p:cNvPr id="58" name="Google Shape;58;p13"/>
            <p:cNvSpPr/>
            <p:nvPr/>
          </p:nvSpPr>
          <p:spPr>
            <a:xfrm>
              <a:off x="0" y="0"/>
              <a:ext cx="1866430" cy="2607327"/>
            </a:xfrm>
            <a:custGeom>
              <a:avLst/>
              <a:gdLst/>
              <a:ahLst/>
              <a:cxnLst/>
              <a:rect l="l" t="t" r="r" b="b"/>
              <a:pathLst>
                <a:path w="1866430" h="2607327" extrusionOk="0">
                  <a:moveTo>
                    <a:pt x="0" y="0"/>
                  </a:moveTo>
                  <a:lnTo>
                    <a:pt x="1866430" y="0"/>
                  </a:lnTo>
                  <a:lnTo>
                    <a:pt x="1866430" y="2607327"/>
                  </a:lnTo>
                  <a:lnTo>
                    <a:pt x="0" y="2607327"/>
                  </a:lnTo>
                  <a:close/>
                </a:path>
              </a:pathLst>
            </a:custGeom>
            <a:solidFill>
              <a:srgbClr val="FFF3F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Google Shape;59;p13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94657" y="25689"/>
            <a:ext cx="1542830" cy="5022079"/>
            <a:chOff x="0" y="-38100"/>
            <a:chExt cx="812700" cy="2645427"/>
          </a:xfrm>
        </p:grpSpPr>
        <p:sp>
          <p:nvSpPr>
            <p:cNvPr id="61" name="Google Shape;61;p13"/>
            <p:cNvSpPr/>
            <p:nvPr/>
          </p:nvSpPr>
          <p:spPr>
            <a:xfrm>
              <a:off x="0" y="0"/>
              <a:ext cx="135467" cy="2607327"/>
            </a:xfrm>
            <a:custGeom>
              <a:avLst/>
              <a:gdLst/>
              <a:ahLst/>
              <a:cxnLst/>
              <a:rect l="l" t="t" r="r" b="b"/>
              <a:pathLst>
                <a:path w="135467" h="2607327" extrusionOk="0">
                  <a:moveTo>
                    <a:pt x="0" y="0"/>
                  </a:moveTo>
                  <a:lnTo>
                    <a:pt x="135467" y="0"/>
                  </a:lnTo>
                  <a:lnTo>
                    <a:pt x="135467" y="2607327"/>
                  </a:lnTo>
                  <a:lnTo>
                    <a:pt x="0" y="2607327"/>
                  </a:lnTo>
                  <a:close/>
                </a:path>
              </a:pathLst>
            </a:custGeom>
            <a:solidFill>
              <a:srgbClr val="50656D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5246216" y="25689"/>
            <a:ext cx="1542830" cy="5022079"/>
            <a:chOff x="0" y="-38100"/>
            <a:chExt cx="812700" cy="2645427"/>
          </a:xfrm>
        </p:grpSpPr>
        <p:sp>
          <p:nvSpPr>
            <p:cNvPr id="64" name="Google Shape;64;p13"/>
            <p:cNvSpPr/>
            <p:nvPr/>
          </p:nvSpPr>
          <p:spPr>
            <a:xfrm>
              <a:off x="0" y="0"/>
              <a:ext cx="135467" cy="2607327"/>
            </a:xfrm>
            <a:custGeom>
              <a:avLst/>
              <a:gdLst/>
              <a:ahLst/>
              <a:cxnLst/>
              <a:rect l="l" t="t" r="r" b="b"/>
              <a:pathLst>
                <a:path w="135467" h="2607327" extrusionOk="0">
                  <a:moveTo>
                    <a:pt x="0" y="0"/>
                  </a:moveTo>
                  <a:lnTo>
                    <a:pt x="135467" y="0"/>
                  </a:lnTo>
                  <a:lnTo>
                    <a:pt x="135467" y="2607327"/>
                  </a:lnTo>
                  <a:lnTo>
                    <a:pt x="0" y="2607327"/>
                  </a:lnTo>
                  <a:close/>
                </a:path>
              </a:pathLst>
            </a:custGeom>
            <a:solidFill>
              <a:srgbClr val="50656D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" name="Google Shape;66;p13"/>
          <p:cNvSpPr txBox="1"/>
          <p:nvPr/>
        </p:nvSpPr>
        <p:spPr>
          <a:xfrm>
            <a:off x="461336" y="600489"/>
            <a:ext cx="4615800" cy="2973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None/>
            </a:pPr>
            <a:r>
              <a:rPr lang="en" sz="6900" b="0" i="0" u="none" strike="noStrike" cap="none" dirty="0">
                <a:solidFill>
                  <a:srgbClr val="B2C9CA"/>
                </a:solidFill>
                <a:latin typeface="Antic Didone"/>
                <a:ea typeface="Antic Didone"/>
                <a:cs typeface="Antic Didone"/>
                <a:sym typeface="Antic Didone"/>
              </a:rPr>
              <a:t>Solution#2 #</a:t>
            </a:r>
            <a:r>
              <a:rPr lang="en" sz="6900" dirty="0">
                <a:solidFill>
                  <a:srgbClr val="B2C9CA"/>
                </a:solidFill>
                <a:latin typeface="Antic Didone"/>
                <a:ea typeface="Antic Didone"/>
                <a:cs typeface="Antic Didone"/>
                <a:sym typeface="Antic Didone"/>
              </a:rPr>
              <a:t>2</a:t>
            </a:r>
            <a:endParaRPr sz="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5632" y="2396985"/>
            <a:ext cx="49950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rPr lang="en" sz="5800" b="0" i="0" u="none" strike="noStrike" cap="none">
                <a:solidFill>
                  <a:srgbClr val="FFF3F1"/>
                </a:solidFill>
                <a:latin typeface="Parisienne"/>
                <a:ea typeface="Parisienne"/>
                <a:cs typeface="Parisienne"/>
                <a:sym typeface="Parisienne"/>
              </a:rPr>
              <a:t>Financial Support Page</a:t>
            </a:r>
            <a:endParaRPr sz="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3" title="Featured Images - Fierce Healthcare - 2024-07-08T151742.556.jpg"/>
          <p:cNvPicPr preferRelativeResize="0"/>
          <p:nvPr/>
        </p:nvPicPr>
        <p:blipFill rotWithShape="1">
          <a:blip r:embed="rId3">
            <a:alphaModFix/>
          </a:blip>
          <a:srcRect l="18902" r="19627"/>
          <a:stretch/>
        </p:blipFill>
        <p:spPr>
          <a:xfrm>
            <a:off x="5731950" y="1159649"/>
            <a:ext cx="3086126" cy="28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F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14"/>
          <p:cNvGrpSpPr/>
          <p:nvPr/>
        </p:nvGrpSpPr>
        <p:grpSpPr>
          <a:xfrm>
            <a:off x="0" y="-72329"/>
            <a:ext cx="9143818" cy="5215727"/>
            <a:chOff x="0" y="-38100"/>
            <a:chExt cx="4816592" cy="2747433"/>
          </a:xfrm>
        </p:grpSpPr>
        <p:sp>
          <p:nvSpPr>
            <p:cNvPr id="74" name="Google Shape;74;p14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Google Shape;75;p14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" name="Google Shape;76;p14"/>
          <p:cNvGrpSpPr/>
          <p:nvPr/>
        </p:nvGrpSpPr>
        <p:grpSpPr>
          <a:xfrm>
            <a:off x="685225" y="274425"/>
            <a:ext cx="4193191" cy="4595266"/>
            <a:chOff x="0" y="-38100"/>
            <a:chExt cx="1186629" cy="1300412"/>
          </a:xfrm>
        </p:grpSpPr>
        <p:sp>
          <p:nvSpPr>
            <p:cNvPr id="77" name="Google Shape;77;p14"/>
            <p:cNvSpPr/>
            <p:nvPr/>
          </p:nvSpPr>
          <p:spPr>
            <a:xfrm>
              <a:off x="0" y="0"/>
              <a:ext cx="1186629" cy="1262312"/>
            </a:xfrm>
            <a:custGeom>
              <a:avLst/>
              <a:gdLst/>
              <a:ahLst/>
              <a:cxnLst/>
              <a:rect l="l" t="t" r="r" b="b"/>
              <a:pathLst>
                <a:path w="1186629" h="1262312" extrusionOk="0">
                  <a:moveTo>
                    <a:pt x="0" y="0"/>
                  </a:moveTo>
                  <a:lnTo>
                    <a:pt x="1186629" y="0"/>
                  </a:lnTo>
                  <a:lnTo>
                    <a:pt x="1186629" y="1262312"/>
                  </a:lnTo>
                  <a:lnTo>
                    <a:pt x="0" y="1262312"/>
                  </a:lnTo>
                  <a:close/>
                </a:path>
              </a:pathLst>
            </a:custGeom>
            <a:solidFill>
              <a:srgbClr val="B2C9CA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Google Shape;78;p14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8375" tIns="28375" rIns="28375" bIns="28375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14"/>
          <p:cNvSpPr txBox="1"/>
          <p:nvPr/>
        </p:nvSpPr>
        <p:spPr>
          <a:xfrm>
            <a:off x="788350" y="1110075"/>
            <a:ext cx="3944100" cy="35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10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rPr>
              <a:t>From July 2, 2025 BC residents enrolled in MSP and meeting income criteria can potentially receive up to $19,000 one-time funding for a standard IVF cycle (Ministry of Health, 2025c)</a:t>
            </a:r>
            <a:endParaRPr sz="1000" b="0" i="0" u="none" strike="noStrike" cap="none">
              <a:solidFill>
                <a:srgbClr val="42424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457200" marR="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10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rPr>
              <a:t>Multiple criteria must be met:   41 years old or less, referral by fertility specialist, enrolled with MSP and meet income requirements as seen below (Ministry of Health, 2025c)</a:t>
            </a:r>
            <a:endParaRPr sz="1000" b="0" i="0" u="none" strike="noStrike" cap="none">
              <a:solidFill>
                <a:srgbClr val="42424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1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Applicant(s) combined pre-tax income</a:t>
            </a:r>
            <a:endParaRPr sz="900" b="1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1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Eligible Funding Amount</a:t>
            </a:r>
            <a:endParaRPr sz="900" b="1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0 – $100,000 $19,000</a:t>
            </a:r>
            <a:endParaRPr sz="900" b="0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$100,001 – $150,000 $14,250</a:t>
            </a:r>
            <a:endParaRPr sz="900" b="0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$150,001 – $200,000 $9,500</a:t>
            </a:r>
            <a:endParaRPr sz="900" b="0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$200,001 – $250,000 $4,750</a:t>
            </a:r>
            <a:endParaRPr sz="900" b="0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92100" algn="l" rtl="0">
              <a:lnSpc>
                <a:spcPct val="13125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000"/>
              <a:buFont typeface="Nunito"/>
              <a:buChar char="-"/>
            </a:pPr>
            <a:r>
              <a:rPr lang="en" sz="900" b="0" i="0" u="none" strike="noStrike" cap="non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$250,001+Not Eligible</a:t>
            </a:r>
            <a:endParaRPr sz="900" b="0" i="0" u="none" strike="noStrike" cap="none">
              <a:solidFill>
                <a:srgbClr val="42424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300"/>
              <a:buFont typeface="Nunito"/>
              <a:buChar char="-"/>
            </a:pPr>
            <a:r>
              <a:rPr lang="en" sz="10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rPr>
              <a:t>If eligible for funding the funding will include the cost of required medications involved in one standard cycle of IVF but additional medication costs could occur depending on the patient </a:t>
            </a:r>
            <a:r>
              <a:rPr lang="en" sz="10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" sz="1000" b="0" i="1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Grace Fertility Clinic: A Bespoke Approach Fertility Care</a:t>
            </a:r>
            <a:r>
              <a:rPr lang="en" sz="10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n.d.)</a:t>
            </a:r>
            <a:endParaRPr sz="700" b="0" i="0" u="none" strike="noStrike" cap="none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1579750" y="491350"/>
            <a:ext cx="2361300" cy="1387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600" b="1" i="0" u="none" strike="noStrike" cap="none" dirty="0">
                <a:solidFill>
                  <a:srgbClr val="424242"/>
                </a:solidFill>
                <a:latin typeface="Antic Didone"/>
                <a:ea typeface="Antic Didone"/>
                <a:cs typeface="Antic Didone"/>
                <a:sym typeface="Antic Didone"/>
              </a:rPr>
              <a:t>Rationale and Strength</a:t>
            </a:r>
            <a:endParaRPr sz="1600" b="1" i="0" u="none" strike="noStrike" cap="none" dirty="0">
              <a:solidFill>
                <a:srgbClr val="424242"/>
              </a:solidFill>
              <a:latin typeface="Antic Didone"/>
              <a:ea typeface="Antic Didone"/>
              <a:cs typeface="Antic Didone"/>
              <a:sym typeface="Antic Didon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 b="0" i="0" u="none" strike="noStrike" cap="none" dirty="0">
                <a:solidFill>
                  <a:srgbClr val="424242"/>
                </a:solidFill>
                <a:latin typeface="Antic Didone"/>
                <a:ea typeface="Antic Didone"/>
                <a:cs typeface="Antic Didone"/>
                <a:sym typeface="Antic Didone"/>
              </a:rPr>
              <a:t>Total Medication Cost Burden:</a:t>
            </a:r>
            <a:endParaRPr sz="700" b="0" i="0" u="none" strike="noStrike" cap="none" dirty="0">
              <a:solidFill>
                <a:schemeClr val="dk1"/>
              </a:solidFill>
              <a:latin typeface="Antic Didone"/>
              <a:ea typeface="Antic Didone"/>
              <a:cs typeface="Antic Didone"/>
              <a:sym typeface="Antic Didone"/>
            </a:endParaRPr>
          </a:p>
          <a:p>
            <a:pPr marL="0" marR="0" lvl="0" indent="0" algn="ctr" rtl="0">
              <a:lnSpc>
                <a:spcPct val="120002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endParaRPr sz="4100" b="0" i="0" u="none" strike="noStrike" cap="none" dirty="0">
              <a:solidFill>
                <a:srgbClr val="50656D"/>
              </a:solidFill>
              <a:latin typeface="Antic Didone"/>
              <a:ea typeface="Antic Didone"/>
              <a:cs typeface="Antic Didone"/>
              <a:sym typeface="Antic Didone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978073" y="1823286"/>
            <a:ext cx="3754500" cy="1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4" descr="File:InVitroFertilization.jpg - Wikimedia Common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47000" y="491350"/>
            <a:ext cx="3868374" cy="350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F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15"/>
          <p:cNvGrpSpPr/>
          <p:nvPr/>
        </p:nvGrpSpPr>
        <p:grpSpPr>
          <a:xfrm>
            <a:off x="0" y="-72329"/>
            <a:ext cx="9143818" cy="5215727"/>
            <a:chOff x="0" y="-38100"/>
            <a:chExt cx="4816592" cy="2747433"/>
          </a:xfrm>
        </p:grpSpPr>
        <p:sp>
          <p:nvSpPr>
            <p:cNvPr id="88" name="Google Shape;88;p15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Google Shape;89;p15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15"/>
          <p:cNvGrpSpPr/>
          <p:nvPr/>
        </p:nvGrpSpPr>
        <p:grpSpPr>
          <a:xfrm>
            <a:off x="663800" y="146300"/>
            <a:ext cx="4193191" cy="4595266"/>
            <a:chOff x="0" y="-38100"/>
            <a:chExt cx="1186629" cy="1300412"/>
          </a:xfrm>
        </p:grpSpPr>
        <p:sp>
          <p:nvSpPr>
            <p:cNvPr id="91" name="Google Shape;91;p15"/>
            <p:cNvSpPr/>
            <p:nvPr/>
          </p:nvSpPr>
          <p:spPr>
            <a:xfrm>
              <a:off x="0" y="0"/>
              <a:ext cx="1186629" cy="1262312"/>
            </a:xfrm>
            <a:custGeom>
              <a:avLst/>
              <a:gdLst/>
              <a:ahLst/>
              <a:cxnLst/>
              <a:rect l="l" t="t" r="r" b="b"/>
              <a:pathLst>
                <a:path w="1186629" h="1262312" extrusionOk="0">
                  <a:moveTo>
                    <a:pt x="0" y="0"/>
                  </a:moveTo>
                  <a:lnTo>
                    <a:pt x="1186629" y="0"/>
                  </a:lnTo>
                  <a:lnTo>
                    <a:pt x="1186629" y="1262312"/>
                  </a:lnTo>
                  <a:lnTo>
                    <a:pt x="0" y="1262312"/>
                  </a:lnTo>
                  <a:close/>
                </a:path>
              </a:pathLst>
            </a:custGeom>
            <a:solidFill>
              <a:srgbClr val="B2C9CA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Google Shape;92;p15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8375" tIns="28375" rIns="28375" bIns="28375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endPara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3" name="Google Shape;93;p15"/>
          <p:cNvSpPr txBox="1"/>
          <p:nvPr/>
        </p:nvSpPr>
        <p:spPr>
          <a:xfrm>
            <a:off x="788350" y="1110075"/>
            <a:ext cx="3944100" cy="1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4" name="Google Shape;94;p15"/>
          <p:cNvSpPr txBox="1"/>
          <p:nvPr/>
        </p:nvSpPr>
        <p:spPr>
          <a:xfrm>
            <a:off x="1579750" y="491350"/>
            <a:ext cx="2361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1" i="1" u="none" strike="noStrike" cap="none">
                <a:solidFill>
                  <a:srgbClr val="50656D"/>
                </a:solidFill>
                <a:latin typeface="Antic Didone"/>
                <a:ea typeface="Antic Didone"/>
                <a:cs typeface="Antic Didone"/>
                <a:sym typeface="Antic Didone"/>
              </a:rPr>
              <a:t>Additional Costs</a:t>
            </a:r>
            <a:endParaRPr sz="2400" b="1" i="1" u="none" strike="noStrike" cap="none">
              <a:solidFill>
                <a:srgbClr val="50656D"/>
              </a:solidFill>
              <a:latin typeface="Antic Didone"/>
              <a:ea typeface="Antic Didone"/>
              <a:cs typeface="Antic Didone"/>
              <a:sym typeface="Antic Didone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737800" y="860650"/>
            <a:ext cx="4045200" cy="40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100"/>
              <a:buFont typeface="Times New Roman"/>
              <a:buChar char="-"/>
            </a:pPr>
            <a:r>
              <a:rPr lang="en" sz="11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25-30% success rate from one IVF cycle therefore possibly requiring multiple cycles to achieve a live birth (McMahon, et al., 2024)</a:t>
            </a:r>
            <a:endParaRPr sz="11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100"/>
              <a:buFont typeface="Nunito"/>
              <a:buChar char="-"/>
            </a:pPr>
            <a:r>
              <a:rPr lang="en" sz="1100" b="0" i="0" u="sng" strike="noStrike" cap="non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https://www.cdc.gov/art/ivf-success-estimator/index.html</a:t>
            </a:r>
            <a:r>
              <a:rPr lang="en" sz="11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" sz="11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IVF Success Estimator</a:t>
            </a: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2024)</a:t>
            </a:r>
            <a:endParaRPr sz="11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100"/>
              <a:buFont typeface="Times New Roman"/>
              <a:buChar char="-"/>
            </a:pP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Patient may not react adequately to the hormone treatment, egg or embryo issues, or miscarriage (Kreuzer et al., 2018)</a:t>
            </a: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-"/>
            </a:pP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on possible medications not covered by IVF funding: vague “required cycle medication” (Ministry of Health, 2025c)</a:t>
            </a: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Verdana"/>
              <a:buChar char="-"/>
            </a:pP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Fertility related procedures and/or medications prior to IVF cycle may not be covered financially (</a:t>
            </a:r>
            <a:r>
              <a:rPr lang="en" sz="1100" b="0" i="0" u="none" strike="noStrike" cap="none">
                <a:solidFill>
                  <a:srgbClr val="05103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Whitehead, 2024)</a:t>
            </a: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Char char="-"/>
            </a:pP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Nutritional and chinese supplements not covered (Hart, 2024)</a:t>
            </a: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Verdana"/>
              <a:buChar char="-"/>
            </a:pP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 services not covered include IUI (intrauterine insemination), fertility assessments to name a few (</a:t>
            </a:r>
            <a:r>
              <a:rPr lang="en" sz="11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Province of British Columbia Ministry of Health Publicly-Funded IVF Program</a:t>
            </a:r>
            <a:r>
              <a:rPr lang="en" sz="11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n.d.)</a:t>
            </a: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6" name="Google Shape;96;p15" descr="Pregnant Young Woman Clipart Free Stock Photo - Public Domain Pictur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70400" y="286325"/>
            <a:ext cx="3944100" cy="420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8808A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6"/>
          <p:cNvGrpSpPr/>
          <p:nvPr/>
        </p:nvGrpSpPr>
        <p:grpSpPr>
          <a:xfrm>
            <a:off x="0" y="-72329"/>
            <a:ext cx="9143818" cy="5215727"/>
            <a:chOff x="0" y="-38100"/>
            <a:chExt cx="4816592" cy="2747433"/>
          </a:xfrm>
        </p:grpSpPr>
        <p:sp>
          <p:nvSpPr>
            <p:cNvPr id="102" name="Google Shape;102;p16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Google Shape;103;p16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16"/>
          <p:cNvGrpSpPr/>
          <p:nvPr/>
        </p:nvGrpSpPr>
        <p:grpSpPr>
          <a:xfrm>
            <a:off x="5503391" y="25723"/>
            <a:ext cx="3543231" cy="5022044"/>
            <a:chOff x="0" y="-38082"/>
            <a:chExt cx="1866430" cy="2645409"/>
          </a:xfrm>
        </p:grpSpPr>
        <p:sp>
          <p:nvSpPr>
            <p:cNvPr id="105" name="Google Shape;105;p16"/>
            <p:cNvSpPr/>
            <p:nvPr/>
          </p:nvSpPr>
          <p:spPr>
            <a:xfrm>
              <a:off x="0" y="0"/>
              <a:ext cx="1866430" cy="2607327"/>
            </a:xfrm>
            <a:custGeom>
              <a:avLst/>
              <a:gdLst/>
              <a:ahLst/>
              <a:cxnLst/>
              <a:rect l="l" t="t" r="r" b="b"/>
              <a:pathLst>
                <a:path w="1866430" h="2607327" extrusionOk="0">
                  <a:moveTo>
                    <a:pt x="0" y="0"/>
                  </a:moveTo>
                  <a:lnTo>
                    <a:pt x="1866430" y="0"/>
                  </a:lnTo>
                  <a:lnTo>
                    <a:pt x="1866430" y="2607327"/>
                  </a:lnTo>
                  <a:lnTo>
                    <a:pt x="0" y="2607327"/>
                  </a:lnTo>
                  <a:close/>
                </a:path>
              </a:pathLst>
            </a:custGeom>
            <a:solidFill>
              <a:srgbClr val="FFF3F1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Google Shape;106;p16"/>
            <p:cNvSpPr txBox="1"/>
            <p:nvPr/>
          </p:nvSpPr>
          <p:spPr>
            <a:xfrm>
              <a:off x="11" y="-38082"/>
              <a:ext cx="1866300" cy="2518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Design a website with the following information regarding financial information about medications involved in IVF:</a:t>
              </a:r>
              <a:endParaRPr sz="13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457200" marR="0" lvl="0" indent="-311150" algn="l" rtl="0">
                <a:lnSpc>
                  <a:spcPct val="115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424242"/>
                </a:buClr>
                <a:buSzPts val="1300"/>
                <a:buFont typeface="Nunito"/>
                <a:buChar char="❏"/>
              </a:pP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 List the types of medications that are typically used in a standard IVF cycle and then design an algorithm or flowchart with listed pathways with medications needed and the cost of them</a:t>
              </a:r>
              <a:endParaRPr sz="13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457200" marR="0" lvl="0" indent="-31115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24242"/>
                </a:buClr>
                <a:buSzPts val="1300"/>
                <a:buFont typeface="Nunito"/>
                <a:buChar char="❏"/>
              </a:pP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List of medications that may be covered in the generic versus name brand (Ministry of Health, 2025a)</a:t>
              </a:r>
              <a:endParaRPr sz="13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457200" marR="0" lvl="0" indent="-31115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24242"/>
                </a:buClr>
                <a:buSzPts val="1300"/>
                <a:buFont typeface="Nunito"/>
                <a:buChar char="❏"/>
              </a:pP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Connect with fertility clinics to access any co-payment cards available for medications outside of the covered IVF cycle if needed</a:t>
              </a:r>
              <a:endParaRPr sz="13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457200" marR="0" lvl="0" indent="-31115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24242"/>
                </a:buClr>
                <a:buSzPts val="1300"/>
                <a:buFont typeface="Nunito"/>
                <a:buChar char="❏"/>
              </a:pP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Discuss Pharmacare coverage related to deductibles for individual patients as this could </a:t>
              </a:r>
              <a:r>
                <a:rPr lang="en" sz="1300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incur</a:t>
              </a:r>
              <a:r>
                <a:rPr lang="en" sz="1300" b="0" i="0" u="none" strike="noStrike" cap="none">
                  <a:solidFill>
                    <a:srgbClr val="424242"/>
                  </a:solidFill>
                  <a:latin typeface="Nunito"/>
                  <a:ea typeface="Nunito"/>
                  <a:cs typeface="Nunito"/>
                  <a:sym typeface="Nunito"/>
                </a:rPr>
                <a:t> further costs</a:t>
              </a:r>
              <a:endParaRPr sz="1300" b="0" i="0" u="none" strike="noStrike" cap="none">
                <a:solidFill>
                  <a:srgbClr val="424242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107" name="Google Shape;107;p16"/>
          <p:cNvGrpSpPr/>
          <p:nvPr/>
        </p:nvGrpSpPr>
        <p:grpSpPr>
          <a:xfrm>
            <a:off x="1355725" y="2354699"/>
            <a:ext cx="2333831" cy="1921903"/>
            <a:chOff x="0" y="-38100"/>
            <a:chExt cx="812700" cy="2645427"/>
          </a:xfrm>
        </p:grpSpPr>
        <p:sp>
          <p:nvSpPr>
            <p:cNvPr id="108" name="Google Shape;108;p16"/>
            <p:cNvSpPr/>
            <p:nvPr/>
          </p:nvSpPr>
          <p:spPr>
            <a:xfrm>
              <a:off x="0" y="0"/>
              <a:ext cx="135467" cy="2607327"/>
            </a:xfrm>
            <a:custGeom>
              <a:avLst/>
              <a:gdLst/>
              <a:ahLst/>
              <a:cxnLst/>
              <a:rect l="l" t="t" r="r" b="b"/>
              <a:pathLst>
                <a:path w="135467" h="2607327" extrusionOk="0">
                  <a:moveTo>
                    <a:pt x="0" y="0"/>
                  </a:moveTo>
                  <a:lnTo>
                    <a:pt x="135467" y="0"/>
                  </a:lnTo>
                  <a:lnTo>
                    <a:pt x="135467" y="2607327"/>
                  </a:lnTo>
                  <a:lnTo>
                    <a:pt x="0" y="2607327"/>
                  </a:lnTo>
                  <a:close/>
                </a:path>
              </a:pathLst>
            </a:custGeom>
            <a:solidFill>
              <a:srgbClr val="50656D"/>
            </a:solidFill>
            <a:ln>
              <a:noFill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Google Shape;109;p16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16"/>
          <p:cNvSpPr txBox="1"/>
          <p:nvPr/>
        </p:nvSpPr>
        <p:spPr>
          <a:xfrm>
            <a:off x="461336" y="677693"/>
            <a:ext cx="4615800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" sz="4800" b="0" i="0" u="none" strike="noStrike" cap="none" dirty="0">
                <a:solidFill>
                  <a:srgbClr val="B2C9CA"/>
                </a:solidFill>
                <a:latin typeface="Antic Didone"/>
                <a:ea typeface="Antic Didone"/>
                <a:cs typeface="Antic Didone"/>
                <a:sym typeface="Antic Didone"/>
              </a:rPr>
              <a:t>Implementation</a:t>
            </a:r>
            <a:endParaRPr sz="4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6"/>
          <p:cNvSpPr txBox="1"/>
          <p:nvPr/>
        </p:nvSpPr>
        <p:spPr>
          <a:xfrm>
            <a:off x="275632" y="2396985"/>
            <a:ext cx="4995000" cy="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"/>
              <a:buFont typeface="Arial"/>
              <a:buNone/>
            </a:pPr>
            <a:endParaRPr sz="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16" title="download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6703" y="2354699"/>
            <a:ext cx="4075447" cy="237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F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7"/>
          <p:cNvGrpSpPr/>
          <p:nvPr/>
        </p:nvGrpSpPr>
        <p:grpSpPr>
          <a:xfrm>
            <a:off x="0" y="-72329"/>
            <a:ext cx="9143818" cy="5215727"/>
            <a:chOff x="0" y="-38100"/>
            <a:chExt cx="4816592" cy="2747433"/>
          </a:xfrm>
        </p:grpSpPr>
        <p:sp>
          <p:nvSpPr>
            <p:cNvPr id="118" name="Google Shape;118;p17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Google Shape;119;p17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17"/>
          <p:cNvGrpSpPr/>
          <p:nvPr/>
        </p:nvGrpSpPr>
        <p:grpSpPr>
          <a:xfrm>
            <a:off x="390295" y="864712"/>
            <a:ext cx="3600261" cy="3769129"/>
            <a:chOff x="0" y="-38100"/>
            <a:chExt cx="812700" cy="850800"/>
          </a:xfrm>
        </p:grpSpPr>
        <p:sp>
          <p:nvSpPr>
            <p:cNvPr id="121" name="Google Shape;121;p17"/>
            <p:cNvSpPr/>
            <p:nvPr/>
          </p:nvSpPr>
          <p:spPr>
            <a:xfrm>
              <a:off x="0" y="0"/>
              <a:ext cx="583741" cy="752176"/>
            </a:xfrm>
            <a:custGeom>
              <a:avLst/>
              <a:gdLst/>
              <a:ahLst/>
              <a:cxnLst/>
              <a:rect l="l" t="t" r="r" b="b"/>
              <a:pathLst>
                <a:path w="583741" h="752176" extrusionOk="0">
                  <a:moveTo>
                    <a:pt x="0" y="0"/>
                  </a:moveTo>
                  <a:lnTo>
                    <a:pt x="583741" y="0"/>
                  </a:lnTo>
                  <a:lnTo>
                    <a:pt x="583741" y="752176"/>
                  </a:lnTo>
                  <a:lnTo>
                    <a:pt x="0" y="752176"/>
                  </a:lnTo>
                  <a:close/>
                </a:path>
              </a:pathLst>
            </a:custGeom>
            <a:solidFill>
              <a:srgbClr val="D1E5E6"/>
            </a:solidFill>
            <a:ln w="160025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Google Shape;122;p17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75" tIns="35575" rIns="35575" bIns="35575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17"/>
          <p:cNvGrpSpPr/>
          <p:nvPr/>
        </p:nvGrpSpPr>
        <p:grpSpPr>
          <a:xfrm>
            <a:off x="3260870" y="864712"/>
            <a:ext cx="3600261" cy="3769129"/>
            <a:chOff x="0" y="-38100"/>
            <a:chExt cx="812700" cy="850800"/>
          </a:xfrm>
        </p:grpSpPr>
        <p:sp>
          <p:nvSpPr>
            <p:cNvPr id="124" name="Google Shape;124;p17"/>
            <p:cNvSpPr/>
            <p:nvPr/>
          </p:nvSpPr>
          <p:spPr>
            <a:xfrm>
              <a:off x="0" y="0"/>
              <a:ext cx="583741" cy="752176"/>
            </a:xfrm>
            <a:custGeom>
              <a:avLst/>
              <a:gdLst/>
              <a:ahLst/>
              <a:cxnLst/>
              <a:rect l="l" t="t" r="r" b="b"/>
              <a:pathLst>
                <a:path w="583741" h="752176" extrusionOk="0">
                  <a:moveTo>
                    <a:pt x="0" y="0"/>
                  </a:moveTo>
                  <a:lnTo>
                    <a:pt x="583741" y="0"/>
                  </a:lnTo>
                  <a:lnTo>
                    <a:pt x="583741" y="752176"/>
                  </a:lnTo>
                  <a:lnTo>
                    <a:pt x="0" y="752176"/>
                  </a:lnTo>
                  <a:close/>
                </a:path>
              </a:pathLst>
            </a:custGeom>
            <a:solidFill>
              <a:srgbClr val="D1E5E6"/>
            </a:solidFill>
            <a:ln w="160025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Google Shape;125;p17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75" tIns="35575" rIns="35575" bIns="35575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17"/>
          <p:cNvGrpSpPr/>
          <p:nvPr/>
        </p:nvGrpSpPr>
        <p:grpSpPr>
          <a:xfrm>
            <a:off x="6186395" y="864712"/>
            <a:ext cx="3600261" cy="3769129"/>
            <a:chOff x="0" y="-38100"/>
            <a:chExt cx="812700" cy="850800"/>
          </a:xfrm>
        </p:grpSpPr>
        <p:sp>
          <p:nvSpPr>
            <p:cNvPr id="127" name="Google Shape;127;p17"/>
            <p:cNvSpPr/>
            <p:nvPr/>
          </p:nvSpPr>
          <p:spPr>
            <a:xfrm>
              <a:off x="0" y="0"/>
              <a:ext cx="583741" cy="752176"/>
            </a:xfrm>
            <a:custGeom>
              <a:avLst/>
              <a:gdLst/>
              <a:ahLst/>
              <a:cxnLst/>
              <a:rect l="l" t="t" r="r" b="b"/>
              <a:pathLst>
                <a:path w="583741" h="752176" extrusionOk="0">
                  <a:moveTo>
                    <a:pt x="0" y="0"/>
                  </a:moveTo>
                  <a:lnTo>
                    <a:pt x="583741" y="0"/>
                  </a:lnTo>
                  <a:lnTo>
                    <a:pt x="583741" y="752176"/>
                  </a:lnTo>
                  <a:lnTo>
                    <a:pt x="0" y="752176"/>
                  </a:lnTo>
                  <a:close/>
                </a:path>
              </a:pathLst>
            </a:custGeom>
            <a:solidFill>
              <a:srgbClr val="D1E5E6"/>
            </a:solidFill>
            <a:ln w="160025" cap="sq" cmpd="sng">
              <a:solidFill>
                <a:srgbClr val="B2C9CA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Google Shape;128;p17"/>
            <p:cNvSpPr txBox="1"/>
            <p:nvPr/>
          </p:nvSpPr>
          <p:spPr>
            <a:xfrm>
              <a:off x="0" y="-38100"/>
              <a:ext cx="812700" cy="85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75" tIns="35575" rIns="35575" bIns="35575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9" name="Google Shape;129;p17"/>
          <p:cNvSpPr txBox="1"/>
          <p:nvPr/>
        </p:nvSpPr>
        <p:spPr>
          <a:xfrm>
            <a:off x="733450" y="1155950"/>
            <a:ext cx="1977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424242"/>
                </a:solidFill>
                <a:latin typeface="Antic Didone"/>
                <a:ea typeface="Antic Didone"/>
                <a:cs typeface="Antic Didone"/>
                <a:sym typeface="Antic Didone"/>
              </a:rPr>
              <a:t>Challenges</a:t>
            </a:r>
            <a:endParaRPr sz="1600" b="1" i="0" u="none" strike="noStrike" cap="none">
              <a:solidFill>
                <a:srgbClr val="424242"/>
              </a:solidFill>
              <a:latin typeface="Antic Didone"/>
              <a:ea typeface="Antic Didone"/>
              <a:cs typeface="Antic Didone"/>
              <a:sym typeface="Antic Didone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>
            <a:off x="3537675" y="1183400"/>
            <a:ext cx="2068500" cy="2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424242"/>
                </a:solidFill>
                <a:latin typeface="Antic Didone"/>
                <a:ea typeface="Antic Didone"/>
                <a:cs typeface="Antic Didone"/>
                <a:sym typeface="Antic Didone"/>
              </a:rPr>
              <a:t>Recommendations </a:t>
            </a:r>
            <a:endParaRPr sz="1600" b="1" i="0" u="none" strike="noStrike" cap="none">
              <a:solidFill>
                <a:srgbClr val="424242"/>
              </a:solidFill>
              <a:latin typeface="Antic Didone"/>
              <a:ea typeface="Antic Didone"/>
              <a:cs typeface="Antic Didone"/>
              <a:sym typeface="Antic Didone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6499300" y="1155950"/>
            <a:ext cx="2059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424242"/>
                </a:solidFill>
                <a:latin typeface="Antic Didone"/>
                <a:ea typeface="Antic Didone"/>
                <a:cs typeface="Antic Didone"/>
                <a:sym typeface="Antic Didone"/>
              </a:rPr>
              <a:t>Feasibility</a:t>
            </a:r>
            <a:endParaRPr sz="1600" b="1" i="0" u="none" strike="noStrike" cap="none">
              <a:solidFill>
                <a:srgbClr val="424242"/>
              </a:solidFill>
              <a:latin typeface="Antic Didone"/>
              <a:ea typeface="Antic Didone"/>
              <a:cs typeface="Antic Didone"/>
              <a:sym typeface="Antic Didone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495500" y="1494650"/>
            <a:ext cx="2251200" cy="27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Complexity of information  and health literacy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 of website and ensuring when IVF and cost is searched it is one of the top sites that comes up 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individuals have unique health situations which can be difficult to ensure cost analysis is accurate and current (Fertility Medicine, n.d.)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 friendly and easy to navigate design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Ensure any tools used on the website are sensitive to privacy and anonymous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Ensure any information is province specific which may be difficult as funding has just recently been implicated</a:t>
            </a:r>
            <a:endParaRPr sz="9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3497338" y="1512650"/>
            <a:ext cx="2210700" cy="27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 information clearly and transparently as cost can vary depending on the clinic, pharmacies, individual insurance coverage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up website with trained designer to ensure web searches are in the top 10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 multiple common reasons for additional medication therapies specifically related to individual health issues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tables, charts, links and work with web designer again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Don’t collect private information and be transparent about data use and storage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Coverage and costs vary widely from province to province (Ministry of Health, 2025a)</a:t>
            </a:r>
            <a:endParaRPr sz="9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17"/>
          <p:cNvSpPr txBox="1"/>
          <p:nvPr/>
        </p:nvSpPr>
        <p:spPr>
          <a:xfrm>
            <a:off x="6458675" y="1457800"/>
            <a:ext cx="2104500" cy="27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High: low cost and technically feasible but will need to coordinate with fertility clinics and pharmacies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Moderate: ranking website searches can take time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Moderate: will need regular updates as more research is released related to health issues related to IVF 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High: easy to design with low cost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High: tools are usually technically simple to implement into website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900"/>
              <a:buFont typeface="Times New Roman"/>
              <a:buAutoNum type="arabicPeriod"/>
            </a:pPr>
            <a:r>
              <a:rPr lang="en" sz="900" b="0" i="0" u="none" strike="noStrike" cap="none">
                <a:solidFill>
                  <a:srgbClr val="42424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Moderate: will require on going monitoring for policy and provicial updates</a:t>
            </a:r>
            <a:endParaRPr sz="900" b="0" i="0" u="none" strike="noStrike" cap="none">
              <a:solidFill>
                <a:srgbClr val="42424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694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Nunito</vt:lpstr>
      <vt:lpstr>Parisienne</vt:lpstr>
      <vt:lpstr>Montserrat</vt:lpstr>
      <vt:lpstr>Antic Didone</vt:lpstr>
      <vt:lpstr>Times New Roman</vt:lpstr>
      <vt:lpstr>Verdana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Sierra bain</dc:creator>
  <cp:lastModifiedBy>Sierra bain</cp:lastModifiedBy>
  <cp:revision>1</cp:revision>
  <dcterms:modified xsi:type="dcterms:W3CDTF">2025-11-12T19:22:00Z</dcterms:modified>
</cp:coreProperties>
</file>