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rimo"/>
      <p:regular r:id="rId20"/>
      <p:bold r:id="rId21"/>
      <p:italic r:id="rId22"/>
      <p:boldItalic r:id="rId23"/>
    </p:embeddedFont>
    <p:embeddedFont>
      <p:font typeface="Arimo SemiBold"/>
      <p:regular r:id="rId24"/>
      <p:bold r:id="rId25"/>
      <p:italic r:id="rId26"/>
      <p:boldItalic r:id="rId27"/>
    </p:embeddedFont>
    <p:embeddedFont>
      <p:font typeface="Azeret Mono"/>
      <p:regular r:id="rId28"/>
      <p:bold r:id="rId29"/>
      <p:italic r:id="rId30"/>
      <p:boldItalic r:id="rId31"/>
    </p:embeddedFont>
    <p:embeddedFont>
      <p:font typeface="Arimo Medium"/>
      <p:regular r:id="rId32"/>
      <p:bold r:id="rId33"/>
      <p:italic r:id="rId34"/>
      <p:boldItalic r:id="rId35"/>
    </p:embeddedFont>
    <p:embeddedFont>
      <p:font typeface="Albert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regular.fntdata"/><Relationship Id="rId22" Type="http://schemas.openxmlformats.org/officeDocument/2006/relationships/font" Target="fonts/Arimo-italic.fntdata"/><Relationship Id="rId21" Type="http://schemas.openxmlformats.org/officeDocument/2006/relationships/font" Target="fonts/Arimo-bold.fntdata"/><Relationship Id="rId24" Type="http://schemas.openxmlformats.org/officeDocument/2006/relationships/font" Target="fonts/ArimoSemiBold-regular.fntdata"/><Relationship Id="rId23" Type="http://schemas.openxmlformats.org/officeDocument/2006/relationships/font" Target="fonts/Arim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moSemiBold-italic.fntdata"/><Relationship Id="rId25" Type="http://schemas.openxmlformats.org/officeDocument/2006/relationships/font" Target="fonts/ArimoSemiBold-bold.fntdata"/><Relationship Id="rId28" Type="http://schemas.openxmlformats.org/officeDocument/2006/relationships/font" Target="fonts/AzeretMono-regular.fntdata"/><Relationship Id="rId27" Type="http://schemas.openxmlformats.org/officeDocument/2006/relationships/font" Target="fonts/Arimo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zeretMon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zeretMono-boldItalic.fntdata"/><Relationship Id="rId30" Type="http://schemas.openxmlformats.org/officeDocument/2006/relationships/font" Target="fonts/AzeretMono-italic.fntdata"/><Relationship Id="rId11" Type="http://schemas.openxmlformats.org/officeDocument/2006/relationships/slide" Target="slides/slide6.xml"/><Relationship Id="rId33" Type="http://schemas.openxmlformats.org/officeDocument/2006/relationships/font" Target="fonts/ArimoMedium-bold.fntdata"/><Relationship Id="rId10" Type="http://schemas.openxmlformats.org/officeDocument/2006/relationships/slide" Target="slides/slide5.xml"/><Relationship Id="rId32" Type="http://schemas.openxmlformats.org/officeDocument/2006/relationships/font" Target="fonts/ArimoMedium-regular.fntdata"/><Relationship Id="rId13" Type="http://schemas.openxmlformats.org/officeDocument/2006/relationships/slide" Target="slides/slide8.xml"/><Relationship Id="rId35" Type="http://schemas.openxmlformats.org/officeDocument/2006/relationships/font" Target="fonts/Arimo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ArimoMedium-italic.fntdata"/><Relationship Id="rId15" Type="http://schemas.openxmlformats.org/officeDocument/2006/relationships/slide" Target="slides/slide10.xml"/><Relationship Id="rId37" Type="http://schemas.openxmlformats.org/officeDocument/2006/relationships/font" Target="fonts/AlbertSans-bold.fntdata"/><Relationship Id="rId14" Type="http://schemas.openxmlformats.org/officeDocument/2006/relationships/slide" Target="slides/slide9.xml"/><Relationship Id="rId36" Type="http://schemas.openxmlformats.org/officeDocument/2006/relationships/font" Target="fonts/AlbertSans-regular.fntdata"/><Relationship Id="rId17" Type="http://schemas.openxmlformats.org/officeDocument/2006/relationships/slide" Target="slides/slide12.xml"/><Relationship Id="rId39" Type="http://schemas.openxmlformats.org/officeDocument/2006/relationships/font" Target="fonts/Albert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Albert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a3bc6ee7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a3bc6ee7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a3bc6ee7e5_0_1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a3bc6ee7e5_0_1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a3bc6ee7e5_0_15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a3bc6ee7e5_0_1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a694305f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a694305f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a694305f7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a694305f7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a694305f7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a694305f7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a3bc6ee7e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a3bc6ee7e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a3bc6ee7e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a3bc6ee7e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a3bc6ee7e5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a3bc6ee7e5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a3bc6ee7e5_0_1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a3bc6ee7e5_0_1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a3bc6ee7e5_0_1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a3bc6ee7e5_0_1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a3bc6ee7e5_0_1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a3bc6ee7e5_0_1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a3bc6ee7e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a3bc6ee7e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a3bc6ee7e5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a3bc6ee7e5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BLANK_1_3">
    <p:bg>
      <p:bgPr>
        <a:solidFill>
          <a:schemeClr val="accent5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60000"/>
          </a:blip>
          <a:srcRect b="4816" l="0" r="0" t="0"/>
          <a:stretch/>
        </p:blipFill>
        <p:spPr>
          <a:xfrm>
            <a:off x="277500" y="277500"/>
            <a:ext cx="8589000" cy="4599000"/>
          </a:xfrm>
          <a:prstGeom prst="roundRect">
            <a:avLst>
              <a:gd fmla="val 13515" name="adj"/>
            </a:avLst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821004" y="4044275"/>
            <a:ext cx="58593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>
            <a:off x="805650" y="792575"/>
            <a:ext cx="7547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805650" y="4521775"/>
            <a:ext cx="7547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805651" y="582750"/>
            <a:ext cx="17433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3" type="subTitle"/>
          </p:nvPr>
        </p:nvSpPr>
        <p:spPr>
          <a:xfrm>
            <a:off x="2679901" y="582750"/>
            <a:ext cx="17433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4" type="subTitle"/>
          </p:nvPr>
        </p:nvSpPr>
        <p:spPr>
          <a:xfrm>
            <a:off x="7677976" y="582750"/>
            <a:ext cx="17433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type="title"/>
          </p:nvPr>
        </p:nvSpPr>
        <p:spPr>
          <a:xfrm>
            <a:off x="795525" y="2323100"/>
            <a:ext cx="4838100" cy="145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- Alt 1">
  <p:cSld name="CUSTOM_11">
    <p:bg>
      <p:bgPr>
        <a:solidFill>
          <a:schemeClr val="accent5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/>
          <p:nvPr>
            <p:ph idx="2" type="pic"/>
          </p:nvPr>
        </p:nvSpPr>
        <p:spPr>
          <a:xfrm>
            <a:off x="7480825" y="734600"/>
            <a:ext cx="1383900" cy="1660200"/>
          </a:xfrm>
          <a:prstGeom prst="roundRect">
            <a:avLst>
              <a:gd fmla="val 11646" name="adj"/>
            </a:avLst>
          </a:prstGeom>
          <a:noFill/>
          <a:ln>
            <a:noFill/>
          </a:ln>
        </p:spPr>
      </p:sp>
      <p:sp>
        <p:nvSpPr>
          <p:cNvPr id="109" name="Google Shape;109;p11"/>
          <p:cNvSpPr/>
          <p:nvPr>
            <p:ph idx="3" type="pic"/>
          </p:nvPr>
        </p:nvSpPr>
        <p:spPr>
          <a:xfrm>
            <a:off x="7480825" y="2521175"/>
            <a:ext cx="1383900" cy="1879200"/>
          </a:xfrm>
          <a:prstGeom prst="roundRect">
            <a:avLst>
              <a:gd fmla="val 11646" name="adj"/>
            </a:avLst>
          </a:prstGeom>
          <a:noFill/>
          <a:ln>
            <a:noFill/>
          </a:ln>
        </p:spPr>
      </p:sp>
      <p:sp>
        <p:nvSpPr>
          <p:cNvPr id="110" name="Google Shape;110;p11"/>
          <p:cNvSpPr/>
          <p:nvPr>
            <p:ph idx="4" type="pic"/>
          </p:nvPr>
        </p:nvSpPr>
        <p:spPr>
          <a:xfrm>
            <a:off x="4665550" y="850900"/>
            <a:ext cx="2589300" cy="3433200"/>
          </a:xfrm>
          <a:prstGeom prst="roundRect">
            <a:avLst>
              <a:gd fmla="val 6330" name="adj"/>
            </a:avLst>
          </a:prstGeom>
          <a:noFill/>
          <a:ln>
            <a:noFill/>
          </a:ln>
        </p:spPr>
      </p:sp>
      <p:sp>
        <p:nvSpPr>
          <p:cNvPr id="111" name="Google Shape;111;p11"/>
          <p:cNvSpPr txBox="1"/>
          <p:nvPr>
            <p:ph type="title"/>
          </p:nvPr>
        </p:nvSpPr>
        <p:spPr>
          <a:xfrm>
            <a:off x="277500" y="2344250"/>
            <a:ext cx="2820600" cy="10236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12" name="Google Shape;112;p11"/>
          <p:cNvSpPr txBox="1"/>
          <p:nvPr>
            <p:ph idx="5" type="title"/>
          </p:nvPr>
        </p:nvSpPr>
        <p:spPr>
          <a:xfrm>
            <a:off x="277500" y="3422542"/>
            <a:ext cx="2820600" cy="10236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13" name="Google Shape;113;p11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14" name="Google Shape;114;p11"/>
          <p:cNvSpPr txBox="1"/>
          <p:nvPr>
            <p:ph idx="6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15" name="Google Shape;115;p11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- Alt 2">
  <p:cSld name="CUSTOM_11_1">
    <p:bg>
      <p:bgPr>
        <a:solidFill>
          <a:schemeClr val="accent5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/>
          <p:nvPr/>
        </p:nvSpPr>
        <p:spPr>
          <a:xfrm>
            <a:off x="6107109" y="582300"/>
            <a:ext cx="2759400" cy="3586200"/>
          </a:xfrm>
          <a:prstGeom prst="roundRect">
            <a:avLst>
              <a:gd fmla="val 867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8" name="Google Shape;118;p12"/>
          <p:cNvSpPr/>
          <p:nvPr>
            <p:ph idx="2" type="pic"/>
          </p:nvPr>
        </p:nvSpPr>
        <p:spPr>
          <a:xfrm>
            <a:off x="6220309" y="696000"/>
            <a:ext cx="2532900" cy="3358800"/>
          </a:xfrm>
          <a:prstGeom prst="roundRect">
            <a:avLst>
              <a:gd fmla="val 7223" name="adj"/>
            </a:avLst>
          </a:prstGeom>
          <a:noFill/>
          <a:ln>
            <a:noFill/>
          </a:ln>
        </p:spPr>
      </p:sp>
      <p:sp>
        <p:nvSpPr>
          <p:cNvPr id="119" name="Google Shape;119;p12"/>
          <p:cNvSpPr txBox="1"/>
          <p:nvPr>
            <p:ph type="title"/>
          </p:nvPr>
        </p:nvSpPr>
        <p:spPr>
          <a:xfrm>
            <a:off x="277500" y="2344250"/>
            <a:ext cx="2820600" cy="10236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20" name="Google Shape;120;p12"/>
          <p:cNvSpPr txBox="1"/>
          <p:nvPr>
            <p:ph idx="3" type="title"/>
          </p:nvPr>
        </p:nvSpPr>
        <p:spPr>
          <a:xfrm>
            <a:off x="277500" y="3422542"/>
            <a:ext cx="2820600" cy="10236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21" name="Google Shape;121;p12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2" name="Google Shape;122;p12"/>
          <p:cNvSpPr txBox="1"/>
          <p:nvPr>
            <p:ph idx="4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">
  <p:cSld name="CUSTOM_11_1_1">
    <p:bg>
      <p:bgPr>
        <a:solidFill>
          <a:schemeClr val="accent5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type="title"/>
          </p:nvPr>
        </p:nvSpPr>
        <p:spPr>
          <a:xfrm>
            <a:off x="277500" y="2344250"/>
            <a:ext cx="2820600" cy="10236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26" name="Google Shape;126;p13"/>
          <p:cNvSpPr txBox="1"/>
          <p:nvPr>
            <p:ph idx="2" type="title"/>
          </p:nvPr>
        </p:nvSpPr>
        <p:spPr>
          <a:xfrm>
            <a:off x="277500" y="3422542"/>
            <a:ext cx="2820600" cy="10236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27" name="Google Shape;127;p13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8" name="Google Shape;128;p13"/>
          <p:cNvSpPr txBox="1"/>
          <p:nvPr>
            <p:ph idx="3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9" name="Google Shape;129;p13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 - Alt 1">
  <p:cSld name="CUSTOM_12">
    <p:bg>
      <p:bgPr>
        <a:solidFill>
          <a:schemeClr val="accent5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132" name="Google Shape;132;p14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33" name="Google Shape;133;p14"/>
          <p:cNvSpPr txBox="1"/>
          <p:nvPr>
            <p:ph idx="2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34" name="Google Shape;134;p14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14"/>
          <p:cNvSpPr txBox="1"/>
          <p:nvPr>
            <p:ph idx="3" type="body"/>
          </p:nvPr>
        </p:nvSpPr>
        <p:spPr>
          <a:xfrm>
            <a:off x="4956525" y="3571875"/>
            <a:ext cx="3585000" cy="1098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36" name="Google Shape;136;p14"/>
          <p:cNvSpPr txBox="1"/>
          <p:nvPr>
            <p:ph idx="4" type="body"/>
          </p:nvPr>
        </p:nvSpPr>
        <p:spPr>
          <a:xfrm>
            <a:off x="389475" y="3571875"/>
            <a:ext cx="3585000" cy="1098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37" name="Google Shape;137;p14"/>
          <p:cNvSpPr txBox="1"/>
          <p:nvPr>
            <p:ph idx="5" type="subTitle"/>
          </p:nvPr>
        </p:nvSpPr>
        <p:spPr>
          <a:xfrm>
            <a:off x="479925" y="2730150"/>
            <a:ext cx="3220500" cy="50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8" name="Google Shape;138;p14"/>
          <p:cNvSpPr txBox="1"/>
          <p:nvPr>
            <p:ph idx="6" type="subTitle"/>
          </p:nvPr>
        </p:nvSpPr>
        <p:spPr>
          <a:xfrm>
            <a:off x="4868275" y="2730150"/>
            <a:ext cx="3220500" cy="50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1">
  <p:cSld name="CUSTOM_13">
    <p:bg>
      <p:bgPr>
        <a:solidFill>
          <a:schemeClr val="accent5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/>
          <p:nvPr>
            <p:ph idx="2" type="pic"/>
          </p:nvPr>
        </p:nvSpPr>
        <p:spPr>
          <a:xfrm>
            <a:off x="502800" y="2080575"/>
            <a:ext cx="603600" cy="60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1" name="Google Shape;141;p15"/>
          <p:cNvSpPr/>
          <p:nvPr>
            <p:ph idx="3" type="pic"/>
          </p:nvPr>
        </p:nvSpPr>
        <p:spPr>
          <a:xfrm>
            <a:off x="6334750" y="2080575"/>
            <a:ext cx="603600" cy="60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2" name="Google Shape;142;p15"/>
          <p:cNvSpPr/>
          <p:nvPr>
            <p:ph idx="4" type="pic"/>
          </p:nvPr>
        </p:nvSpPr>
        <p:spPr>
          <a:xfrm>
            <a:off x="3418775" y="2080550"/>
            <a:ext cx="603600" cy="60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3" name="Google Shape;143;p15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144" name="Google Shape;144;p15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45" name="Google Shape;145;p15"/>
          <p:cNvSpPr txBox="1"/>
          <p:nvPr>
            <p:ph idx="5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46" name="Google Shape;146;p15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5"/>
          <p:cNvSpPr txBox="1"/>
          <p:nvPr>
            <p:ph idx="6" type="body"/>
          </p:nvPr>
        </p:nvSpPr>
        <p:spPr>
          <a:xfrm>
            <a:off x="480250" y="3608000"/>
            <a:ext cx="2386500" cy="1098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48" name="Google Shape;148;p15"/>
          <p:cNvSpPr txBox="1"/>
          <p:nvPr>
            <p:ph idx="7" type="body"/>
          </p:nvPr>
        </p:nvSpPr>
        <p:spPr>
          <a:xfrm>
            <a:off x="3422476" y="3608000"/>
            <a:ext cx="2386500" cy="1098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49" name="Google Shape;149;p15"/>
          <p:cNvSpPr txBox="1"/>
          <p:nvPr>
            <p:ph idx="8" type="body"/>
          </p:nvPr>
        </p:nvSpPr>
        <p:spPr>
          <a:xfrm>
            <a:off x="6326625" y="3608000"/>
            <a:ext cx="2317200" cy="1098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50" name="Google Shape;150;p15"/>
          <p:cNvSpPr txBox="1"/>
          <p:nvPr>
            <p:ph idx="9" type="subTitle"/>
          </p:nvPr>
        </p:nvSpPr>
        <p:spPr>
          <a:xfrm>
            <a:off x="480251" y="2861025"/>
            <a:ext cx="2386500" cy="66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51" name="Google Shape;151;p15"/>
          <p:cNvSpPr txBox="1"/>
          <p:nvPr>
            <p:ph idx="13" type="subTitle"/>
          </p:nvPr>
        </p:nvSpPr>
        <p:spPr>
          <a:xfrm>
            <a:off x="3422476" y="2861025"/>
            <a:ext cx="2386500" cy="66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52" name="Google Shape;152;p15"/>
          <p:cNvSpPr txBox="1"/>
          <p:nvPr>
            <p:ph idx="14" type="subTitle"/>
          </p:nvPr>
        </p:nvSpPr>
        <p:spPr>
          <a:xfrm>
            <a:off x="6328801" y="2861025"/>
            <a:ext cx="2386500" cy="66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2">
  <p:cSld name="CUSTOM_13_1">
    <p:bg>
      <p:bgPr>
        <a:solidFill>
          <a:schemeClr val="accent5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/>
          <p:nvPr>
            <p:ph idx="2" type="pic"/>
          </p:nvPr>
        </p:nvSpPr>
        <p:spPr>
          <a:xfrm>
            <a:off x="4644850" y="1299225"/>
            <a:ext cx="1037700" cy="1056300"/>
          </a:xfrm>
          <a:prstGeom prst="roundRect">
            <a:avLst>
              <a:gd fmla="val 12807" name="adj"/>
            </a:avLst>
          </a:prstGeom>
          <a:noFill/>
          <a:ln>
            <a:noFill/>
          </a:ln>
        </p:spPr>
      </p:sp>
      <p:sp>
        <p:nvSpPr>
          <p:cNvPr id="155" name="Google Shape;155;p16"/>
          <p:cNvSpPr/>
          <p:nvPr>
            <p:ph idx="3" type="pic"/>
          </p:nvPr>
        </p:nvSpPr>
        <p:spPr>
          <a:xfrm>
            <a:off x="4644850" y="3642825"/>
            <a:ext cx="1037700" cy="1056300"/>
          </a:xfrm>
          <a:prstGeom prst="roundRect">
            <a:avLst>
              <a:gd fmla="val 12807" name="adj"/>
            </a:avLst>
          </a:prstGeom>
          <a:noFill/>
          <a:ln>
            <a:noFill/>
          </a:ln>
        </p:spPr>
      </p:sp>
      <p:sp>
        <p:nvSpPr>
          <p:cNvPr id="156" name="Google Shape;156;p16"/>
          <p:cNvSpPr/>
          <p:nvPr>
            <p:ph idx="4" type="pic"/>
          </p:nvPr>
        </p:nvSpPr>
        <p:spPr>
          <a:xfrm>
            <a:off x="7828875" y="2471025"/>
            <a:ext cx="1037700" cy="1056300"/>
          </a:xfrm>
          <a:prstGeom prst="roundRect">
            <a:avLst>
              <a:gd fmla="val 12807" name="adj"/>
            </a:avLst>
          </a:prstGeom>
          <a:noFill/>
          <a:ln>
            <a:noFill/>
          </a:ln>
        </p:spPr>
      </p:sp>
      <p:sp>
        <p:nvSpPr>
          <p:cNvPr id="157" name="Google Shape;157;p16"/>
          <p:cNvSpPr/>
          <p:nvPr>
            <p:ph idx="5" type="pic"/>
          </p:nvPr>
        </p:nvSpPr>
        <p:spPr>
          <a:xfrm>
            <a:off x="373175" y="1147525"/>
            <a:ext cx="3579900" cy="3607500"/>
          </a:xfrm>
          <a:prstGeom prst="roundRect">
            <a:avLst>
              <a:gd fmla="val 11548" name="adj"/>
            </a:avLst>
          </a:prstGeom>
          <a:noFill/>
          <a:ln>
            <a:noFill/>
          </a:ln>
        </p:spPr>
      </p:sp>
      <p:sp>
        <p:nvSpPr>
          <p:cNvPr id="158" name="Google Shape;158;p16"/>
          <p:cNvSpPr txBox="1"/>
          <p:nvPr>
            <p:ph type="title"/>
          </p:nvPr>
        </p:nvSpPr>
        <p:spPr>
          <a:xfrm>
            <a:off x="277500" y="416250"/>
            <a:ext cx="8589000" cy="6267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159" name="Google Shape;159;p16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60" name="Google Shape;160;p16"/>
          <p:cNvSpPr txBox="1"/>
          <p:nvPr>
            <p:ph idx="6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61" name="Google Shape;161;p16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16"/>
          <p:cNvSpPr txBox="1"/>
          <p:nvPr>
            <p:ph idx="7" type="title"/>
          </p:nvPr>
        </p:nvSpPr>
        <p:spPr>
          <a:xfrm>
            <a:off x="6033800" y="1539375"/>
            <a:ext cx="2477400" cy="23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63" name="Google Shape;163;p16"/>
          <p:cNvSpPr txBox="1"/>
          <p:nvPr>
            <p:ph idx="8" type="title"/>
          </p:nvPr>
        </p:nvSpPr>
        <p:spPr>
          <a:xfrm>
            <a:off x="6033800" y="1808625"/>
            <a:ext cx="2832600" cy="525600"/>
          </a:xfrm>
          <a:prstGeom prst="rect">
            <a:avLst/>
          </a:prstGeom>
        </p:spPr>
        <p:txBody>
          <a:bodyPr anchorCtr="0" anchor="t" bIns="182875" lIns="0" spcFirstLastPara="1" rIns="18287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64" name="Google Shape;164;p16"/>
          <p:cNvSpPr txBox="1"/>
          <p:nvPr>
            <p:ph idx="9" type="title"/>
          </p:nvPr>
        </p:nvSpPr>
        <p:spPr>
          <a:xfrm>
            <a:off x="4869750" y="2711175"/>
            <a:ext cx="2477400" cy="23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65" name="Google Shape;165;p16"/>
          <p:cNvSpPr txBox="1"/>
          <p:nvPr>
            <p:ph idx="13" type="title"/>
          </p:nvPr>
        </p:nvSpPr>
        <p:spPr>
          <a:xfrm>
            <a:off x="4869750" y="2980425"/>
            <a:ext cx="2832600" cy="525600"/>
          </a:xfrm>
          <a:prstGeom prst="rect">
            <a:avLst/>
          </a:prstGeom>
        </p:spPr>
        <p:txBody>
          <a:bodyPr anchorCtr="0" anchor="t" bIns="182875" lIns="0" spcFirstLastPara="1" rIns="18287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14" type="title"/>
          </p:nvPr>
        </p:nvSpPr>
        <p:spPr>
          <a:xfrm>
            <a:off x="6033800" y="3882975"/>
            <a:ext cx="2477400" cy="23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67" name="Google Shape;167;p16"/>
          <p:cNvSpPr txBox="1"/>
          <p:nvPr>
            <p:ph idx="15" type="title"/>
          </p:nvPr>
        </p:nvSpPr>
        <p:spPr>
          <a:xfrm>
            <a:off x="6033800" y="4152225"/>
            <a:ext cx="2832600" cy="525600"/>
          </a:xfrm>
          <a:prstGeom prst="rect">
            <a:avLst/>
          </a:prstGeom>
        </p:spPr>
        <p:txBody>
          <a:bodyPr anchorCtr="0" anchor="t" bIns="182875" lIns="0" spcFirstLastPara="1" rIns="18287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 - Alt 1">
  <p:cSld name="CUSTOM_14">
    <p:bg>
      <p:bgPr>
        <a:solidFill>
          <a:schemeClr val="accent5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170" name="Google Shape;170;p17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71" name="Google Shape;171;p17"/>
          <p:cNvSpPr txBox="1"/>
          <p:nvPr>
            <p:ph idx="2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72" name="Google Shape;172;p17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17"/>
          <p:cNvSpPr txBox="1"/>
          <p:nvPr>
            <p:ph idx="3" type="body"/>
          </p:nvPr>
        </p:nvSpPr>
        <p:spPr>
          <a:xfrm>
            <a:off x="2266900" y="3184400"/>
            <a:ext cx="1304700" cy="1297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74" name="Google Shape;174;p17"/>
          <p:cNvSpPr txBox="1"/>
          <p:nvPr>
            <p:ph idx="4" type="body"/>
          </p:nvPr>
        </p:nvSpPr>
        <p:spPr>
          <a:xfrm>
            <a:off x="4006850" y="3184400"/>
            <a:ext cx="1304700" cy="1297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75" name="Google Shape;175;p17"/>
          <p:cNvSpPr txBox="1"/>
          <p:nvPr>
            <p:ph idx="5" type="body"/>
          </p:nvPr>
        </p:nvSpPr>
        <p:spPr>
          <a:xfrm>
            <a:off x="5748200" y="3184400"/>
            <a:ext cx="1304700" cy="1297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76" name="Google Shape;176;p17"/>
          <p:cNvSpPr txBox="1"/>
          <p:nvPr>
            <p:ph idx="6" type="body"/>
          </p:nvPr>
        </p:nvSpPr>
        <p:spPr>
          <a:xfrm>
            <a:off x="7450750" y="3184400"/>
            <a:ext cx="1304700" cy="1297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77" name="Google Shape;177;p17"/>
          <p:cNvSpPr txBox="1"/>
          <p:nvPr>
            <p:ph idx="7" type="subTitle"/>
          </p:nvPr>
        </p:nvSpPr>
        <p:spPr>
          <a:xfrm>
            <a:off x="2267000" y="2419500"/>
            <a:ext cx="1304700" cy="55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78" name="Google Shape;178;p17"/>
          <p:cNvSpPr txBox="1"/>
          <p:nvPr>
            <p:ph idx="8" type="subTitle"/>
          </p:nvPr>
        </p:nvSpPr>
        <p:spPr>
          <a:xfrm>
            <a:off x="4006850" y="2419500"/>
            <a:ext cx="1304700" cy="55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79" name="Google Shape;179;p17"/>
          <p:cNvSpPr txBox="1"/>
          <p:nvPr>
            <p:ph idx="9" type="subTitle"/>
          </p:nvPr>
        </p:nvSpPr>
        <p:spPr>
          <a:xfrm>
            <a:off x="5747500" y="2419500"/>
            <a:ext cx="1304700" cy="55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13" type="subTitle"/>
          </p:nvPr>
        </p:nvSpPr>
        <p:spPr>
          <a:xfrm>
            <a:off x="7488850" y="2419500"/>
            <a:ext cx="1304700" cy="55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and image">
  <p:cSld name="CUSTOM_15">
    <p:bg>
      <p:bgPr>
        <a:solidFill>
          <a:schemeClr val="accent5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>
            <p:ph type="title"/>
          </p:nvPr>
        </p:nvSpPr>
        <p:spPr>
          <a:xfrm>
            <a:off x="5321925" y="506100"/>
            <a:ext cx="3544500" cy="5793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83" name="Google Shape;183;p18"/>
          <p:cNvSpPr/>
          <p:nvPr>
            <p:ph idx="2" type="pic"/>
          </p:nvPr>
        </p:nvSpPr>
        <p:spPr>
          <a:xfrm>
            <a:off x="392100" y="411300"/>
            <a:ext cx="4297500" cy="4333200"/>
          </a:xfrm>
          <a:prstGeom prst="roundRect">
            <a:avLst>
              <a:gd fmla="val 12298" name="adj"/>
            </a:avLst>
          </a:prstGeom>
          <a:noFill/>
          <a:ln>
            <a:noFill/>
          </a:ln>
        </p:spPr>
      </p:sp>
      <p:sp>
        <p:nvSpPr>
          <p:cNvPr id="184" name="Google Shape;184;p18"/>
          <p:cNvSpPr txBox="1"/>
          <p:nvPr>
            <p:ph idx="1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85" name="Google Shape;185;p18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storyboards ">
  <p:cSld name="CUSTOM_17_1">
    <p:bg>
      <p:bgPr>
        <a:solidFill>
          <a:schemeClr val="accent5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/>
          <p:nvPr>
            <p:ph idx="1" type="subTitle"/>
          </p:nvPr>
        </p:nvSpPr>
        <p:spPr>
          <a:xfrm>
            <a:off x="277500" y="4025940"/>
            <a:ext cx="1759200" cy="290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1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88" name="Google Shape;188;p19"/>
          <p:cNvSpPr/>
          <p:nvPr>
            <p:ph idx="2" type="pic"/>
          </p:nvPr>
        </p:nvSpPr>
        <p:spPr>
          <a:xfrm>
            <a:off x="289100" y="1685250"/>
            <a:ext cx="1751100" cy="1773000"/>
          </a:xfrm>
          <a:prstGeom prst="roundRect">
            <a:avLst>
              <a:gd fmla="val 11894" name="adj"/>
            </a:avLst>
          </a:prstGeom>
          <a:noFill/>
          <a:ln>
            <a:noFill/>
          </a:ln>
        </p:spPr>
      </p:sp>
      <p:sp>
        <p:nvSpPr>
          <p:cNvPr id="189" name="Google Shape;189;p19"/>
          <p:cNvSpPr/>
          <p:nvPr>
            <p:ph idx="3" type="pic"/>
          </p:nvPr>
        </p:nvSpPr>
        <p:spPr>
          <a:xfrm>
            <a:off x="2152200" y="1685250"/>
            <a:ext cx="1751100" cy="1773000"/>
          </a:xfrm>
          <a:prstGeom prst="roundRect">
            <a:avLst>
              <a:gd fmla="val 11894" name="adj"/>
            </a:avLst>
          </a:prstGeom>
          <a:noFill/>
          <a:ln>
            <a:noFill/>
          </a:ln>
        </p:spPr>
      </p:sp>
      <p:sp>
        <p:nvSpPr>
          <p:cNvPr id="190" name="Google Shape;190;p19"/>
          <p:cNvSpPr/>
          <p:nvPr>
            <p:ph idx="4" type="pic"/>
          </p:nvPr>
        </p:nvSpPr>
        <p:spPr>
          <a:xfrm>
            <a:off x="4015300" y="1685250"/>
            <a:ext cx="1751100" cy="1773000"/>
          </a:xfrm>
          <a:prstGeom prst="roundRect">
            <a:avLst>
              <a:gd fmla="val 11894" name="adj"/>
            </a:avLst>
          </a:prstGeom>
          <a:noFill/>
          <a:ln>
            <a:noFill/>
          </a:ln>
        </p:spPr>
      </p:sp>
      <p:sp>
        <p:nvSpPr>
          <p:cNvPr id="191" name="Google Shape;191;p19"/>
          <p:cNvSpPr/>
          <p:nvPr>
            <p:ph idx="5" type="pic"/>
          </p:nvPr>
        </p:nvSpPr>
        <p:spPr>
          <a:xfrm>
            <a:off x="5866250" y="1685250"/>
            <a:ext cx="1751100" cy="1773000"/>
          </a:xfrm>
          <a:prstGeom prst="roundRect">
            <a:avLst>
              <a:gd fmla="val 11894" name="adj"/>
            </a:avLst>
          </a:prstGeom>
          <a:noFill/>
          <a:ln>
            <a:noFill/>
          </a:ln>
        </p:spPr>
      </p:sp>
      <p:sp>
        <p:nvSpPr>
          <p:cNvPr id="192" name="Google Shape;192;p19"/>
          <p:cNvSpPr txBox="1"/>
          <p:nvPr>
            <p:ph idx="6" type="body"/>
          </p:nvPr>
        </p:nvSpPr>
        <p:spPr>
          <a:xfrm>
            <a:off x="277500" y="4361380"/>
            <a:ext cx="17592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800"/>
            </a:lvl1pPr>
            <a:lvl2pPr indent="-28575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93" name="Google Shape;193;p19"/>
          <p:cNvSpPr txBox="1"/>
          <p:nvPr>
            <p:ph idx="7" type="subTitle"/>
          </p:nvPr>
        </p:nvSpPr>
        <p:spPr>
          <a:xfrm>
            <a:off x="2148150" y="4025940"/>
            <a:ext cx="1759200" cy="290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1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94" name="Google Shape;194;p19"/>
          <p:cNvSpPr txBox="1"/>
          <p:nvPr>
            <p:ph idx="8" type="body"/>
          </p:nvPr>
        </p:nvSpPr>
        <p:spPr>
          <a:xfrm>
            <a:off x="2148150" y="4361380"/>
            <a:ext cx="17592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800"/>
            </a:lvl1pPr>
            <a:lvl2pPr indent="-28575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2pPr>
            <a:lvl3pPr indent="-28575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3pPr>
            <a:lvl4pPr indent="-28575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4pPr>
            <a:lvl5pPr indent="-28575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5pPr>
            <a:lvl6pPr indent="-28575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6pPr>
            <a:lvl7pPr indent="-28575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7pPr>
            <a:lvl8pPr indent="-28575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8pPr>
            <a:lvl9pPr indent="-28575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900"/>
              <a:buChar char="■"/>
              <a:defRPr sz="900"/>
            </a:lvl9pPr>
          </a:lstStyle>
          <a:p/>
        </p:txBody>
      </p:sp>
      <p:sp>
        <p:nvSpPr>
          <p:cNvPr id="195" name="Google Shape;195;p19"/>
          <p:cNvSpPr txBox="1"/>
          <p:nvPr>
            <p:ph idx="9" type="subTitle"/>
          </p:nvPr>
        </p:nvSpPr>
        <p:spPr>
          <a:xfrm>
            <a:off x="4018800" y="4025940"/>
            <a:ext cx="1759200" cy="290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1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96" name="Google Shape;196;p19"/>
          <p:cNvSpPr txBox="1"/>
          <p:nvPr>
            <p:ph idx="13" type="body"/>
          </p:nvPr>
        </p:nvSpPr>
        <p:spPr>
          <a:xfrm>
            <a:off x="4018800" y="4361380"/>
            <a:ext cx="17592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800"/>
            </a:lvl1pPr>
            <a:lvl2pPr indent="-28575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2pPr>
            <a:lvl3pPr indent="-28575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3pPr>
            <a:lvl4pPr indent="-28575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4pPr>
            <a:lvl5pPr indent="-28575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5pPr>
            <a:lvl6pPr indent="-28575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6pPr>
            <a:lvl7pPr indent="-28575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7pPr>
            <a:lvl8pPr indent="-28575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8pPr>
            <a:lvl9pPr indent="-28575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900"/>
              <a:buChar char="■"/>
              <a:defRPr sz="900"/>
            </a:lvl9pPr>
          </a:lstStyle>
          <a:p/>
        </p:txBody>
      </p:sp>
      <p:sp>
        <p:nvSpPr>
          <p:cNvPr id="197" name="Google Shape;197;p19"/>
          <p:cNvSpPr txBox="1"/>
          <p:nvPr>
            <p:ph idx="14" type="subTitle"/>
          </p:nvPr>
        </p:nvSpPr>
        <p:spPr>
          <a:xfrm>
            <a:off x="5853650" y="4025940"/>
            <a:ext cx="1759200" cy="290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1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98" name="Google Shape;198;p19"/>
          <p:cNvSpPr txBox="1"/>
          <p:nvPr>
            <p:ph idx="15" type="body"/>
          </p:nvPr>
        </p:nvSpPr>
        <p:spPr>
          <a:xfrm>
            <a:off x="5853650" y="4361380"/>
            <a:ext cx="17592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800"/>
            </a:lvl1pPr>
            <a:lvl2pPr indent="-28575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2pPr>
            <a:lvl3pPr indent="-28575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3pPr>
            <a:lvl4pPr indent="-28575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4pPr>
            <a:lvl5pPr indent="-28575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5pPr>
            <a:lvl6pPr indent="-28575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6pPr>
            <a:lvl7pPr indent="-28575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7pPr>
            <a:lvl8pPr indent="-28575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8pPr>
            <a:lvl9pPr indent="-28575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900"/>
              <a:buChar char="■"/>
              <a:defRPr sz="900"/>
            </a:lvl9pPr>
          </a:lstStyle>
          <a:p/>
        </p:txBody>
      </p:sp>
      <p:sp>
        <p:nvSpPr>
          <p:cNvPr id="199" name="Google Shape;199;p19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200" name="Google Shape;200;p19"/>
          <p:cNvSpPr txBox="1"/>
          <p:nvPr>
            <p:ph idx="16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01" name="Google Shape;201;p19"/>
          <p:cNvSpPr txBox="1"/>
          <p:nvPr>
            <p:ph idx="17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02" name="Google Shape;202;p19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 - Alt 1">
  <p:cSld name="BLANK_1_1_1_1_1_1_1_1_1_1_1_1_1_1_1_1">
    <p:bg>
      <p:bgPr>
        <a:solidFill>
          <a:schemeClr val="accent5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/>
          <p:nvPr>
            <p:ph idx="2" type="pic"/>
          </p:nvPr>
        </p:nvSpPr>
        <p:spPr>
          <a:xfrm>
            <a:off x="392100" y="411300"/>
            <a:ext cx="4915800" cy="4333200"/>
          </a:xfrm>
          <a:prstGeom prst="roundRect">
            <a:avLst>
              <a:gd fmla="val 11160" name="adj"/>
            </a:avLst>
          </a:prstGeom>
          <a:noFill/>
          <a:ln>
            <a:noFill/>
          </a:ln>
        </p:spPr>
      </p:sp>
      <p:sp>
        <p:nvSpPr>
          <p:cNvPr id="205" name="Google Shape;205;p20"/>
          <p:cNvSpPr txBox="1"/>
          <p:nvPr>
            <p:ph type="title"/>
          </p:nvPr>
        </p:nvSpPr>
        <p:spPr>
          <a:xfrm>
            <a:off x="6045100" y="2344250"/>
            <a:ext cx="2820600" cy="10236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206" name="Google Shape;206;p20"/>
          <p:cNvSpPr txBox="1"/>
          <p:nvPr>
            <p:ph idx="3" type="title"/>
          </p:nvPr>
        </p:nvSpPr>
        <p:spPr>
          <a:xfrm>
            <a:off x="6045100" y="3422542"/>
            <a:ext cx="2820600" cy="10236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207" name="Google Shape;207;p20"/>
          <p:cNvSpPr txBox="1"/>
          <p:nvPr>
            <p:ph idx="1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08" name="Google Shape;208;p20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65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Alt 2">
  <p:cSld name="BLANK_1_1_1">
    <p:bg>
      <p:bgPr>
        <a:solidFill>
          <a:schemeClr val="accent5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277515" y="277501"/>
            <a:ext cx="8589075" cy="4593888"/>
            <a:chOff x="277500" y="277500"/>
            <a:chExt cx="8589075" cy="4593888"/>
          </a:xfrm>
        </p:grpSpPr>
        <p:pic>
          <p:nvPicPr>
            <p:cNvPr id="19" name="Google Shape;19;p3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277575" y="277500"/>
              <a:ext cx="8589000" cy="45938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277500" y="277500"/>
              <a:ext cx="8589000" cy="4582500"/>
            </a:xfrm>
            <a:prstGeom prst="roundRect">
              <a:avLst>
                <a:gd fmla="val 6093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21" name="Google Shape;21;p3"/>
          <p:cNvSpPr/>
          <p:nvPr/>
        </p:nvSpPr>
        <p:spPr>
          <a:xfrm>
            <a:off x="601356" y="3751056"/>
            <a:ext cx="576000" cy="5760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651558" y="3801258"/>
            <a:ext cx="475500" cy="475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601325" y="3751025"/>
            <a:ext cx="576000" cy="57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mo"/>
              <a:buNone/>
              <a:defRPr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cxnSp>
        <p:nvCxnSpPr>
          <p:cNvPr id="24" name="Google Shape;24;p3"/>
          <p:cNvCxnSpPr/>
          <p:nvPr/>
        </p:nvCxnSpPr>
        <p:spPr>
          <a:xfrm rot="10800000">
            <a:off x="1341900" y="4039025"/>
            <a:ext cx="1014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3"/>
          <p:cNvSpPr txBox="1"/>
          <p:nvPr>
            <p:ph type="title"/>
          </p:nvPr>
        </p:nvSpPr>
        <p:spPr>
          <a:xfrm>
            <a:off x="2598475" y="3493075"/>
            <a:ext cx="5985300" cy="99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itor characteristics">
  <p:cSld name="CUSTOM_19_2">
    <p:bg>
      <p:bgPr>
        <a:solidFill>
          <a:schemeClr val="accent5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/>
          <p:nvPr/>
        </p:nvSpPr>
        <p:spPr>
          <a:xfrm>
            <a:off x="6766675" y="282250"/>
            <a:ext cx="2099700" cy="3008100"/>
          </a:xfrm>
          <a:prstGeom prst="roundRect">
            <a:avLst>
              <a:gd fmla="val 11954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277425" y="3414025"/>
            <a:ext cx="3513600" cy="1447800"/>
          </a:xfrm>
          <a:prstGeom prst="roundRect">
            <a:avLst>
              <a:gd fmla="val 1567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5298000" y="1843500"/>
            <a:ext cx="1350600" cy="1447800"/>
          </a:xfrm>
          <a:prstGeom prst="roundRect">
            <a:avLst>
              <a:gd fmla="val 20704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 sz="1700"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3" name="Google Shape;213;p21"/>
          <p:cNvSpPr/>
          <p:nvPr/>
        </p:nvSpPr>
        <p:spPr>
          <a:xfrm rot="-5400000">
            <a:off x="5577475" y="2049100"/>
            <a:ext cx="566700" cy="867300"/>
          </a:xfrm>
          <a:prstGeom prst="round2SameRect">
            <a:avLst>
              <a:gd fmla="val 49749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5426850" y="2194075"/>
            <a:ext cx="1092900" cy="5736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5" name="Google Shape;215;p21"/>
          <p:cNvSpPr/>
          <p:nvPr>
            <p:ph idx="2" type="pic"/>
          </p:nvPr>
        </p:nvSpPr>
        <p:spPr>
          <a:xfrm>
            <a:off x="3910200" y="3408075"/>
            <a:ext cx="3486300" cy="1447800"/>
          </a:xfrm>
          <a:prstGeom prst="roundRect">
            <a:avLst>
              <a:gd fmla="val 16397" name="adj"/>
            </a:avLst>
          </a:prstGeom>
          <a:noFill/>
          <a:ln>
            <a:noFill/>
          </a:ln>
        </p:spPr>
      </p:sp>
      <p:sp>
        <p:nvSpPr>
          <p:cNvPr id="216" name="Google Shape;216;p21"/>
          <p:cNvSpPr/>
          <p:nvPr>
            <p:ph idx="3" type="pic"/>
          </p:nvPr>
        </p:nvSpPr>
        <p:spPr>
          <a:xfrm>
            <a:off x="277500" y="277500"/>
            <a:ext cx="2765700" cy="3013800"/>
          </a:xfrm>
          <a:prstGeom prst="roundRect">
            <a:avLst>
              <a:gd fmla="val 8721" name="adj"/>
            </a:avLst>
          </a:prstGeom>
          <a:noFill/>
          <a:ln>
            <a:noFill/>
          </a:ln>
        </p:spPr>
      </p:sp>
      <p:sp>
        <p:nvSpPr>
          <p:cNvPr id="217" name="Google Shape;217;p21"/>
          <p:cNvSpPr/>
          <p:nvPr>
            <p:ph idx="4" type="pic"/>
          </p:nvPr>
        </p:nvSpPr>
        <p:spPr>
          <a:xfrm>
            <a:off x="3161225" y="277500"/>
            <a:ext cx="1350600" cy="1447800"/>
          </a:xfrm>
          <a:prstGeom prst="roundRect">
            <a:avLst>
              <a:gd fmla="val 15267" name="adj"/>
            </a:avLst>
          </a:prstGeom>
          <a:noFill/>
          <a:ln>
            <a:noFill/>
          </a:ln>
        </p:spPr>
      </p:sp>
      <p:sp>
        <p:nvSpPr>
          <p:cNvPr id="218" name="Google Shape;218;p21"/>
          <p:cNvSpPr/>
          <p:nvPr>
            <p:ph idx="5" type="pic"/>
          </p:nvPr>
        </p:nvSpPr>
        <p:spPr>
          <a:xfrm>
            <a:off x="6883575" y="399550"/>
            <a:ext cx="1866000" cy="2775000"/>
          </a:xfrm>
          <a:prstGeom prst="roundRect">
            <a:avLst>
              <a:gd fmla="val 9097" name="adj"/>
            </a:avLst>
          </a:prstGeom>
          <a:noFill/>
          <a:ln>
            <a:noFill/>
          </a:ln>
        </p:spPr>
      </p:sp>
      <p:sp>
        <p:nvSpPr>
          <p:cNvPr id="219" name="Google Shape;219;p21"/>
          <p:cNvSpPr/>
          <p:nvPr>
            <p:ph idx="6" type="pic"/>
          </p:nvPr>
        </p:nvSpPr>
        <p:spPr>
          <a:xfrm>
            <a:off x="7516025" y="3407700"/>
            <a:ext cx="1350600" cy="1447800"/>
          </a:xfrm>
          <a:prstGeom prst="roundRect">
            <a:avLst>
              <a:gd fmla="val 16397" name="adj"/>
            </a:avLst>
          </a:prstGeom>
          <a:noFill/>
          <a:ln>
            <a:noFill/>
          </a:ln>
        </p:spPr>
      </p:sp>
      <p:sp>
        <p:nvSpPr>
          <p:cNvPr id="220" name="Google Shape;220;p21"/>
          <p:cNvSpPr/>
          <p:nvPr>
            <p:ph idx="7" type="pic"/>
          </p:nvPr>
        </p:nvSpPr>
        <p:spPr>
          <a:xfrm>
            <a:off x="394425" y="3528475"/>
            <a:ext cx="3279600" cy="1218900"/>
          </a:xfrm>
          <a:prstGeom prst="roundRect">
            <a:avLst>
              <a:gd fmla="val 11412" name="adj"/>
            </a:avLst>
          </a:prstGeom>
          <a:noFill/>
          <a:ln>
            <a:noFill/>
          </a:ln>
        </p:spPr>
      </p:sp>
      <p:sp>
        <p:nvSpPr>
          <p:cNvPr id="221" name="Google Shape;221;p21"/>
          <p:cNvSpPr/>
          <p:nvPr/>
        </p:nvSpPr>
        <p:spPr>
          <a:xfrm>
            <a:off x="3161225" y="1842600"/>
            <a:ext cx="2018700" cy="14478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4629850" y="279301"/>
            <a:ext cx="2018700" cy="14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23" name="Google Shape;223;p21"/>
          <p:cNvCxnSpPr>
            <a:stCxn id="221" idx="1"/>
            <a:endCxn id="221" idx="3"/>
          </p:cNvCxnSpPr>
          <p:nvPr/>
        </p:nvCxnSpPr>
        <p:spPr>
          <a:xfrm>
            <a:off x="3161225" y="2566500"/>
            <a:ext cx="2018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" name="Google Shape;224;p21"/>
          <p:cNvSpPr txBox="1"/>
          <p:nvPr>
            <p:ph idx="1" type="subTitle"/>
          </p:nvPr>
        </p:nvSpPr>
        <p:spPr>
          <a:xfrm>
            <a:off x="394425" y="4055150"/>
            <a:ext cx="3279600" cy="57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25" name="Google Shape;225;p21"/>
          <p:cNvSpPr txBox="1"/>
          <p:nvPr>
            <p:ph idx="8" type="subTitle"/>
          </p:nvPr>
        </p:nvSpPr>
        <p:spPr>
          <a:xfrm>
            <a:off x="6883575" y="605875"/>
            <a:ext cx="1866000" cy="5736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26" name="Google Shape;226;p21"/>
          <p:cNvSpPr txBox="1"/>
          <p:nvPr>
            <p:ph idx="9" type="subTitle"/>
          </p:nvPr>
        </p:nvSpPr>
        <p:spPr>
          <a:xfrm>
            <a:off x="3910200" y="3779175"/>
            <a:ext cx="3486300" cy="7056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27" name="Google Shape;227;p21"/>
          <p:cNvSpPr txBox="1"/>
          <p:nvPr>
            <p:ph idx="13" type="subTitle"/>
          </p:nvPr>
        </p:nvSpPr>
        <p:spPr>
          <a:xfrm>
            <a:off x="291075" y="2571750"/>
            <a:ext cx="2765700" cy="705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28" name="Google Shape;228;p21"/>
          <p:cNvSpPr txBox="1"/>
          <p:nvPr>
            <p:ph idx="14" type="subTitle"/>
          </p:nvPr>
        </p:nvSpPr>
        <p:spPr>
          <a:xfrm>
            <a:off x="4629850" y="694401"/>
            <a:ext cx="2018700" cy="5667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29" name="Google Shape;229;p21"/>
          <p:cNvSpPr txBox="1"/>
          <p:nvPr>
            <p:ph idx="15" type="subTitle"/>
          </p:nvPr>
        </p:nvSpPr>
        <p:spPr>
          <a:xfrm>
            <a:off x="4629900" y="1390480"/>
            <a:ext cx="2018700" cy="224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u="sng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30" name="Google Shape;230;p21"/>
          <p:cNvSpPr txBox="1"/>
          <p:nvPr>
            <p:ph idx="16" type="subTitle"/>
          </p:nvPr>
        </p:nvSpPr>
        <p:spPr>
          <a:xfrm>
            <a:off x="3596775" y="2292000"/>
            <a:ext cx="1507500" cy="224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31" name="Google Shape;231;p21"/>
          <p:cNvSpPr txBox="1"/>
          <p:nvPr>
            <p:ph idx="17" type="subTitle"/>
          </p:nvPr>
        </p:nvSpPr>
        <p:spPr>
          <a:xfrm>
            <a:off x="3596775" y="2997350"/>
            <a:ext cx="1507500" cy="224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32" name="Google Shape;232;p21"/>
          <p:cNvSpPr txBox="1"/>
          <p:nvPr>
            <p:ph idx="18" type="subTitle"/>
          </p:nvPr>
        </p:nvSpPr>
        <p:spPr>
          <a:xfrm>
            <a:off x="3596675" y="1934500"/>
            <a:ext cx="1507500" cy="357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33" name="Google Shape;233;p21"/>
          <p:cNvSpPr txBox="1"/>
          <p:nvPr>
            <p:ph idx="19" type="subTitle"/>
          </p:nvPr>
        </p:nvSpPr>
        <p:spPr>
          <a:xfrm>
            <a:off x="3596775" y="2618213"/>
            <a:ext cx="1507500" cy="357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34" name="Google Shape;234;p21"/>
          <p:cNvSpPr txBox="1"/>
          <p:nvPr>
            <p:ph idx="20" type="subTitle"/>
          </p:nvPr>
        </p:nvSpPr>
        <p:spPr>
          <a:xfrm>
            <a:off x="5297950" y="2885600"/>
            <a:ext cx="1350600" cy="288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 u="sng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35" name="Google Shape;235;p21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21"/>
          <p:cNvSpPr txBox="1"/>
          <p:nvPr>
            <p:ph idx="21" type="subTitle"/>
          </p:nvPr>
        </p:nvSpPr>
        <p:spPr>
          <a:xfrm>
            <a:off x="5426775" y="2214775"/>
            <a:ext cx="1092900" cy="56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 with description">
  <p:cSld name="CUSTOM_19_1_1_1">
    <p:bg>
      <p:bgPr>
        <a:solidFill>
          <a:schemeClr val="accent5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/>
          <p:nvPr>
            <p:ph idx="2" type="pic"/>
          </p:nvPr>
        </p:nvSpPr>
        <p:spPr>
          <a:xfrm>
            <a:off x="2021325" y="1854425"/>
            <a:ext cx="1679100" cy="3013800"/>
          </a:xfrm>
          <a:prstGeom prst="roundRect">
            <a:avLst>
              <a:gd fmla="val 13643" name="adj"/>
            </a:avLst>
          </a:prstGeom>
          <a:noFill/>
          <a:ln>
            <a:noFill/>
          </a:ln>
        </p:spPr>
      </p:sp>
      <p:sp>
        <p:nvSpPr>
          <p:cNvPr id="239" name="Google Shape;239;p22"/>
          <p:cNvSpPr/>
          <p:nvPr>
            <p:ph idx="3" type="pic"/>
          </p:nvPr>
        </p:nvSpPr>
        <p:spPr>
          <a:xfrm>
            <a:off x="5444400" y="1854425"/>
            <a:ext cx="1679100" cy="3013800"/>
          </a:xfrm>
          <a:prstGeom prst="roundRect">
            <a:avLst>
              <a:gd fmla="val 13643" name="adj"/>
            </a:avLst>
          </a:prstGeom>
          <a:noFill/>
          <a:ln>
            <a:noFill/>
          </a:ln>
        </p:spPr>
      </p:sp>
      <p:sp>
        <p:nvSpPr>
          <p:cNvPr id="240" name="Google Shape;240;p22"/>
          <p:cNvSpPr txBox="1"/>
          <p:nvPr>
            <p:ph idx="1" type="subTitle"/>
          </p:nvPr>
        </p:nvSpPr>
        <p:spPr>
          <a:xfrm>
            <a:off x="3700500" y="3326350"/>
            <a:ext cx="1743900" cy="45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41" name="Google Shape;241;p22"/>
          <p:cNvSpPr txBox="1"/>
          <p:nvPr>
            <p:ph idx="4" type="body"/>
          </p:nvPr>
        </p:nvSpPr>
        <p:spPr>
          <a:xfrm>
            <a:off x="3700500" y="3850823"/>
            <a:ext cx="1743900" cy="9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42" name="Google Shape;242;p22"/>
          <p:cNvSpPr txBox="1"/>
          <p:nvPr>
            <p:ph idx="5" type="subTitle"/>
          </p:nvPr>
        </p:nvSpPr>
        <p:spPr>
          <a:xfrm>
            <a:off x="7123575" y="3326350"/>
            <a:ext cx="1743900" cy="45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43" name="Google Shape;243;p22"/>
          <p:cNvSpPr txBox="1"/>
          <p:nvPr>
            <p:ph idx="6" type="body"/>
          </p:nvPr>
        </p:nvSpPr>
        <p:spPr>
          <a:xfrm>
            <a:off x="7123575" y="3850823"/>
            <a:ext cx="1743900" cy="9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44" name="Google Shape;244;p22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245" name="Google Shape;245;p22"/>
          <p:cNvSpPr txBox="1"/>
          <p:nvPr>
            <p:ph idx="7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46" name="Google Shape;246;p22"/>
          <p:cNvSpPr txBox="1"/>
          <p:nvPr>
            <p:ph idx="8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47" name="Google Shape;247;p22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250" name="Google Shape;250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5" name="Google Shape;25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8" name="Google Shape;258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59" name="Google Shape;259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64" name="Google Shape;264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269" name="Google Shape;269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0" name="Google Shape;270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s">
  <p:cSld name="CUSTOM_23">
    <p:bg>
      <p:bgPr>
        <a:solidFill>
          <a:schemeClr val="accent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>
            <p:ph idx="2" type="pic"/>
          </p:nvPr>
        </p:nvSpPr>
        <p:spPr>
          <a:xfrm>
            <a:off x="277500" y="1963600"/>
            <a:ext cx="1333800" cy="1337100"/>
          </a:xfrm>
          <a:prstGeom prst="roundRect">
            <a:avLst>
              <a:gd fmla="val 14278" name="adj"/>
            </a:avLst>
          </a:prstGeom>
          <a:noFill/>
          <a:ln>
            <a:noFill/>
          </a:ln>
        </p:spPr>
      </p:sp>
      <p:sp>
        <p:nvSpPr>
          <p:cNvPr id="29" name="Google Shape;29;p4"/>
          <p:cNvSpPr/>
          <p:nvPr>
            <p:ph idx="3" type="pic"/>
          </p:nvPr>
        </p:nvSpPr>
        <p:spPr>
          <a:xfrm>
            <a:off x="1728225" y="1963600"/>
            <a:ext cx="1333800" cy="1337100"/>
          </a:xfrm>
          <a:prstGeom prst="roundRect">
            <a:avLst>
              <a:gd fmla="val 14278" name="adj"/>
            </a:avLst>
          </a:prstGeom>
          <a:noFill/>
          <a:ln>
            <a:noFill/>
          </a:ln>
        </p:spPr>
      </p:sp>
      <p:sp>
        <p:nvSpPr>
          <p:cNvPr id="30" name="Google Shape;30;p4"/>
          <p:cNvSpPr/>
          <p:nvPr>
            <p:ph idx="4" type="pic"/>
          </p:nvPr>
        </p:nvSpPr>
        <p:spPr>
          <a:xfrm>
            <a:off x="3179025" y="1963600"/>
            <a:ext cx="1333800" cy="1337100"/>
          </a:xfrm>
          <a:prstGeom prst="roundRect">
            <a:avLst>
              <a:gd fmla="val 14278" name="adj"/>
            </a:avLst>
          </a:prstGeom>
          <a:noFill/>
          <a:ln>
            <a:noFill/>
          </a:ln>
        </p:spPr>
      </p:sp>
      <p:sp>
        <p:nvSpPr>
          <p:cNvPr id="31" name="Google Shape;31;p4"/>
          <p:cNvSpPr/>
          <p:nvPr>
            <p:ph idx="5" type="pic"/>
          </p:nvPr>
        </p:nvSpPr>
        <p:spPr>
          <a:xfrm>
            <a:off x="4629825" y="1963600"/>
            <a:ext cx="1333800" cy="1337100"/>
          </a:xfrm>
          <a:prstGeom prst="roundRect">
            <a:avLst>
              <a:gd fmla="val 14278" name="adj"/>
            </a:avLst>
          </a:prstGeom>
          <a:noFill/>
          <a:ln>
            <a:noFill/>
          </a:ln>
        </p:spPr>
      </p:sp>
      <p:sp>
        <p:nvSpPr>
          <p:cNvPr id="32" name="Google Shape;32;p4"/>
          <p:cNvSpPr/>
          <p:nvPr>
            <p:ph idx="6" type="pic"/>
          </p:nvPr>
        </p:nvSpPr>
        <p:spPr>
          <a:xfrm>
            <a:off x="6080625" y="1963600"/>
            <a:ext cx="1333800" cy="1337100"/>
          </a:xfrm>
          <a:prstGeom prst="roundRect">
            <a:avLst>
              <a:gd fmla="val 14278" name="adj"/>
            </a:avLst>
          </a:prstGeom>
          <a:noFill/>
          <a:ln>
            <a:noFill/>
          </a:ln>
        </p:spPr>
      </p:sp>
      <p:sp>
        <p:nvSpPr>
          <p:cNvPr id="33" name="Google Shape;33;p4"/>
          <p:cNvSpPr/>
          <p:nvPr>
            <p:ph idx="7" type="pic"/>
          </p:nvPr>
        </p:nvSpPr>
        <p:spPr>
          <a:xfrm>
            <a:off x="7531425" y="1963600"/>
            <a:ext cx="1333800" cy="1337100"/>
          </a:xfrm>
          <a:prstGeom prst="roundRect">
            <a:avLst>
              <a:gd fmla="val 14278" name="adj"/>
            </a:avLst>
          </a:prstGeom>
          <a:noFill/>
          <a:ln>
            <a:noFill/>
          </a:ln>
        </p:spPr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277500" y="577275"/>
            <a:ext cx="7137000" cy="9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70644" y="4380300"/>
            <a:ext cx="1333800" cy="56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37" name="Google Shape;37;p4"/>
          <p:cNvSpPr txBox="1"/>
          <p:nvPr>
            <p:ph idx="8" type="body"/>
          </p:nvPr>
        </p:nvSpPr>
        <p:spPr>
          <a:xfrm>
            <a:off x="1821624" y="4380300"/>
            <a:ext cx="1333800" cy="56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38" name="Google Shape;38;p4"/>
          <p:cNvSpPr txBox="1"/>
          <p:nvPr>
            <p:ph idx="9" type="body"/>
          </p:nvPr>
        </p:nvSpPr>
        <p:spPr>
          <a:xfrm>
            <a:off x="3272604" y="4380300"/>
            <a:ext cx="1333800" cy="56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39" name="Google Shape;39;p4"/>
          <p:cNvSpPr txBox="1"/>
          <p:nvPr>
            <p:ph idx="13" type="body"/>
          </p:nvPr>
        </p:nvSpPr>
        <p:spPr>
          <a:xfrm>
            <a:off x="4723584" y="4380300"/>
            <a:ext cx="1333800" cy="56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40" name="Google Shape;40;p4"/>
          <p:cNvSpPr txBox="1"/>
          <p:nvPr>
            <p:ph idx="14" type="body"/>
          </p:nvPr>
        </p:nvSpPr>
        <p:spPr>
          <a:xfrm>
            <a:off x="6174564" y="4380300"/>
            <a:ext cx="1333800" cy="56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41" name="Google Shape;41;p4"/>
          <p:cNvSpPr txBox="1"/>
          <p:nvPr>
            <p:ph idx="15" type="body"/>
          </p:nvPr>
        </p:nvSpPr>
        <p:spPr>
          <a:xfrm>
            <a:off x="7625544" y="4380300"/>
            <a:ext cx="1333800" cy="56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42" name="Google Shape;42;p4"/>
          <p:cNvSpPr txBox="1"/>
          <p:nvPr>
            <p:ph idx="16" type="subTitle"/>
          </p:nvPr>
        </p:nvSpPr>
        <p:spPr>
          <a:xfrm>
            <a:off x="370650" y="3810800"/>
            <a:ext cx="124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43" name="Google Shape;43;p4"/>
          <p:cNvSpPr txBox="1"/>
          <p:nvPr>
            <p:ph idx="17" type="subTitle"/>
          </p:nvPr>
        </p:nvSpPr>
        <p:spPr>
          <a:xfrm>
            <a:off x="1821493" y="3810800"/>
            <a:ext cx="124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44" name="Google Shape;44;p4"/>
          <p:cNvSpPr txBox="1"/>
          <p:nvPr>
            <p:ph idx="18" type="subTitle"/>
          </p:nvPr>
        </p:nvSpPr>
        <p:spPr>
          <a:xfrm>
            <a:off x="3272343" y="3810800"/>
            <a:ext cx="124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45" name="Google Shape;45;p4"/>
          <p:cNvSpPr txBox="1"/>
          <p:nvPr>
            <p:ph idx="19" type="subTitle"/>
          </p:nvPr>
        </p:nvSpPr>
        <p:spPr>
          <a:xfrm>
            <a:off x="4723193" y="3810800"/>
            <a:ext cx="124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46" name="Google Shape;46;p4"/>
          <p:cNvSpPr txBox="1"/>
          <p:nvPr>
            <p:ph idx="20" type="subTitle"/>
          </p:nvPr>
        </p:nvSpPr>
        <p:spPr>
          <a:xfrm>
            <a:off x="6174375" y="3810800"/>
            <a:ext cx="124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idx="21" type="subTitle"/>
          </p:nvPr>
        </p:nvSpPr>
        <p:spPr>
          <a:xfrm>
            <a:off x="7625550" y="3810800"/>
            <a:ext cx="124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22" type="subTitle"/>
          </p:nvPr>
        </p:nvSpPr>
        <p:spPr>
          <a:xfrm>
            <a:off x="277500" y="291038"/>
            <a:ext cx="17433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49" name="Google Shape;49;p4"/>
          <p:cNvSpPr txBox="1"/>
          <p:nvPr>
            <p:ph idx="23" type="subTitle"/>
          </p:nvPr>
        </p:nvSpPr>
        <p:spPr>
          <a:xfrm>
            <a:off x="7151050" y="290218"/>
            <a:ext cx="17154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275" name="Google Shape;275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34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0" name="Google Shape;280;p34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1" name="Google Shape;281;p34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2" name="Google Shape;282;p34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3" name="Google Shape;283;p34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4" name="Google Shape;284;p34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7" name="Google Shape;287;p35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8" name="Google Shape;288;p35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291" name="Google Shape;291;p36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92" name="Google Shape;292;p36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93" name="Google Shape;293;p36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4" name="Google Shape;294;p36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97" name="Google Shape;297;p37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98" name="Google Shape;298;p3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299" name="Google Shape;299;p37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0" name="Google Shape;300;p37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1" name="Google Shape;301;p37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2" name="Google Shape;302;p37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05" name="Google Shape;305;p38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06" name="Google Shape;306;p38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07" name="Google Shape;307;p38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08" name="Google Shape;308;p38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09" name="Google Shape;309;p38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10" name="Google Shape;310;p38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11" name="Google Shape;311;p38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12" name="Google Shape;312;p38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5" name="Google Shape;315;p39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8" name="Google Shape;318;p40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40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20" name="Google Shape;320;p40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21" name="Google Shape;32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2" name="Google Shape;322;p40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23" name="Google Shape;323;p40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cards">
  <p:cSld name="CUSTOM_24">
    <p:bg>
      <p:bgPr>
        <a:solidFill>
          <a:schemeClr val="accent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/>
          <p:nvPr>
            <p:ph idx="1" type="subTitle"/>
          </p:nvPr>
        </p:nvSpPr>
        <p:spPr>
          <a:xfrm>
            <a:off x="417936" y="2908400"/>
            <a:ext cx="1337400" cy="39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2" type="subTitle"/>
          </p:nvPr>
        </p:nvSpPr>
        <p:spPr>
          <a:xfrm>
            <a:off x="2167325" y="2908400"/>
            <a:ext cx="1337400" cy="39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idx="3" type="subTitle"/>
          </p:nvPr>
        </p:nvSpPr>
        <p:spPr>
          <a:xfrm>
            <a:off x="3905470" y="2908400"/>
            <a:ext cx="1337400" cy="39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4" type="subTitle"/>
          </p:nvPr>
        </p:nvSpPr>
        <p:spPr>
          <a:xfrm>
            <a:off x="5652384" y="2908400"/>
            <a:ext cx="1337400" cy="39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5" type="subTitle"/>
          </p:nvPr>
        </p:nvSpPr>
        <p:spPr>
          <a:xfrm>
            <a:off x="7392630" y="2908400"/>
            <a:ext cx="1337400" cy="39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56" name="Google Shape;56;p5"/>
          <p:cNvSpPr txBox="1"/>
          <p:nvPr>
            <p:ph idx="6" type="body"/>
          </p:nvPr>
        </p:nvSpPr>
        <p:spPr>
          <a:xfrm>
            <a:off x="417811" y="3433000"/>
            <a:ext cx="1337400" cy="11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57" name="Google Shape;57;p5"/>
          <p:cNvSpPr txBox="1"/>
          <p:nvPr>
            <p:ph idx="7" type="body"/>
          </p:nvPr>
        </p:nvSpPr>
        <p:spPr>
          <a:xfrm>
            <a:off x="2167325" y="3433000"/>
            <a:ext cx="1337400" cy="11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58" name="Google Shape;58;p5"/>
          <p:cNvSpPr txBox="1"/>
          <p:nvPr>
            <p:ph idx="8" type="body"/>
          </p:nvPr>
        </p:nvSpPr>
        <p:spPr>
          <a:xfrm>
            <a:off x="3903300" y="3433000"/>
            <a:ext cx="1337400" cy="11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59" name="Google Shape;59;p5"/>
          <p:cNvSpPr txBox="1"/>
          <p:nvPr>
            <p:ph idx="9" type="body"/>
          </p:nvPr>
        </p:nvSpPr>
        <p:spPr>
          <a:xfrm>
            <a:off x="5648625" y="3433000"/>
            <a:ext cx="1337400" cy="11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60" name="Google Shape;60;p5"/>
          <p:cNvSpPr txBox="1"/>
          <p:nvPr>
            <p:ph idx="13" type="body"/>
          </p:nvPr>
        </p:nvSpPr>
        <p:spPr>
          <a:xfrm>
            <a:off x="7385291" y="3433000"/>
            <a:ext cx="1337400" cy="11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61" name="Google Shape;61;p5"/>
          <p:cNvSpPr txBox="1"/>
          <p:nvPr>
            <p:ph idx="14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2" name="Google Shape;62;p5"/>
          <p:cNvSpPr txBox="1"/>
          <p:nvPr>
            <p:ph idx="15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3" name="Google Shape;63;p5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64" name="Google Shape;64;p5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26" name="Google Shape;326;p41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27" name="Google Shape;327;p41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41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29" name="Google Shape;329;p41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41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1" name="Google Shape;331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2" name="Google Shape;332;p41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33" name="Google Shape;333;p41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34" name="Google Shape;334;p41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2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3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Google Shape;339;p43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43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41" name="Google Shape;341;p43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43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43" name="Google Shape;343;p43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44" name="Google Shape;344;p43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5" name="Google Shape;345;p43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43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p43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 - Alt 1">
  <p:cSld name="CUSTOM_25">
    <p:bg>
      <p:bgPr>
        <a:solidFill>
          <a:schemeClr val="accent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6"/>
          <p:cNvSpPr txBox="1"/>
          <p:nvPr/>
        </p:nvSpPr>
        <p:spPr>
          <a:xfrm>
            <a:off x="277500" y="277500"/>
            <a:ext cx="85890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69" name="Google Shape;69;p6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0" name="Google Shape;70;p6"/>
          <p:cNvSpPr txBox="1"/>
          <p:nvPr>
            <p:ph idx="3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1" name="Google Shape;71;p6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+ 4 steps - Alt 1">
  <p:cSld name="CUSTOM_25_1_1">
    <p:bg>
      <p:bgPr>
        <a:solidFill>
          <a:schemeClr val="accent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/>
          <p:nvPr>
            <p:ph type="title"/>
          </p:nvPr>
        </p:nvSpPr>
        <p:spPr>
          <a:xfrm>
            <a:off x="1969400" y="138075"/>
            <a:ext cx="5217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74" name="Google Shape;74;p7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5" name="Google Shape;75;p7"/>
          <p:cNvSpPr txBox="1"/>
          <p:nvPr>
            <p:ph idx="2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7"/>
          <p:cNvSpPr/>
          <p:nvPr>
            <p:ph idx="3" type="pic"/>
          </p:nvPr>
        </p:nvSpPr>
        <p:spPr>
          <a:xfrm>
            <a:off x="3766700" y="873150"/>
            <a:ext cx="1621800" cy="3549600"/>
          </a:xfrm>
          <a:prstGeom prst="roundRect">
            <a:avLst>
              <a:gd fmla="val 10482" name="adj"/>
            </a:avLst>
          </a:prstGeom>
          <a:noFill/>
          <a:ln>
            <a:noFill/>
          </a:ln>
        </p:spPr>
      </p:sp>
      <p:sp>
        <p:nvSpPr>
          <p:cNvPr id="78" name="Google Shape;78;p7"/>
          <p:cNvSpPr/>
          <p:nvPr>
            <p:ph idx="4" type="pic"/>
          </p:nvPr>
        </p:nvSpPr>
        <p:spPr>
          <a:xfrm>
            <a:off x="289100" y="1324475"/>
            <a:ext cx="1563300" cy="2531100"/>
          </a:xfrm>
          <a:prstGeom prst="roundRect">
            <a:avLst>
              <a:gd fmla="val 11947" name="adj"/>
            </a:avLst>
          </a:prstGeom>
          <a:noFill/>
          <a:ln>
            <a:noFill/>
          </a:ln>
        </p:spPr>
      </p:sp>
      <p:sp>
        <p:nvSpPr>
          <p:cNvPr id="79" name="Google Shape;79;p7"/>
          <p:cNvSpPr/>
          <p:nvPr>
            <p:ph idx="5" type="pic"/>
          </p:nvPr>
        </p:nvSpPr>
        <p:spPr>
          <a:xfrm>
            <a:off x="1969400" y="1142650"/>
            <a:ext cx="1563300" cy="2531100"/>
          </a:xfrm>
          <a:prstGeom prst="roundRect">
            <a:avLst>
              <a:gd fmla="val 11947" name="adj"/>
            </a:avLst>
          </a:prstGeom>
          <a:noFill/>
          <a:ln>
            <a:noFill/>
          </a:ln>
        </p:spPr>
      </p:sp>
      <p:sp>
        <p:nvSpPr>
          <p:cNvPr id="80" name="Google Shape;80;p7"/>
          <p:cNvSpPr/>
          <p:nvPr>
            <p:ph idx="6" type="pic"/>
          </p:nvPr>
        </p:nvSpPr>
        <p:spPr>
          <a:xfrm>
            <a:off x="5623125" y="1142650"/>
            <a:ext cx="1563300" cy="2531100"/>
          </a:xfrm>
          <a:prstGeom prst="roundRect">
            <a:avLst>
              <a:gd fmla="val 11947" name="adj"/>
            </a:avLst>
          </a:prstGeom>
          <a:noFill/>
          <a:ln>
            <a:noFill/>
          </a:ln>
        </p:spPr>
      </p:sp>
      <p:sp>
        <p:nvSpPr>
          <p:cNvPr id="81" name="Google Shape;81;p7"/>
          <p:cNvSpPr/>
          <p:nvPr>
            <p:ph idx="7" type="pic"/>
          </p:nvPr>
        </p:nvSpPr>
        <p:spPr>
          <a:xfrm>
            <a:off x="7304050" y="1324475"/>
            <a:ext cx="1563300" cy="2531100"/>
          </a:xfrm>
          <a:prstGeom prst="roundRect">
            <a:avLst>
              <a:gd fmla="val 11947" name="adj"/>
            </a:avLst>
          </a:prstGeom>
          <a:noFill/>
          <a:ln>
            <a:noFill/>
          </a:ln>
        </p:spPr>
      </p:sp>
      <p:sp>
        <p:nvSpPr>
          <p:cNvPr id="82" name="Google Shape;82;p7"/>
          <p:cNvSpPr txBox="1"/>
          <p:nvPr>
            <p:ph idx="8" type="subTitle"/>
          </p:nvPr>
        </p:nvSpPr>
        <p:spPr>
          <a:xfrm>
            <a:off x="378475" y="4261299"/>
            <a:ext cx="1563300" cy="20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3" name="Google Shape;83;p7"/>
          <p:cNvSpPr txBox="1"/>
          <p:nvPr>
            <p:ph idx="9" type="subTitle"/>
          </p:nvPr>
        </p:nvSpPr>
        <p:spPr>
          <a:xfrm>
            <a:off x="378476" y="4562900"/>
            <a:ext cx="14739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4" name="Google Shape;84;p7"/>
          <p:cNvSpPr txBox="1"/>
          <p:nvPr>
            <p:ph idx="13" type="subTitle"/>
          </p:nvPr>
        </p:nvSpPr>
        <p:spPr>
          <a:xfrm>
            <a:off x="2057625" y="4074126"/>
            <a:ext cx="1563300" cy="20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5" name="Google Shape;85;p7"/>
          <p:cNvSpPr txBox="1"/>
          <p:nvPr>
            <p:ph idx="14" type="subTitle"/>
          </p:nvPr>
        </p:nvSpPr>
        <p:spPr>
          <a:xfrm>
            <a:off x="2057625" y="4375725"/>
            <a:ext cx="14739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6" name="Google Shape;86;p7"/>
          <p:cNvSpPr txBox="1"/>
          <p:nvPr>
            <p:ph idx="15" type="subTitle"/>
          </p:nvPr>
        </p:nvSpPr>
        <p:spPr>
          <a:xfrm>
            <a:off x="5712200" y="4074126"/>
            <a:ext cx="15633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7" name="Google Shape;87;p7"/>
          <p:cNvSpPr txBox="1"/>
          <p:nvPr>
            <p:ph idx="16" type="subTitle"/>
          </p:nvPr>
        </p:nvSpPr>
        <p:spPr>
          <a:xfrm>
            <a:off x="5712200" y="4375725"/>
            <a:ext cx="14739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8" name="Google Shape;88;p7"/>
          <p:cNvSpPr txBox="1"/>
          <p:nvPr>
            <p:ph idx="17" type="subTitle"/>
          </p:nvPr>
        </p:nvSpPr>
        <p:spPr>
          <a:xfrm>
            <a:off x="7395575" y="4261301"/>
            <a:ext cx="15633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9" name="Google Shape;89;p7"/>
          <p:cNvSpPr txBox="1"/>
          <p:nvPr>
            <p:ph idx="18" type="subTitle"/>
          </p:nvPr>
        </p:nvSpPr>
        <p:spPr>
          <a:xfrm>
            <a:off x="7395575" y="4562900"/>
            <a:ext cx="15042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1">
  <p:cSld name="CUSTOM_21_1_1">
    <p:bg>
      <p:bgPr>
        <a:solidFill>
          <a:schemeClr val="accent5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92" name="Google Shape;92;p8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3" name="Google Shape;93;p8"/>
          <p:cNvSpPr txBox="1"/>
          <p:nvPr>
            <p:ph idx="2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main point">
  <p:cSld name="BLANK_1_1_1_1_1_1">
    <p:bg>
      <p:bgPr>
        <a:solidFill>
          <a:schemeClr val="accent5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9"/>
          <p:cNvPicPr preferRelativeResize="0"/>
          <p:nvPr/>
        </p:nvPicPr>
        <p:blipFill rotWithShape="1">
          <a:blip r:embed="rId2">
            <a:alphaModFix amt="10000"/>
          </a:blip>
          <a:srcRect b="720" l="1068" r="19" t="592"/>
          <a:stretch/>
        </p:blipFill>
        <p:spPr>
          <a:xfrm>
            <a:off x="277425" y="277650"/>
            <a:ext cx="8588100" cy="4582500"/>
          </a:xfrm>
          <a:prstGeom prst="roundRect">
            <a:avLst>
              <a:gd fmla="val 13460" name="adj"/>
            </a:avLst>
          </a:prstGeom>
          <a:noFill/>
          <a:ln>
            <a:noFill/>
          </a:ln>
        </p:spPr>
      </p:pic>
      <p:sp>
        <p:nvSpPr>
          <p:cNvPr id="97" name="Google Shape;97;p9"/>
          <p:cNvSpPr txBox="1"/>
          <p:nvPr>
            <p:ph type="title"/>
          </p:nvPr>
        </p:nvSpPr>
        <p:spPr>
          <a:xfrm>
            <a:off x="625375" y="2731850"/>
            <a:ext cx="4034400" cy="17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1">
  <p:cSld name="BLANK_1_1_1_1_1_1_1_1_1_1_1">
    <p:bg>
      <p:bgPr>
        <a:solidFill>
          <a:schemeClr val="accent5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/>
          <p:nvPr>
            <p:ph idx="1" type="subTitle"/>
          </p:nvPr>
        </p:nvSpPr>
        <p:spPr>
          <a:xfrm>
            <a:off x="4539825" y="3178291"/>
            <a:ext cx="4325700" cy="452700"/>
          </a:xfrm>
          <a:prstGeom prst="rect">
            <a:avLst/>
          </a:prstGeom>
        </p:spPr>
        <p:txBody>
          <a:bodyPr anchorCtr="0" anchor="b" bIns="91425" lIns="91425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1" name="Google Shape;101;p10"/>
          <p:cNvSpPr txBox="1"/>
          <p:nvPr>
            <p:ph idx="2" type="subTitle"/>
          </p:nvPr>
        </p:nvSpPr>
        <p:spPr>
          <a:xfrm>
            <a:off x="4539825" y="3792808"/>
            <a:ext cx="4325700" cy="452700"/>
          </a:xfrm>
          <a:prstGeom prst="rect">
            <a:avLst/>
          </a:prstGeom>
        </p:spPr>
        <p:txBody>
          <a:bodyPr anchorCtr="0" anchor="b" bIns="91425" lIns="91425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2" name="Google Shape;102;p10"/>
          <p:cNvSpPr txBox="1"/>
          <p:nvPr>
            <p:ph idx="3" type="subTitle"/>
          </p:nvPr>
        </p:nvSpPr>
        <p:spPr>
          <a:xfrm>
            <a:off x="4539825" y="4407325"/>
            <a:ext cx="4325700" cy="452700"/>
          </a:xfrm>
          <a:prstGeom prst="rect">
            <a:avLst/>
          </a:prstGeom>
        </p:spPr>
        <p:txBody>
          <a:bodyPr anchorCtr="0" anchor="b" bIns="91425" lIns="91425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3" name="Google Shape;103;p10"/>
          <p:cNvSpPr txBox="1"/>
          <p:nvPr>
            <p:ph type="title"/>
          </p:nvPr>
        </p:nvSpPr>
        <p:spPr>
          <a:xfrm>
            <a:off x="277425" y="2056225"/>
            <a:ext cx="3541500" cy="280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04" name="Google Shape;104;p10"/>
          <p:cNvSpPr txBox="1"/>
          <p:nvPr>
            <p:ph idx="4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5" name="Google Shape;105;p10"/>
          <p:cNvSpPr txBox="1"/>
          <p:nvPr>
            <p:ph idx="5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6" name="Google Shape;106;p10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84850" y="285900"/>
            <a:ext cx="64239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84850" y="2001325"/>
            <a:ext cx="4088100" cy="24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75">
          <p15:clr>
            <a:srgbClr val="E46962"/>
          </p15:clr>
        </p15:guide>
        <p15:guide id="2" orient="horz" pos="3061">
          <p15:clr>
            <a:srgbClr val="E46962"/>
          </p15:clr>
        </p15:guide>
        <p15:guide id="3" orient="horz" pos="175">
          <p15:clr>
            <a:srgbClr val="E46962"/>
          </p15:clr>
        </p15:guide>
        <p15:guide id="4" pos="5585">
          <p15:clr>
            <a:srgbClr val="E46962"/>
          </p15:clr>
        </p15:guide>
        <p15:guide id="5" orient="horz" pos="1620">
          <p15:clr>
            <a:srgbClr val="E46962"/>
          </p15:clr>
        </p15:guide>
        <p15:guide id="6" pos="2880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5" Type="http://schemas.openxmlformats.org/officeDocument/2006/relationships/image" Target="../media/image4.jp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 txBox="1"/>
          <p:nvPr>
            <p:ph idx="1" type="subTitle"/>
          </p:nvPr>
        </p:nvSpPr>
        <p:spPr>
          <a:xfrm>
            <a:off x="821000" y="4044275"/>
            <a:ext cx="74514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200"/>
              <a:t>A systems-level strategy to reduce agency dependence and improve staff morale &amp; retention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Presented by Sarrah Welch</a:t>
            </a:r>
            <a:endParaRPr/>
          </a:p>
        </p:txBody>
      </p:sp>
      <p:sp>
        <p:nvSpPr>
          <p:cNvPr id="353" name="Google Shape;353;p44"/>
          <p:cNvSpPr txBox="1"/>
          <p:nvPr>
            <p:ph type="title"/>
          </p:nvPr>
        </p:nvSpPr>
        <p:spPr>
          <a:xfrm>
            <a:off x="805650" y="1213875"/>
            <a:ext cx="7819800" cy="259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Reallocating Agency Funding to Strengthen Permanent Nurse Retention </a:t>
            </a:r>
            <a:endParaRPr/>
          </a:p>
        </p:txBody>
      </p:sp>
      <p:sp>
        <p:nvSpPr>
          <p:cNvPr id="354" name="Google Shape;354;p44"/>
          <p:cNvSpPr txBox="1"/>
          <p:nvPr>
            <p:ph idx="2" type="subTitle"/>
          </p:nvPr>
        </p:nvSpPr>
        <p:spPr>
          <a:xfrm>
            <a:off x="805648" y="582750"/>
            <a:ext cx="6738300" cy="18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The Impact of Agency Nurses on Staff Morale and Retention in Vancouver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53"/>
          <p:cNvPicPr preferRelativeResize="0"/>
          <p:nvPr/>
        </p:nvPicPr>
        <p:blipFill rotWithShape="1">
          <a:blip r:embed="rId3">
            <a:alphaModFix amt="10000"/>
          </a:blip>
          <a:srcRect b="19824" l="1069" r="80230" t="14704"/>
          <a:stretch/>
        </p:blipFill>
        <p:spPr>
          <a:xfrm>
            <a:off x="543100" y="1743975"/>
            <a:ext cx="1623600" cy="3039900"/>
          </a:xfrm>
          <a:prstGeom prst="roundRect">
            <a:avLst>
              <a:gd fmla="val 9898" name="adj"/>
            </a:avLst>
          </a:prstGeom>
          <a:noFill/>
          <a:ln>
            <a:noFill/>
          </a:ln>
        </p:spPr>
      </p:pic>
      <p:pic>
        <p:nvPicPr>
          <p:cNvPr id="504" name="Google Shape;504;p53"/>
          <p:cNvPicPr preferRelativeResize="0"/>
          <p:nvPr/>
        </p:nvPicPr>
        <p:blipFill rotWithShape="1">
          <a:blip r:embed="rId3">
            <a:alphaModFix amt="10000"/>
          </a:blip>
          <a:srcRect b="19824" l="1069" r="80230" t="14704"/>
          <a:stretch/>
        </p:blipFill>
        <p:spPr>
          <a:xfrm>
            <a:off x="2676713" y="1743975"/>
            <a:ext cx="1623600" cy="3039900"/>
          </a:xfrm>
          <a:prstGeom prst="roundRect">
            <a:avLst>
              <a:gd fmla="val 9898" name="adj"/>
            </a:avLst>
          </a:prstGeom>
          <a:noFill/>
          <a:ln>
            <a:noFill/>
          </a:ln>
        </p:spPr>
      </p:pic>
      <p:pic>
        <p:nvPicPr>
          <p:cNvPr id="505" name="Google Shape;505;p53"/>
          <p:cNvPicPr preferRelativeResize="0"/>
          <p:nvPr/>
        </p:nvPicPr>
        <p:blipFill rotWithShape="1">
          <a:blip r:embed="rId3">
            <a:alphaModFix amt="10000"/>
          </a:blip>
          <a:srcRect b="19824" l="1069" r="80230" t="14704"/>
          <a:stretch/>
        </p:blipFill>
        <p:spPr>
          <a:xfrm>
            <a:off x="4895288" y="1743975"/>
            <a:ext cx="1623600" cy="3039900"/>
          </a:xfrm>
          <a:prstGeom prst="roundRect">
            <a:avLst>
              <a:gd fmla="val 9898" name="adj"/>
            </a:avLst>
          </a:prstGeom>
          <a:noFill/>
          <a:ln>
            <a:noFill/>
          </a:ln>
        </p:spPr>
      </p:pic>
      <p:pic>
        <p:nvPicPr>
          <p:cNvPr id="506" name="Google Shape;506;p53"/>
          <p:cNvPicPr preferRelativeResize="0"/>
          <p:nvPr/>
        </p:nvPicPr>
        <p:blipFill rotWithShape="1">
          <a:blip r:embed="rId3">
            <a:alphaModFix amt="10000"/>
          </a:blip>
          <a:srcRect b="19824" l="1069" r="80230" t="14704"/>
          <a:stretch/>
        </p:blipFill>
        <p:spPr>
          <a:xfrm>
            <a:off x="6971900" y="1743975"/>
            <a:ext cx="1623600" cy="3039900"/>
          </a:xfrm>
          <a:prstGeom prst="roundRect">
            <a:avLst>
              <a:gd fmla="val 9898" name="adj"/>
            </a:avLst>
          </a:prstGeom>
          <a:noFill/>
          <a:ln>
            <a:noFill/>
          </a:ln>
        </p:spPr>
      </p:pic>
      <p:sp>
        <p:nvSpPr>
          <p:cNvPr id="507" name="Google Shape;507;p53"/>
          <p:cNvSpPr/>
          <p:nvPr/>
        </p:nvSpPr>
        <p:spPr>
          <a:xfrm>
            <a:off x="587961" y="1882238"/>
            <a:ext cx="514500" cy="5145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08" name="Google Shape;508;p53"/>
          <p:cNvSpPr/>
          <p:nvPr/>
        </p:nvSpPr>
        <p:spPr>
          <a:xfrm>
            <a:off x="632795" y="1927084"/>
            <a:ext cx="424800" cy="42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509" name="Google Shape;509;p53"/>
          <p:cNvGrpSpPr/>
          <p:nvPr/>
        </p:nvGrpSpPr>
        <p:grpSpPr>
          <a:xfrm>
            <a:off x="2718638" y="1919375"/>
            <a:ext cx="514500" cy="514500"/>
            <a:chOff x="2196150" y="1919375"/>
            <a:chExt cx="514500" cy="514500"/>
          </a:xfrm>
        </p:grpSpPr>
        <p:sp>
          <p:nvSpPr>
            <p:cNvPr id="510" name="Google Shape;510;p53"/>
            <p:cNvSpPr/>
            <p:nvPr/>
          </p:nvSpPr>
          <p:spPr>
            <a:xfrm>
              <a:off x="2196150" y="1919375"/>
              <a:ext cx="514500" cy="5145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511" name="Google Shape;511;p53"/>
            <p:cNvSpPr/>
            <p:nvPr/>
          </p:nvSpPr>
          <p:spPr>
            <a:xfrm>
              <a:off x="2241009" y="1964234"/>
              <a:ext cx="424800" cy="42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2</a:t>
              </a:r>
              <a:endParaRPr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512" name="Google Shape;512;p53"/>
          <p:cNvGrpSpPr/>
          <p:nvPr/>
        </p:nvGrpSpPr>
        <p:grpSpPr>
          <a:xfrm>
            <a:off x="4938188" y="1919375"/>
            <a:ext cx="514500" cy="514500"/>
            <a:chOff x="3936800" y="1919375"/>
            <a:chExt cx="514500" cy="514500"/>
          </a:xfrm>
        </p:grpSpPr>
        <p:sp>
          <p:nvSpPr>
            <p:cNvPr id="513" name="Google Shape;513;p53"/>
            <p:cNvSpPr/>
            <p:nvPr/>
          </p:nvSpPr>
          <p:spPr>
            <a:xfrm>
              <a:off x="3936800" y="1919375"/>
              <a:ext cx="514500" cy="5145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514" name="Google Shape;514;p53"/>
            <p:cNvSpPr/>
            <p:nvPr/>
          </p:nvSpPr>
          <p:spPr>
            <a:xfrm>
              <a:off x="3981659" y="1964234"/>
              <a:ext cx="424800" cy="42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3</a:t>
              </a:r>
              <a:endParaRPr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515" name="Google Shape;515;p53"/>
          <p:cNvGrpSpPr/>
          <p:nvPr/>
        </p:nvGrpSpPr>
        <p:grpSpPr>
          <a:xfrm>
            <a:off x="7027925" y="1882238"/>
            <a:ext cx="514500" cy="514500"/>
            <a:chOff x="5677450" y="1919375"/>
            <a:chExt cx="514500" cy="514500"/>
          </a:xfrm>
        </p:grpSpPr>
        <p:sp>
          <p:nvSpPr>
            <p:cNvPr id="516" name="Google Shape;516;p53"/>
            <p:cNvSpPr/>
            <p:nvPr/>
          </p:nvSpPr>
          <p:spPr>
            <a:xfrm>
              <a:off x="5677450" y="1919375"/>
              <a:ext cx="514500" cy="5145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517" name="Google Shape;517;p53"/>
            <p:cNvSpPr/>
            <p:nvPr/>
          </p:nvSpPr>
          <p:spPr>
            <a:xfrm>
              <a:off x="5722309" y="1964234"/>
              <a:ext cx="424800" cy="42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4</a:t>
              </a:r>
              <a:endParaRPr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518" name="Google Shape;518;p53"/>
          <p:cNvSpPr txBox="1"/>
          <p:nvPr>
            <p:ph type="title"/>
          </p:nvPr>
        </p:nvSpPr>
        <p:spPr>
          <a:xfrm>
            <a:off x="277500" y="416250"/>
            <a:ext cx="56991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Feasibility &amp; Recommendations</a:t>
            </a:r>
            <a:endParaRPr/>
          </a:p>
        </p:txBody>
      </p:sp>
      <p:sp>
        <p:nvSpPr>
          <p:cNvPr id="519" name="Google Shape;519;p53"/>
          <p:cNvSpPr txBox="1"/>
          <p:nvPr>
            <p:ph idx="1" type="subTitle"/>
          </p:nvPr>
        </p:nvSpPr>
        <p:spPr>
          <a:xfrm>
            <a:off x="622800" y="2408250"/>
            <a:ext cx="1337400" cy="39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Financial Feasibility</a:t>
            </a:r>
            <a:endParaRPr sz="1300"/>
          </a:p>
        </p:txBody>
      </p:sp>
      <p:sp>
        <p:nvSpPr>
          <p:cNvPr id="520" name="Google Shape;520;p53"/>
          <p:cNvSpPr txBox="1"/>
          <p:nvPr>
            <p:ph idx="2" type="subTitle"/>
          </p:nvPr>
        </p:nvSpPr>
        <p:spPr>
          <a:xfrm>
            <a:off x="2648350" y="2458750"/>
            <a:ext cx="1558800" cy="4248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Administrative Feasibility</a:t>
            </a:r>
            <a:endParaRPr sz="1300"/>
          </a:p>
        </p:txBody>
      </p:sp>
      <p:sp>
        <p:nvSpPr>
          <p:cNvPr id="521" name="Google Shape;521;p53"/>
          <p:cNvSpPr txBox="1"/>
          <p:nvPr>
            <p:ph idx="3" type="subTitle"/>
          </p:nvPr>
        </p:nvSpPr>
        <p:spPr>
          <a:xfrm>
            <a:off x="4902601" y="2475700"/>
            <a:ext cx="1623600" cy="39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Operational &amp; Political Feasibility</a:t>
            </a:r>
            <a:endParaRPr sz="1300"/>
          </a:p>
        </p:txBody>
      </p:sp>
      <p:sp>
        <p:nvSpPr>
          <p:cNvPr id="522" name="Google Shape;522;p53"/>
          <p:cNvSpPr txBox="1"/>
          <p:nvPr>
            <p:ph idx="4" type="subTitle"/>
          </p:nvPr>
        </p:nvSpPr>
        <p:spPr>
          <a:xfrm>
            <a:off x="7050200" y="2436938"/>
            <a:ext cx="1467000" cy="5883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Labour Relations &amp; Oversight Feasibility</a:t>
            </a:r>
            <a:endParaRPr sz="1300"/>
          </a:p>
        </p:txBody>
      </p:sp>
      <p:sp>
        <p:nvSpPr>
          <p:cNvPr id="523" name="Google Shape;523;p53"/>
          <p:cNvSpPr txBox="1"/>
          <p:nvPr>
            <p:ph idx="6" type="body"/>
          </p:nvPr>
        </p:nvSpPr>
        <p:spPr>
          <a:xfrm>
            <a:off x="575500" y="2839150"/>
            <a:ext cx="15588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Funded through existing agency spending (VCH $24M+, BC $162M)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Savings increase as agency use declines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Quebec’s Bill 10 shows this model is financially realistic</a:t>
            </a:r>
            <a:endParaRPr/>
          </a:p>
        </p:txBody>
      </p:sp>
      <p:sp>
        <p:nvSpPr>
          <p:cNvPr id="524" name="Google Shape;524;p53"/>
          <p:cNvSpPr txBox="1"/>
          <p:nvPr>
            <p:ph idx="7" type="body"/>
          </p:nvPr>
        </p:nvSpPr>
        <p:spPr>
          <a:xfrm>
            <a:off x="2820363" y="2908425"/>
            <a:ext cx="1337400" cy="18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PRRI systems already in place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Payroll can track productive hours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Easy integration into existing processes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GoHealth BC can replace agency shifts during transition</a:t>
            </a:r>
            <a:endParaRPr/>
          </a:p>
        </p:txBody>
      </p:sp>
      <p:sp>
        <p:nvSpPr>
          <p:cNvPr id="525" name="Google Shape;525;p53"/>
          <p:cNvSpPr txBox="1"/>
          <p:nvPr>
            <p:ph idx="8" type="body"/>
          </p:nvPr>
        </p:nvSpPr>
        <p:spPr>
          <a:xfrm>
            <a:off x="4966850" y="2908425"/>
            <a:ext cx="1337400" cy="18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Phased rollout lowers risk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Pilot builds early success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Aligned with Quebec’s staged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Recruitment incentives already improving staffing</a:t>
            </a:r>
            <a:endParaRPr/>
          </a:p>
        </p:txBody>
      </p:sp>
      <p:sp>
        <p:nvSpPr>
          <p:cNvPr id="526" name="Google Shape;526;p53"/>
          <p:cNvSpPr txBox="1"/>
          <p:nvPr/>
        </p:nvSpPr>
        <p:spPr>
          <a:xfrm>
            <a:off x="6770225" y="152050"/>
            <a:ext cx="2280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zeret Mono"/>
                <a:ea typeface="Azeret Mono"/>
                <a:cs typeface="Azeret Mono"/>
                <a:sym typeface="Azeret Mono"/>
              </a:rPr>
              <a:t>(British Columbia Nurses' Union, 2024b;GoHealthBC, 2025;Healthcare Excellence Canada, 2025;National Assembly of Quebec, 2023)</a:t>
            </a:r>
            <a:endParaRPr sz="800">
              <a:solidFill>
                <a:schemeClr val="dk1"/>
              </a:solidFill>
              <a:latin typeface="Azeret Mono"/>
              <a:ea typeface="Azeret Mono"/>
              <a:cs typeface="Azeret Mono"/>
              <a:sym typeface="Azeret Mono"/>
            </a:endParaRPr>
          </a:p>
        </p:txBody>
      </p:sp>
      <p:sp>
        <p:nvSpPr>
          <p:cNvPr id="527" name="Google Shape;527;p53"/>
          <p:cNvSpPr txBox="1"/>
          <p:nvPr/>
        </p:nvSpPr>
        <p:spPr>
          <a:xfrm>
            <a:off x="7062575" y="3116050"/>
            <a:ext cx="1467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Collaboration with BCNU supports adoption</a:t>
            </a:r>
            <a:endParaRPr sz="9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Oversight ensures compliance</a:t>
            </a:r>
            <a:endParaRPr sz="9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Early evaluation maintains safety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4"/>
          <p:cNvSpPr/>
          <p:nvPr/>
        </p:nvSpPr>
        <p:spPr>
          <a:xfrm>
            <a:off x="271000" y="277500"/>
            <a:ext cx="5151600" cy="4582500"/>
          </a:xfrm>
          <a:prstGeom prst="roundRect">
            <a:avLst>
              <a:gd fmla="val 13093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33" name="Google Shape;533;p54"/>
          <p:cNvSpPr txBox="1"/>
          <p:nvPr>
            <p:ph idx="3" type="title"/>
          </p:nvPr>
        </p:nvSpPr>
        <p:spPr>
          <a:xfrm>
            <a:off x="5991775" y="830101"/>
            <a:ext cx="2820600" cy="38658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b="1" lang="en"/>
              <a:t>Why It Works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Redirects agency spending into permanent staff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Strengthens financial incentives for retention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Builds long-term workforce stability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b="1" lang="en"/>
              <a:t>Systems Impact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Less agency use → more savings → more retention funding → stronger staffing → better morale &amp; cohesion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b="1" lang="en"/>
              <a:t>Overall Effect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Makes permanent roles more attractive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Improves morale and team stability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Helps address the wicked problem tied to agency reliance</a:t>
            </a:r>
            <a:endParaRPr/>
          </a:p>
        </p:txBody>
      </p:sp>
      <p:cxnSp>
        <p:nvCxnSpPr>
          <p:cNvPr id="534" name="Google Shape;534;p54"/>
          <p:cNvCxnSpPr/>
          <p:nvPr/>
        </p:nvCxnSpPr>
        <p:spPr>
          <a:xfrm>
            <a:off x="5422500" y="1461100"/>
            <a:ext cx="44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535" name="Google Shape;535;p54"/>
          <p:cNvSpPr txBox="1"/>
          <p:nvPr>
            <p:ph idx="4294967295" type="title"/>
          </p:nvPr>
        </p:nvSpPr>
        <p:spPr>
          <a:xfrm>
            <a:off x="6039225" y="277500"/>
            <a:ext cx="2370900" cy="4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pic>
        <p:nvPicPr>
          <p:cNvPr id="536" name="Google Shape;536;p54" title="ChatGPT Image Nov 18, 2025, 05_18_3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24" y="367075"/>
            <a:ext cx="4409349" cy="4409349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54"/>
          <p:cNvSpPr txBox="1"/>
          <p:nvPr/>
        </p:nvSpPr>
        <p:spPr>
          <a:xfrm>
            <a:off x="6807600" y="4466400"/>
            <a:ext cx="228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zeret Mono"/>
                <a:ea typeface="Azeret Mono"/>
                <a:cs typeface="Azeret Mono"/>
                <a:sym typeface="Azeret Mono"/>
              </a:rPr>
              <a:t>(British Columbia Nurses' Union, 2024b;Healthcare Excellence Canada, 2025;</a:t>
            </a:r>
            <a:r>
              <a:rPr lang="en" sz="800">
                <a:solidFill>
                  <a:schemeClr val="dk1"/>
                </a:solidFill>
                <a:latin typeface="Azeret Mono"/>
                <a:ea typeface="Azeret Mono"/>
                <a:cs typeface="Azeret Mono"/>
                <a:sym typeface="Azeret Mono"/>
              </a:rPr>
              <a:t>Rutter et al., 2017)</a:t>
            </a:r>
            <a:endParaRPr sz="800">
              <a:solidFill>
                <a:schemeClr val="dk1"/>
              </a:solidFill>
              <a:latin typeface="Azeret Mono"/>
              <a:ea typeface="Azeret Mono"/>
              <a:cs typeface="Azeret Mono"/>
              <a:sym typeface="Azeret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5"/>
          <p:cNvSpPr txBox="1"/>
          <p:nvPr>
            <p:ph type="title"/>
          </p:nvPr>
        </p:nvSpPr>
        <p:spPr>
          <a:xfrm>
            <a:off x="2399875" y="202975"/>
            <a:ext cx="4034400" cy="69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543" name="Google Shape;543;p55"/>
          <p:cNvSpPr txBox="1"/>
          <p:nvPr/>
        </p:nvSpPr>
        <p:spPr>
          <a:xfrm>
            <a:off x="360050" y="900175"/>
            <a:ext cx="8384100" cy="3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Almost, J. (2024).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Opening the black box: Unpacking the use of nursing agencies in Canada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Canadian Federation of Nurses Unions. https://nursesunions.ca/wp-content/uploads/2024/09/Agency-Full-Report-Final-English-20Sept2024.pdf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BC Public Service. (2025, July 25).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Government 101: How Government Works - Province of British Columbia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Www2.Gov.bc.ca. https://www2.gov.bc.ca/gov/content/careers-myhr/about-the-bc-public-service/how-government-works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British Columbia Nurses' Union. (2024a).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Staffing Incentives Help Make Minimum Nurse-to-Patient Ratios a Reality | BC Nurses’ Union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Bcnu.org. https://www.bcnu.org/news-and-events/news/2024/staffing-incentives-help-make-minimum-nurse-patient-ratios-reality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British Columbia Nurses' Union. (2024b, April 5).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Nurse Recruitment and Retention Incentives:Health Workforce Planning and Implementation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https://www.bcnu.org/files/MOU_mNPR_Nurse_Recruitment_and_Retention_Incentives_-_April%202024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British Columbia Nurses' Union. (2025, March 27).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Patients, Not Profit | BC Nurses’ Union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Bcnu.org. https://www.bcnu.org/news-and-events/update-magazine/2025/spring-2025/for-patients-not-profit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6"/>
          <p:cNvSpPr txBox="1"/>
          <p:nvPr>
            <p:ph type="title"/>
          </p:nvPr>
        </p:nvSpPr>
        <p:spPr>
          <a:xfrm>
            <a:off x="2399875" y="202975"/>
            <a:ext cx="4034400" cy="69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549" name="Google Shape;549;p56"/>
          <p:cNvSpPr txBox="1"/>
          <p:nvPr/>
        </p:nvSpPr>
        <p:spPr>
          <a:xfrm>
            <a:off x="360050" y="900175"/>
            <a:ext cx="8384100" cy="3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GoHealthBC. (2025).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GoHealth BC | GoHealth BC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Gohealthbc.ca. https://gohealthbc.ca/why-join-gohealth-bc/about-gohealth-bc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Healthcare Excellence Canada. (2025).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Policy Considerations: Optimizing the Use of Staffing Agencies in the Health System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https://www.healthcareexcellence.ca/media/4ksjoqyg/agencystaffingreport-march-2025-en-final.pdf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Ministry of Health Singapore. (2024, February 20).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LONG-TERM RETENTION SCHEME FOR NURSES IN PUBLIC HEALTHCARE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Ministry of Health. https://www.moh.gov.sg/newsroom/long-term-retention-scheme-for-nurses-in-public-healthcare/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Assembly of Quebec. (2023).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Bill 10 An Act limiting the use of personnel placement agencies’ services and independent labour in the health and social services sector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https://www.publicationsduquebec.gouv.qc.ca/fileadmin/Fichiers_client/lois_et_reglements/LoisAnnuelles/en/2023/2023C8A.PDF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7"/>
          <p:cNvSpPr txBox="1"/>
          <p:nvPr>
            <p:ph type="title"/>
          </p:nvPr>
        </p:nvSpPr>
        <p:spPr>
          <a:xfrm>
            <a:off x="2399875" y="202975"/>
            <a:ext cx="4034400" cy="69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555" name="Google Shape;555;p57"/>
          <p:cNvSpPr txBox="1"/>
          <p:nvPr/>
        </p:nvSpPr>
        <p:spPr>
          <a:xfrm>
            <a:off x="360050" y="900175"/>
            <a:ext cx="8384100" cy="3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Rutter, H., Savona, N., Glonti, K., Bibby, J., Cummins, S., Finegood, D. T., Greaves, F., Harper, L., Hawe, P., Moore, L., Petticrew, M., Rehfuess, E., Shiell, A., Thomas, J., &amp; White, M. (2017). The Need for a Complex Systems Model of Evidence for Public Health.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Lancet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390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(10112), 2602–2604. https://doi.org/10.1016/s0140-6736(17)31267-9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Schuermann, J. (2025, August 7).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Vancouver fourth most expensive city worldwide: report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CityNews Vancouver. https://vancouver.citynews.ca/2025/08/06/vancouver-fourth-most-expensive-city-worldwide-report/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Wilson, J. (2023, September 14).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“Outrageous”: Expert criticizes rates paid in BC for-profit nursing firms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Hrreporter.com; Canadian HR Reporter. https://www.hrreporter.com/focus-areas/recruitment-and-staffing/outrageous-expert-criticizes-rates-paid-in-bc-for-profit-nursing-firms/379670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5"/>
          <p:cNvSpPr txBox="1"/>
          <p:nvPr>
            <p:ph type="title"/>
          </p:nvPr>
        </p:nvSpPr>
        <p:spPr>
          <a:xfrm>
            <a:off x="277500" y="218900"/>
            <a:ext cx="7137000" cy="4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 and Trends</a:t>
            </a:r>
            <a:endParaRPr/>
          </a:p>
        </p:txBody>
      </p:sp>
      <p:pic>
        <p:nvPicPr>
          <p:cNvPr id="360" name="Google Shape;360;p45" title="output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100" y="748512"/>
            <a:ext cx="6591923" cy="3878576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5"/>
          <p:cNvSpPr txBox="1"/>
          <p:nvPr/>
        </p:nvSpPr>
        <p:spPr>
          <a:xfrm>
            <a:off x="238925" y="4680600"/>
            <a:ext cx="21393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zeret Mono"/>
                <a:ea typeface="Azeret Mono"/>
                <a:cs typeface="Azeret Mono"/>
                <a:sym typeface="Azeret Mono"/>
              </a:rPr>
              <a:t>(Almost, 2024;British Columbia Nurses' Union, 2025; Wilson, 2023)</a:t>
            </a:r>
            <a:endParaRPr sz="800">
              <a:solidFill>
                <a:schemeClr val="dk1"/>
              </a:solidFill>
              <a:latin typeface="Azeret Mono"/>
              <a:ea typeface="Azeret Mono"/>
              <a:cs typeface="Azeret Mono"/>
              <a:sym typeface="Azeret Mon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6"/>
          <p:cNvSpPr txBox="1"/>
          <p:nvPr>
            <p:ph type="title"/>
          </p:nvPr>
        </p:nvSpPr>
        <p:spPr>
          <a:xfrm>
            <a:off x="591100" y="1120950"/>
            <a:ext cx="4034400" cy="290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currently being done in Vancouver and Vancouver Coastal Health? </a:t>
            </a:r>
            <a:endParaRPr/>
          </a:p>
        </p:txBody>
      </p:sp>
      <p:grpSp>
        <p:nvGrpSpPr>
          <p:cNvPr id="367" name="Google Shape;367;p46"/>
          <p:cNvGrpSpPr/>
          <p:nvPr/>
        </p:nvGrpSpPr>
        <p:grpSpPr>
          <a:xfrm>
            <a:off x="5271003" y="461325"/>
            <a:ext cx="2852111" cy="4220825"/>
            <a:chOff x="3162300" y="228150"/>
            <a:chExt cx="2989634" cy="4687201"/>
          </a:xfrm>
        </p:grpSpPr>
        <p:sp>
          <p:nvSpPr>
            <p:cNvPr id="368" name="Google Shape;368;p46"/>
            <p:cNvSpPr/>
            <p:nvPr/>
          </p:nvSpPr>
          <p:spPr>
            <a:xfrm>
              <a:off x="3162300" y="228600"/>
              <a:ext cx="2818800" cy="4686300"/>
            </a:xfrm>
            <a:prstGeom prst="rect">
              <a:avLst/>
            </a:prstGeom>
            <a:solidFill>
              <a:srgbClr val="FFFDF3"/>
            </a:solidFill>
            <a:ln>
              <a:noFill/>
            </a:ln>
          </p:spPr>
          <p:txBody>
            <a:bodyPr anchorCtr="0" anchor="ctr" bIns="82325" lIns="82325" spcFirstLastPara="1" rIns="82325" wrap="square" tIns="823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60"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File:Black question mark.png - Wikipedia" id="369" name="Google Shape;369;p46"/>
            <p:cNvPicPr preferRelativeResize="0"/>
            <p:nvPr/>
          </p:nvPicPr>
          <p:blipFill rotWithShape="1">
            <a:blip r:embed="rId3">
              <a:alphaModFix/>
            </a:blip>
            <a:srcRect b="2857" l="0" r="0" t="2847"/>
            <a:stretch/>
          </p:blipFill>
          <p:spPr>
            <a:xfrm>
              <a:off x="3162300" y="3743551"/>
              <a:ext cx="1172551" cy="1171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and holding Money BE 5 (Provided by Getty Images)" id="370" name="Google Shape;370;p46"/>
            <p:cNvPicPr preferRelativeResize="0"/>
            <p:nvPr/>
          </p:nvPicPr>
          <p:blipFill rotWithShape="1">
            <a:blip r:embed="rId4">
              <a:alphaModFix/>
            </a:blip>
            <a:srcRect b="0" l="10322" r="10330" t="0"/>
            <a:stretch/>
          </p:blipFill>
          <p:spPr>
            <a:xfrm>
              <a:off x="3162300" y="1399950"/>
              <a:ext cx="1172552" cy="11717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p46"/>
            <p:cNvSpPr txBox="1"/>
            <p:nvPr/>
          </p:nvSpPr>
          <p:spPr>
            <a:xfrm>
              <a:off x="4334844" y="228150"/>
              <a:ext cx="1646100" cy="1171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75000">
                  <a:srgbClr val="FFFFFF">
                    <a:alpha val="0"/>
                  </a:srgbClr>
                </a:gs>
                <a:gs pos="100000">
                  <a:srgbClr val="FFDAAA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t" bIns="82325" lIns="82325" spcFirstLastPara="1" rIns="82325" wrap="square" tIns="82325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720"/>
                </a:spcAft>
                <a:buNone/>
              </a:pPr>
              <a:r>
                <a:rPr lang="en" sz="1350">
                  <a:solidFill>
                    <a:srgbClr val="434343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Relocation</a:t>
              </a:r>
              <a:r>
                <a:rPr lang="en" sz="1350">
                  <a:solidFill>
                    <a:srgbClr val="434343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 Assistance for new hires</a:t>
              </a:r>
              <a:endParaRPr sz="1350">
                <a:solidFill>
                  <a:srgbClr val="434343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72" name="Google Shape;372;p46"/>
            <p:cNvSpPr txBox="1"/>
            <p:nvPr/>
          </p:nvSpPr>
          <p:spPr>
            <a:xfrm>
              <a:off x="4334834" y="2571765"/>
              <a:ext cx="1817100" cy="1171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75000">
                  <a:srgbClr val="FFFFFF">
                    <a:alpha val="0"/>
                  </a:srgbClr>
                </a:gs>
                <a:gs pos="100000">
                  <a:srgbClr val="F3FF86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t" bIns="82325" lIns="82325" spcFirstLastPara="1" rIns="82325" wrap="square" tIns="82325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720"/>
                </a:spcAft>
                <a:buNone/>
              </a:pPr>
              <a:r>
                <a:rPr lang="en" sz="1620">
                  <a:solidFill>
                    <a:srgbClr val="753C00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Registration fee reimbursement</a:t>
              </a:r>
              <a:endParaRPr sz="1350">
                <a:solidFill>
                  <a:srgbClr val="434343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73" name="Google Shape;373;p46"/>
            <p:cNvSpPr txBox="1"/>
            <p:nvPr/>
          </p:nvSpPr>
          <p:spPr>
            <a:xfrm>
              <a:off x="4334844" y="1399950"/>
              <a:ext cx="1646100" cy="1171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75000">
                  <a:srgbClr val="FFFFFF">
                    <a:alpha val="0"/>
                  </a:srgbClr>
                </a:gs>
                <a:gs pos="100000">
                  <a:srgbClr val="BDFF97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t" bIns="82325" lIns="82325" spcFirstLastPara="1" rIns="82325" wrap="square" tIns="82325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720"/>
                </a:spcAft>
                <a:buNone/>
              </a:pPr>
              <a:r>
                <a:rPr lang="en" sz="1620">
                  <a:solidFill>
                    <a:srgbClr val="005C0C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Signing bonuses up to $15,000</a:t>
              </a:r>
              <a:endParaRPr sz="1350">
                <a:solidFill>
                  <a:srgbClr val="434343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74" name="Google Shape;374;p46"/>
            <p:cNvSpPr txBox="1"/>
            <p:nvPr/>
          </p:nvSpPr>
          <p:spPr>
            <a:xfrm>
              <a:off x="4334844" y="3743551"/>
              <a:ext cx="1646100" cy="1171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75000">
                  <a:srgbClr val="FFFFFF">
                    <a:alpha val="0"/>
                  </a:srgbClr>
                </a:gs>
                <a:gs pos="100000">
                  <a:srgbClr val="C0F5FF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t" bIns="82325" lIns="82325" spcFirstLastPara="1" rIns="82325" wrap="square" tIns="82325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20">
                  <a:solidFill>
                    <a:srgbClr val="002E78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NO ongoing retention incentives</a:t>
              </a:r>
              <a:endParaRPr sz="1620">
                <a:solidFill>
                  <a:srgbClr val="002E78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720"/>
                </a:spcBef>
                <a:spcAft>
                  <a:spcPts val="720"/>
                </a:spcAft>
                <a:buNone/>
              </a:pPr>
              <a:r>
                <a:t/>
              </a:r>
              <a:endParaRPr sz="1620">
                <a:solidFill>
                  <a:srgbClr val="002E78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pic>
          <p:nvPicPr>
            <p:cNvPr descr="CUV car with a driver man on a background of abstract cityscape. Vector flat style illustration. (Provided by Getty Images)" id="375" name="Google Shape;375;p46"/>
            <p:cNvPicPr preferRelativeResize="0"/>
            <p:nvPr/>
          </p:nvPicPr>
          <p:blipFill rotWithShape="1">
            <a:blip r:embed="rId5">
              <a:alphaModFix/>
            </a:blip>
            <a:srcRect b="0" l="14649" r="14649" t="0"/>
            <a:stretch/>
          </p:blipFill>
          <p:spPr>
            <a:xfrm>
              <a:off x="3162300" y="228150"/>
              <a:ext cx="1172552" cy="11717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6" name="Google Shape;376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1000" y="2571750"/>
            <a:ext cx="1125450" cy="10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6"/>
          <p:cNvSpPr txBox="1"/>
          <p:nvPr/>
        </p:nvSpPr>
        <p:spPr>
          <a:xfrm>
            <a:off x="238925" y="4682150"/>
            <a:ext cx="21393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zeret Mono"/>
                <a:ea typeface="Azeret Mono"/>
                <a:cs typeface="Azeret Mono"/>
                <a:sym typeface="Azeret Mono"/>
              </a:rPr>
              <a:t>(Almost, 2024;British Columbia Nurses' Union, 2024;Schuermann, 2025)</a:t>
            </a:r>
            <a:endParaRPr sz="800">
              <a:solidFill>
                <a:schemeClr val="dk1"/>
              </a:solidFill>
              <a:latin typeface="Azeret Mono"/>
              <a:ea typeface="Azeret Mono"/>
              <a:cs typeface="Azeret Mono"/>
              <a:sym typeface="Azeret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7"/>
          <p:cNvSpPr/>
          <p:nvPr/>
        </p:nvSpPr>
        <p:spPr>
          <a:xfrm>
            <a:off x="277500" y="116675"/>
            <a:ext cx="4294500" cy="4743300"/>
          </a:xfrm>
          <a:prstGeom prst="roundRect">
            <a:avLst>
              <a:gd fmla="val 13193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83" name="Google Shape;383;p47"/>
          <p:cNvSpPr txBox="1"/>
          <p:nvPr>
            <p:ph type="title"/>
          </p:nvPr>
        </p:nvSpPr>
        <p:spPr>
          <a:xfrm>
            <a:off x="4688425" y="234500"/>
            <a:ext cx="4339200" cy="5793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Solution: </a:t>
            </a:r>
            <a:r>
              <a:rPr lang="en" sz="2600"/>
              <a:t>Retention</a:t>
            </a:r>
            <a:r>
              <a:rPr lang="en" sz="2600"/>
              <a:t> Bonuses</a:t>
            </a:r>
            <a:endParaRPr sz="2600"/>
          </a:p>
        </p:txBody>
      </p:sp>
      <p:sp>
        <p:nvSpPr>
          <p:cNvPr id="384" name="Google Shape;384;p47"/>
          <p:cNvSpPr/>
          <p:nvPr/>
        </p:nvSpPr>
        <p:spPr>
          <a:xfrm>
            <a:off x="5567200" y="916600"/>
            <a:ext cx="2313900" cy="781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85" name="Google Shape;385;p47"/>
          <p:cNvSpPr txBox="1"/>
          <p:nvPr/>
        </p:nvSpPr>
        <p:spPr>
          <a:xfrm>
            <a:off x="5689999" y="1018700"/>
            <a:ext cx="2125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</a:t>
            </a:r>
            <a:r>
              <a:rPr lang="en" sz="9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ach nurse can receive up to S$100,000 over 20 years, or up to the prevailing retirement age</a:t>
            </a:r>
            <a:endParaRPr sz="9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86" name="Google Shape;386;p47"/>
          <p:cNvSpPr/>
          <p:nvPr/>
        </p:nvSpPr>
        <p:spPr>
          <a:xfrm>
            <a:off x="5626400" y="1953213"/>
            <a:ext cx="2252400" cy="1597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87" name="Google Shape;387;p47"/>
          <p:cNvSpPr txBox="1"/>
          <p:nvPr/>
        </p:nvSpPr>
        <p:spPr>
          <a:xfrm>
            <a:off x="5784217" y="2053120"/>
            <a:ext cx="1896000" cy="13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Nurses 46+ with ≥5 years of service receive an immediate S$5,000–S$15,000 award.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Afterwards, they follow an accelerated payout schedule: S$15,000 every 3 years.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Designed to recognize and reward long-serving nurses.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88" name="Google Shape;388;p47"/>
          <p:cNvSpPr/>
          <p:nvPr/>
        </p:nvSpPr>
        <p:spPr>
          <a:xfrm>
            <a:off x="5575275" y="3742300"/>
            <a:ext cx="2313900" cy="781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89" name="Google Shape;389;p47"/>
          <p:cNvSpPr txBox="1"/>
          <p:nvPr/>
        </p:nvSpPr>
        <p:spPr>
          <a:xfrm>
            <a:off x="5784230" y="3859000"/>
            <a:ext cx="18960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Eligible nurses on post-retirement contracts will also receive the one-off recognition payout if they have at least five years in service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390" name="Google Shape;390;p47"/>
          <p:cNvCxnSpPr/>
          <p:nvPr/>
        </p:nvCxnSpPr>
        <p:spPr>
          <a:xfrm>
            <a:off x="4635650" y="1421450"/>
            <a:ext cx="8679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91" name="Google Shape;391;p47"/>
          <p:cNvCxnSpPr/>
          <p:nvPr/>
        </p:nvCxnSpPr>
        <p:spPr>
          <a:xfrm>
            <a:off x="4638638" y="3974800"/>
            <a:ext cx="870000" cy="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pic>
        <p:nvPicPr>
          <p:cNvPr id="392" name="Google Shape;39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637" y="238200"/>
            <a:ext cx="3600226" cy="4500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47"/>
          <p:cNvCxnSpPr/>
          <p:nvPr/>
        </p:nvCxnSpPr>
        <p:spPr>
          <a:xfrm>
            <a:off x="4634588" y="2699925"/>
            <a:ext cx="870000" cy="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394" name="Google Shape;394;p47"/>
          <p:cNvSpPr txBox="1"/>
          <p:nvPr/>
        </p:nvSpPr>
        <p:spPr>
          <a:xfrm>
            <a:off x="6713725" y="4660450"/>
            <a:ext cx="2313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zeret Mono"/>
                <a:ea typeface="Azeret Mono"/>
                <a:cs typeface="Azeret Mono"/>
                <a:sym typeface="Azeret Mono"/>
              </a:rPr>
              <a:t>(</a:t>
            </a:r>
            <a:r>
              <a:rPr lang="en" sz="800">
                <a:solidFill>
                  <a:schemeClr val="dk1"/>
                </a:solidFill>
                <a:latin typeface="Azeret Mono"/>
                <a:ea typeface="Azeret Mono"/>
                <a:cs typeface="Azeret Mono"/>
                <a:sym typeface="Azeret Mono"/>
              </a:rPr>
              <a:t>Ministry of Health Singapore, 2024</a:t>
            </a:r>
            <a:r>
              <a:rPr lang="en" sz="800">
                <a:solidFill>
                  <a:schemeClr val="dk1"/>
                </a:solidFill>
                <a:latin typeface="Azeret Mono"/>
                <a:ea typeface="Azeret Mono"/>
                <a:cs typeface="Azeret Mono"/>
                <a:sym typeface="Azeret Mono"/>
              </a:rPr>
              <a:t>)</a:t>
            </a:r>
            <a:endParaRPr sz="800">
              <a:solidFill>
                <a:schemeClr val="dk1"/>
              </a:solidFill>
              <a:latin typeface="Azeret Mono"/>
              <a:ea typeface="Azeret Mono"/>
              <a:cs typeface="Azeret Mono"/>
              <a:sym typeface="Azeret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8"/>
          <p:cNvSpPr/>
          <p:nvPr/>
        </p:nvSpPr>
        <p:spPr>
          <a:xfrm>
            <a:off x="277500" y="116675"/>
            <a:ext cx="4294500" cy="4743300"/>
          </a:xfrm>
          <a:prstGeom prst="roundRect">
            <a:avLst>
              <a:gd fmla="val 13193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00" name="Google Shape;400;p48"/>
          <p:cNvSpPr txBox="1"/>
          <p:nvPr>
            <p:ph type="title"/>
          </p:nvPr>
        </p:nvSpPr>
        <p:spPr>
          <a:xfrm>
            <a:off x="4688425" y="234500"/>
            <a:ext cx="4339200" cy="5793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Solution: Retention Bonuses</a:t>
            </a:r>
            <a:endParaRPr sz="2600"/>
          </a:p>
        </p:txBody>
      </p:sp>
      <p:sp>
        <p:nvSpPr>
          <p:cNvPr id="401" name="Google Shape;401;p48"/>
          <p:cNvSpPr/>
          <p:nvPr/>
        </p:nvSpPr>
        <p:spPr>
          <a:xfrm>
            <a:off x="5567200" y="813700"/>
            <a:ext cx="2313900" cy="88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02" name="Google Shape;402;p48"/>
          <p:cNvSpPr txBox="1"/>
          <p:nvPr/>
        </p:nvSpPr>
        <p:spPr>
          <a:xfrm>
            <a:off x="5661549" y="813800"/>
            <a:ext cx="21252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What PRRI Provides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Char char="●"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Up to $2,000 per quarter (max $8,000 annually)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Char char="●"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Pro-rated based on productive hours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Char char="●"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For permanent RNs, RPNs, and LPNs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03" name="Google Shape;403;p48"/>
          <p:cNvSpPr/>
          <p:nvPr/>
        </p:nvSpPr>
        <p:spPr>
          <a:xfrm>
            <a:off x="5626400" y="1953223"/>
            <a:ext cx="2252400" cy="1401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04" name="Google Shape;404;p48"/>
          <p:cNvSpPr txBox="1"/>
          <p:nvPr/>
        </p:nvSpPr>
        <p:spPr>
          <a:xfrm>
            <a:off x="5784217" y="2053120"/>
            <a:ext cx="1896000" cy="11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Where PRRI Applies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Char char="●"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Targets rural and remote communities in BC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Char char="●"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Now supports 75 communities in total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Char char="●"/>
            </a:pPr>
            <a:r>
              <a:rPr b="1"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Limitation</a:t>
            </a: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: Time-limited incentives can create a ‘revolving door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05" name="Google Shape;405;p48"/>
          <p:cNvSpPr/>
          <p:nvPr/>
        </p:nvSpPr>
        <p:spPr>
          <a:xfrm>
            <a:off x="5595650" y="3531850"/>
            <a:ext cx="2313900" cy="88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06" name="Google Shape;406;p48"/>
          <p:cNvSpPr txBox="1"/>
          <p:nvPr/>
        </p:nvSpPr>
        <p:spPr>
          <a:xfrm>
            <a:off x="5729050" y="3609850"/>
            <a:ext cx="19902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The Gap in Vancouver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Char char="●"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PRRI does not apply to urban Vancouver facilities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Char char="●"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 equivalent urban retention incentive exists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407" name="Google Shape;407;p48"/>
          <p:cNvCxnSpPr/>
          <p:nvPr/>
        </p:nvCxnSpPr>
        <p:spPr>
          <a:xfrm>
            <a:off x="4635650" y="1421450"/>
            <a:ext cx="8679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08" name="Google Shape;408;p48"/>
          <p:cNvCxnSpPr/>
          <p:nvPr/>
        </p:nvCxnSpPr>
        <p:spPr>
          <a:xfrm>
            <a:off x="4638638" y="3974800"/>
            <a:ext cx="870000" cy="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09" name="Google Shape;409;p48"/>
          <p:cNvCxnSpPr/>
          <p:nvPr/>
        </p:nvCxnSpPr>
        <p:spPr>
          <a:xfrm>
            <a:off x="4634588" y="2699925"/>
            <a:ext cx="870000" cy="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10" name="Google Shape;410;p48"/>
          <p:cNvSpPr txBox="1"/>
          <p:nvPr/>
        </p:nvSpPr>
        <p:spPr>
          <a:xfrm>
            <a:off x="6830100" y="4593300"/>
            <a:ext cx="23139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zeret Mono"/>
                <a:ea typeface="Azeret Mono"/>
                <a:cs typeface="Azeret Mono"/>
                <a:sym typeface="Azeret Mono"/>
              </a:rPr>
              <a:t>(British Columbia Nurses' Union, 2024a;British Columbia Nurses' Union, 2024b)</a:t>
            </a:r>
            <a:endParaRPr sz="800">
              <a:solidFill>
                <a:schemeClr val="dk1"/>
              </a:solidFill>
              <a:latin typeface="Azeret Mono"/>
              <a:ea typeface="Azeret Mono"/>
              <a:cs typeface="Azeret Mono"/>
              <a:sym typeface="Azeret Mono"/>
            </a:endParaRPr>
          </a:p>
        </p:txBody>
      </p:sp>
      <p:pic>
        <p:nvPicPr>
          <p:cNvPr id="411" name="Google Shape;411;p48" title="ChatGPT Image Nov 16, 2025, 08_25_1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75" y="328075"/>
            <a:ext cx="3969674" cy="421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9"/>
          <p:cNvSpPr/>
          <p:nvPr/>
        </p:nvSpPr>
        <p:spPr>
          <a:xfrm>
            <a:off x="277500" y="116675"/>
            <a:ext cx="4294500" cy="4743300"/>
          </a:xfrm>
          <a:prstGeom prst="roundRect">
            <a:avLst>
              <a:gd fmla="val 13193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17" name="Google Shape;417;p49"/>
          <p:cNvSpPr txBox="1"/>
          <p:nvPr>
            <p:ph type="title"/>
          </p:nvPr>
        </p:nvSpPr>
        <p:spPr>
          <a:xfrm>
            <a:off x="4804800" y="234400"/>
            <a:ext cx="4339200" cy="5793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Solution: Retention Bonuses</a:t>
            </a:r>
            <a:endParaRPr sz="2600"/>
          </a:p>
        </p:txBody>
      </p:sp>
      <p:sp>
        <p:nvSpPr>
          <p:cNvPr id="418" name="Google Shape;418;p49"/>
          <p:cNvSpPr/>
          <p:nvPr/>
        </p:nvSpPr>
        <p:spPr>
          <a:xfrm>
            <a:off x="5567200" y="813700"/>
            <a:ext cx="2313900" cy="88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19" name="Google Shape;419;p49"/>
          <p:cNvSpPr txBox="1"/>
          <p:nvPr/>
        </p:nvSpPr>
        <p:spPr>
          <a:xfrm>
            <a:off x="5661549" y="866900"/>
            <a:ext cx="2125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Quarterly Pro-rated retention payments similar to PRRI (e.g., up to $2,000 per quarter)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Pro-rated Milestone bonuses every 4–5 years, modeled after ANGEL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20" name="Google Shape;420;p49"/>
          <p:cNvSpPr/>
          <p:nvPr/>
        </p:nvSpPr>
        <p:spPr>
          <a:xfrm>
            <a:off x="5626400" y="1953225"/>
            <a:ext cx="2252400" cy="111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21" name="Google Shape;421;p49"/>
          <p:cNvSpPr txBox="1"/>
          <p:nvPr/>
        </p:nvSpPr>
        <p:spPr>
          <a:xfrm>
            <a:off x="5784217" y="2053120"/>
            <a:ext cx="18960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Immediate recognition bonuses for long-serving nurses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Eligibility for  new grads and nurses new to VCH including previously </a:t>
            </a: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employed</a:t>
            </a: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agency nurses to join the VURI initiative 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22" name="Google Shape;422;p49"/>
          <p:cNvSpPr/>
          <p:nvPr/>
        </p:nvSpPr>
        <p:spPr>
          <a:xfrm>
            <a:off x="5595650" y="3531850"/>
            <a:ext cx="2313900" cy="88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23" name="Google Shape;423;p49"/>
          <p:cNvSpPr txBox="1"/>
          <p:nvPr/>
        </p:nvSpPr>
        <p:spPr>
          <a:xfrm>
            <a:off x="5729050" y="3609850"/>
            <a:ext cx="1990200" cy="9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Like ANGEL and PRRI, the goal is to make permanent positions financially competitive, improve morale, and rebuild workforce stability while emphasizing it as a long term initiative 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424" name="Google Shape;424;p49"/>
          <p:cNvCxnSpPr/>
          <p:nvPr/>
        </p:nvCxnSpPr>
        <p:spPr>
          <a:xfrm>
            <a:off x="4635650" y="1421450"/>
            <a:ext cx="8679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25" name="Google Shape;425;p49"/>
          <p:cNvCxnSpPr/>
          <p:nvPr/>
        </p:nvCxnSpPr>
        <p:spPr>
          <a:xfrm>
            <a:off x="4638638" y="3974800"/>
            <a:ext cx="870000" cy="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26" name="Google Shape;426;p49"/>
          <p:cNvCxnSpPr/>
          <p:nvPr/>
        </p:nvCxnSpPr>
        <p:spPr>
          <a:xfrm>
            <a:off x="4634588" y="2699925"/>
            <a:ext cx="870000" cy="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27" name="Google Shape;427;p49"/>
          <p:cNvSpPr txBox="1"/>
          <p:nvPr/>
        </p:nvSpPr>
        <p:spPr>
          <a:xfrm>
            <a:off x="6830100" y="4517200"/>
            <a:ext cx="23139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zeret Mono"/>
                <a:ea typeface="Azeret Mono"/>
                <a:cs typeface="Azeret Mono"/>
                <a:sym typeface="Azeret Mono"/>
              </a:rPr>
              <a:t>(British Columbia Nurses' Union, 2024a;British Columbia Nurses' Union, 2024b; Ministry of Health Singapore, 2024)</a:t>
            </a:r>
            <a:endParaRPr sz="800">
              <a:solidFill>
                <a:schemeClr val="dk1"/>
              </a:solidFill>
              <a:latin typeface="Azeret Mono"/>
              <a:ea typeface="Azeret Mono"/>
              <a:cs typeface="Azeret Mono"/>
              <a:sym typeface="Azeret Mono"/>
            </a:endParaRPr>
          </a:p>
        </p:txBody>
      </p:sp>
      <p:pic>
        <p:nvPicPr>
          <p:cNvPr id="428" name="Google Shape;42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525" y="459463"/>
            <a:ext cx="4057725" cy="40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0"/>
          <p:cNvSpPr/>
          <p:nvPr/>
        </p:nvSpPr>
        <p:spPr>
          <a:xfrm>
            <a:off x="277500" y="116675"/>
            <a:ext cx="4294500" cy="4743300"/>
          </a:xfrm>
          <a:prstGeom prst="roundRect">
            <a:avLst>
              <a:gd fmla="val 13193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34" name="Google Shape;434;p50"/>
          <p:cNvSpPr txBox="1"/>
          <p:nvPr>
            <p:ph type="title"/>
          </p:nvPr>
        </p:nvSpPr>
        <p:spPr>
          <a:xfrm>
            <a:off x="4865850" y="234400"/>
            <a:ext cx="3406800" cy="5793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VURI: </a:t>
            </a:r>
            <a:r>
              <a:rPr lang="en" sz="2600"/>
              <a:t>Rationale</a:t>
            </a:r>
            <a:r>
              <a:rPr lang="en" sz="2600"/>
              <a:t> </a:t>
            </a:r>
            <a:endParaRPr sz="2600"/>
          </a:p>
        </p:txBody>
      </p:sp>
      <p:sp>
        <p:nvSpPr>
          <p:cNvPr id="435" name="Google Shape;435;p50"/>
          <p:cNvSpPr/>
          <p:nvPr/>
        </p:nvSpPr>
        <p:spPr>
          <a:xfrm>
            <a:off x="5567200" y="813700"/>
            <a:ext cx="3406800" cy="175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36" name="Google Shape;436;p50"/>
          <p:cNvSpPr txBox="1"/>
          <p:nvPr/>
        </p:nvSpPr>
        <p:spPr>
          <a:xfrm>
            <a:off x="5729050" y="866900"/>
            <a:ext cx="3137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Strengthens morale by: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Char char="●"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Reducing the financial gap between permanent and agency nurses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Char char="●"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Creating a sense of long-term security and belonging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Char char="●"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Rewarding commitment and service longevity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Char char="●"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Supporting stability within teams, which reduces burnout and improves working relationships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Char char="●"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Creating predictable staffing levels, lowering overtime pressure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37" name="Google Shape;437;p50"/>
          <p:cNvSpPr/>
          <p:nvPr/>
        </p:nvSpPr>
        <p:spPr>
          <a:xfrm>
            <a:off x="5595650" y="2894850"/>
            <a:ext cx="3406800" cy="1622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38" name="Google Shape;438;p50"/>
          <p:cNvSpPr txBox="1"/>
          <p:nvPr/>
        </p:nvSpPr>
        <p:spPr>
          <a:xfrm>
            <a:off x="5729050" y="3006900"/>
            <a:ext cx="3244800" cy="15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Strengths of VURI: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Char char="●"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Builds internal loyalty instead of paying external agencies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Char char="●"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Supports team cohesion and continuity of care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Char char="●"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Makes Vancouver more livable for permanent staff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Char char="●"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Encourages nurses to stay beyond the initial recruitment period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Char char="●"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Creates a stable, permanent workforce that reduces turnover-driven stress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439" name="Google Shape;439;p50"/>
          <p:cNvCxnSpPr/>
          <p:nvPr/>
        </p:nvCxnSpPr>
        <p:spPr>
          <a:xfrm>
            <a:off x="4635650" y="1421450"/>
            <a:ext cx="8679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40" name="Google Shape;440;p50"/>
          <p:cNvCxnSpPr/>
          <p:nvPr/>
        </p:nvCxnSpPr>
        <p:spPr>
          <a:xfrm>
            <a:off x="4638638" y="3974800"/>
            <a:ext cx="870000" cy="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41" name="Google Shape;441;p50"/>
          <p:cNvSpPr txBox="1"/>
          <p:nvPr/>
        </p:nvSpPr>
        <p:spPr>
          <a:xfrm>
            <a:off x="6275300" y="4517200"/>
            <a:ext cx="28686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zeret Mono"/>
                <a:ea typeface="Azeret Mono"/>
                <a:cs typeface="Azeret Mono"/>
                <a:sym typeface="Azeret Mono"/>
              </a:rPr>
              <a:t>(Almost, 2024;British Columbia Nurses' Union, 2024b;British Columbia Nurses' Union, 2025;Healthcare Excellence Canada, 2025)</a:t>
            </a:r>
            <a:endParaRPr sz="800">
              <a:solidFill>
                <a:schemeClr val="dk1"/>
              </a:solidFill>
              <a:latin typeface="Azeret Mono"/>
              <a:ea typeface="Azeret Mono"/>
              <a:cs typeface="Azeret Mono"/>
              <a:sym typeface="Azeret Mono"/>
            </a:endParaRPr>
          </a:p>
        </p:txBody>
      </p:sp>
      <p:pic>
        <p:nvPicPr>
          <p:cNvPr id="442" name="Google Shape;44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25" y="459463"/>
            <a:ext cx="4057725" cy="40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1"/>
          <p:cNvSpPr txBox="1"/>
          <p:nvPr>
            <p:ph type="title"/>
          </p:nvPr>
        </p:nvSpPr>
        <p:spPr>
          <a:xfrm>
            <a:off x="277500" y="416250"/>
            <a:ext cx="38499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/>
              <a:t>mplementation</a:t>
            </a:r>
            <a:r>
              <a:rPr lang="en"/>
              <a:t> Plan</a:t>
            </a:r>
            <a:endParaRPr/>
          </a:p>
        </p:txBody>
      </p:sp>
      <p:cxnSp>
        <p:nvCxnSpPr>
          <p:cNvPr descr="A timeline stretching across several years. " id="448" name="Google Shape;448;p51"/>
          <p:cNvCxnSpPr/>
          <p:nvPr/>
        </p:nvCxnSpPr>
        <p:spPr>
          <a:xfrm flipH="1" rot="10800000">
            <a:off x="282300" y="2848150"/>
            <a:ext cx="7674000" cy="2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9" name="Google Shape;449;p51"/>
          <p:cNvSpPr txBox="1"/>
          <p:nvPr/>
        </p:nvSpPr>
        <p:spPr>
          <a:xfrm>
            <a:off x="0" y="3176350"/>
            <a:ext cx="1667700" cy="17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7150" spcFirstLastPara="1" rIns="1371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Foundation &amp; Policy Direction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Char char="●"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Announce intent to reduce for-profit agency reliance (Quebec model)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Char char="●"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Continue using recruitment incentives (sign-on, relocation) to attract nurses.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Char char="●"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Begin planning for fund reallocation toward retention bonuses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50" name="Google Shape;450;p51"/>
          <p:cNvSpPr txBox="1"/>
          <p:nvPr/>
        </p:nvSpPr>
        <p:spPr>
          <a:xfrm>
            <a:off x="1623575" y="3176350"/>
            <a:ext cx="1583100" cy="19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7150" spcFirstLastPara="1" rIns="13715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Preparation &amp; Infrastructure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Char char="●"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Develop the structure of VURI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Char char="●"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Adapt PRRI payment mechanisms (productive-hours tracking)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Char char="●"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Create central oversight team to monitor agency reduction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Char char="●"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Announce plan for VURI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51" name="Google Shape;451;p51"/>
          <p:cNvSpPr txBox="1"/>
          <p:nvPr/>
        </p:nvSpPr>
        <p:spPr>
          <a:xfrm>
            <a:off x="3061425" y="3176350"/>
            <a:ext cx="17541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7150" spcFirstLastPara="1" rIns="13715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Implementation &amp; Agency Phase-Out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Char char="●"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Quebec-style targeted phase-out of agency nurses in the initial high-agency units.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Char char="●"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Launch a 6-month VURI pilot in these same units.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Char char="●"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Redirect former agency funds into sustained retention incentives.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Char char="●"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Track recruitment success + VURI retention rates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52" name="Google Shape;452;p51"/>
          <p:cNvSpPr txBox="1"/>
          <p:nvPr/>
        </p:nvSpPr>
        <p:spPr>
          <a:xfrm>
            <a:off x="4605200" y="3176350"/>
            <a:ext cx="17541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7150" spcFirstLastPara="1" rIns="13715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Evaluation, Expansion 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Char char="●"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Evaluate the current rollout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Char char="●"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Adjust VURI payout structure as needed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Char char="●"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Expand the program to other units if successful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Char char="●"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Continue reducing agency use until full transition to permanent staffing is achieved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53" name="Google Shape;453;p51"/>
          <p:cNvSpPr txBox="1"/>
          <p:nvPr/>
        </p:nvSpPr>
        <p:spPr>
          <a:xfrm>
            <a:off x="6359300" y="3176350"/>
            <a:ext cx="17541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7150" spcFirstLastPara="1" rIns="13715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System Stabilization and Future Directions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Char char="●"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Continue to evaluate VURI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Char char="●"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Complete ban on for profit nursing agencies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Char char="●"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Adequate staffing is achieved and maintained for Vancouver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454" name="Google Shape;454;p51"/>
          <p:cNvCxnSpPr/>
          <p:nvPr/>
        </p:nvCxnSpPr>
        <p:spPr>
          <a:xfrm>
            <a:off x="969999" y="2419900"/>
            <a:ext cx="0" cy="42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2410049" y="2419900"/>
            <a:ext cx="0" cy="42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3850099" y="2419900"/>
            <a:ext cx="0" cy="42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7" name="Google Shape;457;p51"/>
          <p:cNvCxnSpPr>
            <a:endCxn id="458" idx="0"/>
          </p:cNvCxnSpPr>
          <p:nvPr/>
        </p:nvCxnSpPr>
        <p:spPr>
          <a:xfrm>
            <a:off x="5365148" y="2389750"/>
            <a:ext cx="0" cy="45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9" name="Google Shape;459;p51"/>
          <p:cNvCxnSpPr/>
          <p:nvPr/>
        </p:nvCxnSpPr>
        <p:spPr>
          <a:xfrm>
            <a:off x="6730199" y="2419900"/>
            <a:ext cx="0" cy="42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0" name="Google Shape;460;p51"/>
          <p:cNvSpPr/>
          <p:nvPr/>
        </p:nvSpPr>
        <p:spPr>
          <a:xfrm>
            <a:off x="84675" y="1957925"/>
            <a:ext cx="1583100" cy="373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PHASE 1 Immediate 0-6 months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61" name="Google Shape;461;p51"/>
          <p:cNvSpPr/>
          <p:nvPr/>
        </p:nvSpPr>
        <p:spPr>
          <a:xfrm>
            <a:off x="1770525" y="1957975"/>
            <a:ext cx="1290900" cy="373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PHASE 2 Short Term 6–12 Months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62" name="Google Shape;462;p51"/>
          <p:cNvSpPr/>
          <p:nvPr/>
        </p:nvSpPr>
        <p:spPr>
          <a:xfrm>
            <a:off x="3164225" y="1957975"/>
            <a:ext cx="1385400" cy="373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PHASE 3 Medium Term 12–24 Months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63" name="Google Shape;463;p51"/>
          <p:cNvSpPr/>
          <p:nvPr/>
        </p:nvSpPr>
        <p:spPr>
          <a:xfrm>
            <a:off x="4693200" y="1958000"/>
            <a:ext cx="1290900" cy="373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PHASE 4  Long Term 24+ Months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64" name="Google Shape;464;p51"/>
          <p:cNvSpPr/>
          <p:nvPr/>
        </p:nvSpPr>
        <p:spPr>
          <a:xfrm>
            <a:off x="6265325" y="1958000"/>
            <a:ext cx="846600" cy="3735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Future</a:t>
            </a:r>
            <a:endParaRPr sz="800"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65" name="Google Shape;465;p51"/>
          <p:cNvSpPr/>
          <p:nvPr/>
        </p:nvSpPr>
        <p:spPr>
          <a:xfrm>
            <a:off x="939999" y="2841250"/>
            <a:ext cx="60000" cy="6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66" name="Google Shape;466;p51"/>
          <p:cNvSpPr/>
          <p:nvPr/>
        </p:nvSpPr>
        <p:spPr>
          <a:xfrm>
            <a:off x="2380049" y="2841250"/>
            <a:ext cx="60000" cy="6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67" name="Google Shape;467;p51"/>
          <p:cNvSpPr/>
          <p:nvPr/>
        </p:nvSpPr>
        <p:spPr>
          <a:xfrm>
            <a:off x="3820099" y="2841250"/>
            <a:ext cx="60000" cy="6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58" name="Google Shape;458;p51"/>
          <p:cNvSpPr/>
          <p:nvPr/>
        </p:nvSpPr>
        <p:spPr>
          <a:xfrm flipH="1">
            <a:off x="5335148" y="2839750"/>
            <a:ext cx="60000" cy="6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68" name="Google Shape;468;p51"/>
          <p:cNvSpPr/>
          <p:nvPr/>
        </p:nvSpPr>
        <p:spPr>
          <a:xfrm>
            <a:off x="6700199" y="2841250"/>
            <a:ext cx="60000" cy="6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69" name="Google Shape;469;p51"/>
          <p:cNvSpPr txBox="1"/>
          <p:nvPr/>
        </p:nvSpPr>
        <p:spPr>
          <a:xfrm>
            <a:off x="6760200" y="55350"/>
            <a:ext cx="23139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zeret Mono"/>
                <a:ea typeface="Azeret Mono"/>
                <a:cs typeface="Azeret Mono"/>
                <a:sym typeface="Azeret Mono"/>
              </a:rPr>
              <a:t>(British Columbia Nurses' Union, 2024</a:t>
            </a:r>
            <a:r>
              <a:rPr lang="en" sz="800">
                <a:solidFill>
                  <a:schemeClr val="dk1"/>
                </a:solidFill>
                <a:latin typeface="Azeret Mono"/>
                <a:ea typeface="Azeret Mono"/>
                <a:cs typeface="Azeret Mono"/>
                <a:sym typeface="Azeret Mono"/>
              </a:rPr>
              <a:t>; Ministry of Health Singapore, 2024; National Assembly of Quebec, 2023)</a:t>
            </a:r>
            <a:endParaRPr sz="800">
              <a:solidFill>
                <a:schemeClr val="dk1"/>
              </a:solidFill>
              <a:latin typeface="Azeret Mono"/>
              <a:ea typeface="Azeret Mono"/>
              <a:cs typeface="Azeret Mono"/>
              <a:sym typeface="Azeret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52"/>
          <p:cNvPicPr preferRelativeResize="0"/>
          <p:nvPr/>
        </p:nvPicPr>
        <p:blipFill rotWithShape="1">
          <a:blip r:embed="rId3">
            <a:alphaModFix amt="10000"/>
          </a:blip>
          <a:srcRect b="19824" l="1069" r="80230" t="14704"/>
          <a:stretch/>
        </p:blipFill>
        <p:spPr>
          <a:xfrm>
            <a:off x="543100" y="1743975"/>
            <a:ext cx="1623600" cy="3039900"/>
          </a:xfrm>
          <a:prstGeom prst="roundRect">
            <a:avLst>
              <a:gd fmla="val 9898" name="adj"/>
            </a:avLst>
          </a:prstGeom>
          <a:noFill/>
          <a:ln>
            <a:noFill/>
          </a:ln>
        </p:spPr>
      </p:pic>
      <p:pic>
        <p:nvPicPr>
          <p:cNvPr id="475" name="Google Shape;475;p52"/>
          <p:cNvPicPr preferRelativeResize="0"/>
          <p:nvPr/>
        </p:nvPicPr>
        <p:blipFill rotWithShape="1">
          <a:blip r:embed="rId3">
            <a:alphaModFix amt="10000"/>
          </a:blip>
          <a:srcRect b="19824" l="1069" r="80230" t="14704"/>
          <a:stretch/>
        </p:blipFill>
        <p:spPr>
          <a:xfrm>
            <a:off x="2676713" y="1743975"/>
            <a:ext cx="1623600" cy="3039900"/>
          </a:xfrm>
          <a:prstGeom prst="roundRect">
            <a:avLst>
              <a:gd fmla="val 9898" name="adj"/>
            </a:avLst>
          </a:prstGeom>
          <a:noFill/>
          <a:ln>
            <a:noFill/>
          </a:ln>
        </p:spPr>
      </p:pic>
      <p:pic>
        <p:nvPicPr>
          <p:cNvPr id="476" name="Google Shape;476;p52"/>
          <p:cNvPicPr preferRelativeResize="0"/>
          <p:nvPr/>
        </p:nvPicPr>
        <p:blipFill rotWithShape="1">
          <a:blip r:embed="rId3">
            <a:alphaModFix amt="10000"/>
          </a:blip>
          <a:srcRect b="19824" l="1069" r="80230" t="14704"/>
          <a:stretch/>
        </p:blipFill>
        <p:spPr>
          <a:xfrm>
            <a:off x="4895288" y="1743975"/>
            <a:ext cx="1623600" cy="3039900"/>
          </a:xfrm>
          <a:prstGeom prst="roundRect">
            <a:avLst>
              <a:gd fmla="val 9898" name="adj"/>
            </a:avLst>
          </a:prstGeom>
          <a:noFill/>
          <a:ln>
            <a:noFill/>
          </a:ln>
        </p:spPr>
      </p:pic>
      <p:pic>
        <p:nvPicPr>
          <p:cNvPr id="477" name="Google Shape;477;p52"/>
          <p:cNvPicPr preferRelativeResize="0"/>
          <p:nvPr/>
        </p:nvPicPr>
        <p:blipFill rotWithShape="1">
          <a:blip r:embed="rId3">
            <a:alphaModFix amt="10000"/>
          </a:blip>
          <a:srcRect b="19824" l="1069" r="80230" t="14704"/>
          <a:stretch/>
        </p:blipFill>
        <p:spPr>
          <a:xfrm>
            <a:off x="6971900" y="1743975"/>
            <a:ext cx="1623600" cy="3039900"/>
          </a:xfrm>
          <a:prstGeom prst="roundRect">
            <a:avLst>
              <a:gd fmla="val 9898" name="adj"/>
            </a:avLst>
          </a:prstGeom>
          <a:noFill/>
          <a:ln>
            <a:noFill/>
          </a:ln>
        </p:spPr>
      </p:pic>
      <p:sp>
        <p:nvSpPr>
          <p:cNvPr id="478" name="Google Shape;478;p52"/>
          <p:cNvSpPr/>
          <p:nvPr/>
        </p:nvSpPr>
        <p:spPr>
          <a:xfrm>
            <a:off x="587961" y="1882238"/>
            <a:ext cx="514500" cy="5145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79" name="Google Shape;479;p52"/>
          <p:cNvSpPr/>
          <p:nvPr/>
        </p:nvSpPr>
        <p:spPr>
          <a:xfrm>
            <a:off x="632795" y="1927084"/>
            <a:ext cx="424800" cy="42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480" name="Google Shape;480;p52"/>
          <p:cNvGrpSpPr/>
          <p:nvPr/>
        </p:nvGrpSpPr>
        <p:grpSpPr>
          <a:xfrm>
            <a:off x="2718638" y="1919375"/>
            <a:ext cx="514500" cy="514500"/>
            <a:chOff x="2196150" y="1919375"/>
            <a:chExt cx="514500" cy="514500"/>
          </a:xfrm>
        </p:grpSpPr>
        <p:sp>
          <p:nvSpPr>
            <p:cNvPr id="481" name="Google Shape;481;p52"/>
            <p:cNvSpPr/>
            <p:nvPr/>
          </p:nvSpPr>
          <p:spPr>
            <a:xfrm>
              <a:off x="2196150" y="1919375"/>
              <a:ext cx="514500" cy="5145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482" name="Google Shape;482;p52"/>
            <p:cNvSpPr/>
            <p:nvPr/>
          </p:nvSpPr>
          <p:spPr>
            <a:xfrm>
              <a:off x="2241009" y="1964234"/>
              <a:ext cx="424800" cy="42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2</a:t>
              </a:r>
              <a:endParaRPr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483" name="Google Shape;483;p52"/>
          <p:cNvGrpSpPr/>
          <p:nvPr/>
        </p:nvGrpSpPr>
        <p:grpSpPr>
          <a:xfrm>
            <a:off x="4938188" y="1919375"/>
            <a:ext cx="514500" cy="514500"/>
            <a:chOff x="3936800" y="1919375"/>
            <a:chExt cx="514500" cy="514500"/>
          </a:xfrm>
        </p:grpSpPr>
        <p:sp>
          <p:nvSpPr>
            <p:cNvPr id="484" name="Google Shape;484;p52"/>
            <p:cNvSpPr/>
            <p:nvPr/>
          </p:nvSpPr>
          <p:spPr>
            <a:xfrm>
              <a:off x="3936800" y="1919375"/>
              <a:ext cx="514500" cy="5145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485" name="Google Shape;485;p52"/>
            <p:cNvSpPr/>
            <p:nvPr/>
          </p:nvSpPr>
          <p:spPr>
            <a:xfrm>
              <a:off x="3981659" y="1964234"/>
              <a:ext cx="424800" cy="42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3</a:t>
              </a:r>
              <a:endParaRPr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486" name="Google Shape;486;p52"/>
          <p:cNvGrpSpPr/>
          <p:nvPr/>
        </p:nvGrpSpPr>
        <p:grpSpPr>
          <a:xfrm>
            <a:off x="7027925" y="1882238"/>
            <a:ext cx="514500" cy="514500"/>
            <a:chOff x="5677450" y="1919375"/>
            <a:chExt cx="514500" cy="514500"/>
          </a:xfrm>
        </p:grpSpPr>
        <p:sp>
          <p:nvSpPr>
            <p:cNvPr id="487" name="Google Shape;487;p52"/>
            <p:cNvSpPr/>
            <p:nvPr/>
          </p:nvSpPr>
          <p:spPr>
            <a:xfrm>
              <a:off x="5677450" y="1919375"/>
              <a:ext cx="514500" cy="5145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488" name="Google Shape;488;p52"/>
            <p:cNvSpPr/>
            <p:nvPr/>
          </p:nvSpPr>
          <p:spPr>
            <a:xfrm>
              <a:off x="5722309" y="1964234"/>
              <a:ext cx="424800" cy="42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4</a:t>
              </a:r>
              <a:endParaRPr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489" name="Google Shape;489;p52"/>
          <p:cNvSpPr txBox="1"/>
          <p:nvPr>
            <p:ph type="title"/>
          </p:nvPr>
        </p:nvSpPr>
        <p:spPr>
          <a:xfrm>
            <a:off x="277500" y="416250"/>
            <a:ext cx="23709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490" name="Google Shape;490;p52"/>
          <p:cNvSpPr txBox="1"/>
          <p:nvPr>
            <p:ph idx="1" type="subTitle"/>
          </p:nvPr>
        </p:nvSpPr>
        <p:spPr>
          <a:xfrm>
            <a:off x="622800" y="2571750"/>
            <a:ext cx="1337400" cy="4248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Operational &amp; Administrative Challenges</a:t>
            </a:r>
            <a:endParaRPr sz="1300"/>
          </a:p>
        </p:txBody>
      </p:sp>
      <p:sp>
        <p:nvSpPr>
          <p:cNvPr id="491" name="Google Shape;491;p52"/>
          <p:cNvSpPr txBox="1"/>
          <p:nvPr>
            <p:ph idx="2" type="subTitle"/>
          </p:nvPr>
        </p:nvSpPr>
        <p:spPr>
          <a:xfrm>
            <a:off x="2648350" y="2458750"/>
            <a:ext cx="1558800" cy="4248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Political &amp; Policy Challenges in BC</a:t>
            </a:r>
            <a:endParaRPr sz="1300"/>
          </a:p>
        </p:txBody>
      </p:sp>
      <p:sp>
        <p:nvSpPr>
          <p:cNvPr id="492" name="Google Shape;492;p52"/>
          <p:cNvSpPr txBox="1"/>
          <p:nvPr>
            <p:ph idx="3" type="subTitle"/>
          </p:nvPr>
        </p:nvSpPr>
        <p:spPr>
          <a:xfrm>
            <a:off x="4937913" y="2475688"/>
            <a:ext cx="1459800" cy="39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Legal Considerations</a:t>
            </a:r>
            <a:endParaRPr sz="1300"/>
          </a:p>
        </p:txBody>
      </p:sp>
      <p:sp>
        <p:nvSpPr>
          <p:cNvPr id="493" name="Google Shape;493;p52"/>
          <p:cNvSpPr txBox="1"/>
          <p:nvPr>
            <p:ph idx="4" type="subTitle"/>
          </p:nvPr>
        </p:nvSpPr>
        <p:spPr>
          <a:xfrm>
            <a:off x="7128500" y="2433875"/>
            <a:ext cx="1337400" cy="5883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Workforce &amp; Stakeholder Concerns</a:t>
            </a:r>
            <a:endParaRPr sz="1300"/>
          </a:p>
        </p:txBody>
      </p:sp>
      <p:sp>
        <p:nvSpPr>
          <p:cNvPr id="494" name="Google Shape;494;p52"/>
          <p:cNvSpPr txBox="1"/>
          <p:nvPr>
            <p:ph idx="6" type="body"/>
          </p:nvPr>
        </p:nvSpPr>
        <p:spPr>
          <a:xfrm>
            <a:off x="575500" y="2977750"/>
            <a:ext cx="15588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tracking + payroll processes needed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Temporary strain on high-agency units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Requires coordination across teams</a:t>
            </a:r>
            <a:endParaRPr/>
          </a:p>
        </p:txBody>
      </p:sp>
      <p:sp>
        <p:nvSpPr>
          <p:cNvPr id="495" name="Google Shape;495;p52"/>
          <p:cNvSpPr txBox="1"/>
          <p:nvPr>
            <p:ph idx="7" type="body"/>
          </p:nvPr>
        </p:nvSpPr>
        <p:spPr>
          <a:xfrm>
            <a:off x="2820363" y="2908425"/>
            <a:ext cx="13374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BC’s policymaking is slow and consultative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provincial approval + BCNU alignment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resistance to reallocating funds</a:t>
            </a:r>
            <a:endParaRPr/>
          </a:p>
        </p:txBody>
      </p:sp>
      <p:sp>
        <p:nvSpPr>
          <p:cNvPr id="496" name="Google Shape;496;p52"/>
          <p:cNvSpPr txBox="1"/>
          <p:nvPr>
            <p:ph idx="8" type="body"/>
          </p:nvPr>
        </p:nvSpPr>
        <p:spPr>
          <a:xfrm>
            <a:off x="4966850" y="2908425"/>
            <a:ext cx="13374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Quebec’s Bill 10 faces legal challenge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 about patient access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BC must ensure a legally sound transition</a:t>
            </a:r>
            <a:endParaRPr/>
          </a:p>
        </p:txBody>
      </p:sp>
      <p:sp>
        <p:nvSpPr>
          <p:cNvPr id="497" name="Google Shape;497;p52"/>
          <p:cNvSpPr txBox="1"/>
          <p:nvPr/>
        </p:nvSpPr>
        <p:spPr>
          <a:xfrm>
            <a:off x="6770225" y="152050"/>
            <a:ext cx="228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zeret Mono"/>
                <a:ea typeface="Azeret Mono"/>
                <a:cs typeface="Azeret Mono"/>
                <a:sym typeface="Azeret Mono"/>
              </a:rPr>
              <a:t>(BC Public Service, 2025;Healthcare Excellence Canada, 2025;National Assembly of Quebec, 2023)</a:t>
            </a:r>
            <a:endParaRPr sz="800">
              <a:solidFill>
                <a:schemeClr val="dk1"/>
              </a:solidFill>
              <a:latin typeface="Azeret Mono"/>
              <a:ea typeface="Azeret Mono"/>
              <a:cs typeface="Azeret Mono"/>
              <a:sym typeface="Azeret Mono"/>
            </a:endParaRPr>
          </a:p>
        </p:txBody>
      </p:sp>
      <p:sp>
        <p:nvSpPr>
          <p:cNvPr id="498" name="Google Shape;498;p52"/>
          <p:cNvSpPr txBox="1"/>
          <p:nvPr>
            <p:ph idx="9" type="body"/>
          </p:nvPr>
        </p:nvSpPr>
        <p:spPr>
          <a:xfrm>
            <a:off x="7113875" y="3065425"/>
            <a:ext cx="13374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pushback from high-agency dependant units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of short-term staffing gaps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strong buy-in from staff and leaders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duct demo | Human focus">
  <a:themeElements>
    <a:clrScheme name="Simple Light">
      <a:dk1>
        <a:srgbClr val="3C4043"/>
      </a:dk1>
      <a:lt1>
        <a:srgbClr val="000000"/>
      </a:lt1>
      <a:dk2>
        <a:srgbClr val="F4F4F4"/>
      </a:dk2>
      <a:lt2>
        <a:srgbClr val="FFFFFF"/>
      </a:lt2>
      <a:accent1>
        <a:srgbClr val="FDD198"/>
      </a:accent1>
      <a:accent2>
        <a:srgbClr val="F4F4F4"/>
      </a:accent2>
      <a:accent3>
        <a:srgbClr val="B7B7B7"/>
      </a:accent3>
      <a:accent4>
        <a:srgbClr val="FFA767"/>
      </a:accent4>
      <a:accent5>
        <a:srgbClr val="FFF2DC"/>
      </a:accent5>
      <a:accent6>
        <a:srgbClr val="F0C894"/>
      </a:accent6>
      <a:hlink>
        <a:srgbClr val="CAA97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