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0"/>
  </p:notesMasterIdLst>
  <p:sldIdLst>
    <p:sldId id="256" r:id="rId2"/>
    <p:sldId id="257" r:id="rId3"/>
    <p:sldId id="259" r:id="rId4"/>
    <p:sldId id="258" r:id="rId5"/>
    <p:sldId id="269" r:id="rId6"/>
    <p:sldId id="260" r:id="rId7"/>
    <p:sldId id="270" r:id="rId8"/>
    <p:sldId id="271" r:id="rId9"/>
  </p:sldIdLst>
  <p:sldSz cx="18288000" cy="10287000"/>
  <p:notesSz cx="6858000" cy="9144000"/>
  <p:embeddedFontLst>
    <p:embeddedFont>
      <p:font typeface="Open Sans" panose="020B0606030504020204" pitchFamily="34" charset="0"/>
      <p:regular r:id="rId11"/>
    </p:embeddedFont>
    <p:embeddedFont>
      <p:font typeface="Open Sans Bold" panose="020B0806030504020204" charset="0"/>
      <p:regular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CC26C09-BCD3-DA59-0D62-C42137AE059B}" name="Amanda Ashley" initials="AA" userId="S::amanda.ashley@agecare.ca::29c718de-5fad-43d8-a9ae-162dddb9297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E81987-E950-4F4E-9D8A-F1550DCB3DFC}" v="22" dt="2025-11-12T15:31:24.26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8087" autoAdjust="0"/>
  </p:normalViewPr>
  <p:slideViewPr>
    <p:cSldViewPr>
      <p:cViewPr>
        <p:scale>
          <a:sx n="28" d="100"/>
          <a:sy n="28" d="100"/>
        </p:scale>
        <p:origin x="708" y="1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anda Ashley" userId="29c718de-5fad-43d8-a9ae-162dddb9297b" providerId="ADAL" clId="{5B5124AB-3534-46B0-9418-151DFF9D760D}"/>
    <pc:docChg chg="undo custSel addSld modSld">
      <pc:chgData name="Amanda Ashley" userId="29c718de-5fad-43d8-a9ae-162dddb9297b" providerId="ADAL" clId="{5B5124AB-3534-46B0-9418-151DFF9D760D}" dt="2025-11-12T15:35:19.964" v="460" actId="20577"/>
      <pc:docMkLst>
        <pc:docMk/>
      </pc:docMkLst>
      <pc:sldChg chg="modSp mod">
        <pc:chgData name="Amanda Ashley" userId="29c718de-5fad-43d8-a9ae-162dddb9297b" providerId="ADAL" clId="{5B5124AB-3534-46B0-9418-151DFF9D760D}" dt="2025-11-12T15:35:19.964" v="460" actId="20577"/>
        <pc:sldMkLst>
          <pc:docMk/>
          <pc:sldMk cId="0" sldId="257"/>
        </pc:sldMkLst>
        <pc:spChg chg="mod">
          <ac:chgData name="Amanda Ashley" userId="29c718de-5fad-43d8-a9ae-162dddb9297b" providerId="ADAL" clId="{5B5124AB-3534-46B0-9418-151DFF9D760D}" dt="2025-11-12T15:35:19.964" v="460" actId="20577"/>
          <ac:spMkLst>
            <pc:docMk/>
            <pc:sldMk cId="0" sldId="257"/>
            <ac:spMk id="10" creationId="{00000000-0000-0000-0000-000000000000}"/>
          </ac:spMkLst>
        </pc:spChg>
      </pc:sldChg>
      <pc:sldChg chg="modSp mod">
        <pc:chgData name="Amanda Ashley" userId="29c718de-5fad-43d8-a9ae-162dddb9297b" providerId="ADAL" clId="{5B5124AB-3534-46B0-9418-151DFF9D760D}" dt="2025-11-12T15:25:09.650" v="441" actId="255"/>
        <pc:sldMkLst>
          <pc:docMk/>
          <pc:sldMk cId="747828391" sldId="270"/>
        </pc:sldMkLst>
        <pc:graphicFrameChg chg="mod modGraphic">
          <ac:chgData name="Amanda Ashley" userId="29c718de-5fad-43d8-a9ae-162dddb9297b" providerId="ADAL" clId="{5B5124AB-3534-46B0-9418-151DFF9D760D}" dt="2025-11-12T15:25:09.650" v="441" actId="255"/>
          <ac:graphicFrameMkLst>
            <pc:docMk/>
            <pc:sldMk cId="747828391" sldId="270"/>
            <ac:graphicFrameMk id="2" creationId="{FCA6CF65-94B7-4F7C-196E-6D2A41B6980F}"/>
          </ac:graphicFrameMkLst>
        </pc:graphicFrameChg>
      </pc:sldChg>
      <pc:sldChg chg="addSp delSp modSp new mod setBg">
        <pc:chgData name="Amanda Ashley" userId="29c718de-5fad-43d8-a9ae-162dddb9297b" providerId="ADAL" clId="{5B5124AB-3534-46B0-9418-151DFF9D760D}" dt="2025-11-12T15:32:13.263" v="450" actId="26606"/>
        <pc:sldMkLst>
          <pc:docMk/>
          <pc:sldMk cId="2176031551" sldId="271"/>
        </pc:sldMkLst>
        <pc:spChg chg="add del mod">
          <ac:chgData name="Amanda Ashley" userId="29c718de-5fad-43d8-a9ae-162dddb9297b" providerId="ADAL" clId="{5B5124AB-3534-46B0-9418-151DFF9D760D}" dt="2025-11-12T15:31:24.261" v="446" actId="478"/>
          <ac:spMkLst>
            <pc:docMk/>
            <pc:sldMk cId="2176031551" sldId="271"/>
            <ac:spMk id="2" creationId="{1E010CF4-6A60-554A-770E-41BE6F05827D}"/>
          </ac:spMkLst>
        </pc:spChg>
        <pc:spChg chg="add del">
          <ac:chgData name="Amanda Ashley" userId="29c718de-5fad-43d8-a9ae-162dddb9297b" providerId="ADAL" clId="{5B5124AB-3534-46B0-9418-151DFF9D760D}" dt="2025-11-12T15:32:13.263" v="449" actId="26606"/>
          <ac:spMkLst>
            <pc:docMk/>
            <pc:sldMk cId="2176031551" sldId="271"/>
            <ac:spMk id="9" creationId="{42A4FC2C-047E-45A5-965D-8E1E3BF09BC6}"/>
          </ac:spMkLst>
        </pc:spChg>
        <pc:spChg chg="add">
          <ac:chgData name="Amanda Ashley" userId="29c718de-5fad-43d8-a9ae-162dddb9297b" providerId="ADAL" clId="{5B5124AB-3534-46B0-9418-151DFF9D760D}" dt="2025-11-12T15:32:13.263" v="450" actId="26606"/>
          <ac:spMkLst>
            <pc:docMk/>
            <pc:sldMk cId="2176031551" sldId="271"/>
            <ac:spMk id="11" creationId="{CB44330D-EA18-4254-AA95-EB49948539B8}"/>
          </ac:spMkLst>
        </pc:spChg>
        <pc:spChg chg="add">
          <ac:chgData name="Amanda Ashley" userId="29c718de-5fad-43d8-a9ae-162dddb9297b" providerId="ADAL" clId="{5B5124AB-3534-46B0-9418-151DFF9D760D}" dt="2025-11-12T15:32:13.263" v="450" actId="26606"/>
          <ac:spMkLst>
            <pc:docMk/>
            <pc:sldMk cId="2176031551" sldId="271"/>
            <ac:spMk id="12" creationId="{32BC26D8-82FB-445E-AA49-62A77D7C1EE0}"/>
          </ac:spMkLst>
        </pc:spChg>
        <pc:picChg chg="add mod">
          <ac:chgData name="Amanda Ashley" userId="29c718de-5fad-43d8-a9ae-162dddb9297b" providerId="ADAL" clId="{5B5124AB-3534-46B0-9418-151DFF9D760D}" dt="2025-11-12T15:32:13.263" v="450" actId="26606"/>
          <ac:picMkLst>
            <pc:docMk/>
            <pc:sldMk cId="2176031551" sldId="271"/>
            <ac:picMk id="4" creationId="{CDAFDDCC-B1A2-454A-8B0F-63C604509AE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1521D6-9FF6-4F5C-A5BF-A5FD28B5DB11}" type="datetimeFigureOut">
              <a:rPr lang="en-CA" smtClean="0"/>
              <a:t>2025-11-10</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B68080-F574-4F3D-B6A5-92A3CFC20A02}" type="slidenum">
              <a:rPr lang="en-CA" smtClean="0"/>
              <a:t>‹#›</a:t>
            </a:fld>
            <a:endParaRPr lang="en-CA"/>
          </a:p>
        </p:txBody>
      </p:sp>
    </p:spTree>
    <p:extLst>
      <p:ext uri="{BB962C8B-B14F-4D97-AF65-F5344CB8AC3E}">
        <p14:creationId xmlns:p14="http://schemas.microsoft.com/office/powerpoint/2010/main" val="23453886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café presentation focuses on the accessibility of in vitro fertilization, commonly known as IVF, for women of childbearing age in Kamloops, BC. We’ll explore why this issue meets the definition of a </a:t>
            </a:r>
            <a:r>
              <a:rPr lang="en-US" i="0" dirty="0"/>
              <a:t>wicked problem </a:t>
            </a:r>
            <a:r>
              <a:rPr lang="en-US" dirty="0"/>
              <a:t>and present three feasible solutions designed to improve equity in fertility care access. </a:t>
            </a:r>
            <a:endParaRPr lang="en-CA" dirty="0"/>
          </a:p>
        </p:txBody>
      </p:sp>
      <p:sp>
        <p:nvSpPr>
          <p:cNvPr id="4" name="Slide Number Placeholder 3"/>
          <p:cNvSpPr>
            <a:spLocks noGrp="1"/>
          </p:cNvSpPr>
          <p:nvPr>
            <p:ph type="sldNum" sz="quarter" idx="5"/>
          </p:nvPr>
        </p:nvSpPr>
        <p:spPr/>
        <p:txBody>
          <a:bodyPr/>
          <a:lstStyle/>
          <a:p>
            <a:fld id="{3BB68080-F574-4F3D-B6A5-92A3CFC20A02}" type="slidenum">
              <a:rPr lang="en-CA" smtClean="0"/>
              <a:t>1</a:t>
            </a:fld>
            <a:endParaRPr lang="en-CA"/>
          </a:p>
        </p:txBody>
      </p:sp>
    </p:spTree>
    <p:extLst>
      <p:ext uri="{BB962C8B-B14F-4D97-AF65-F5344CB8AC3E}">
        <p14:creationId xmlns:p14="http://schemas.microsoft.com/office/powerpoint/2010/main" val="3997822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We’ll begin by defining infertility and describing the local Kamloops context. Then, each group member will present one potential solution. Finally, we’ll synthesize our findings to determine how each option is viable.</a:t>
            </a:r>
            <a:endParaRPr lang="en-CA" dirty="0"/>
          </a:p>
        </p:txBody>
      </p:sp>
      <p:sp>
        <p:nvSpPr>
          <p:cNvPr id="4" name="Slide Number Placeholder 3"/>
          <p:cNvSpPr>
            <a:spLocks noGrp="1"/>
          </p:cNvSpPr>
          <p:nvPr>
            <p:ph type="sldNum" sz="quarter" idx="5"/>
          </p:nvPr>
        </p:nvSpPr>
        <p:spPr/>
        <p:txBody>
          <a:bodyPr/>
          <a:lstStyle/>
          <a:p>
            <a:fld id="{3BB68080-F574-4F3D-B6A5-92A3CFC20A02}" type="slidenum">
              <a:rPr lang="en-CA" smtClean="0"/>
              <a:t>2</a:t>
            </a:fld>
            <a:endParaRPr lang="en-CA"/>
          </a:p>
        </p:txBody>
      </p:sp>
    </p:spTree>
    <p:extLst>
      <p:ext uri="{BB962C8B-B14F-4D97-AF65-F5344CB8AC3E}">
        <p14:creationId xmlns:p14="http://schemas.microsoft.com/office/powerpoint/2010/main" val="23672865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Infertility is defined as a condition that makes conception or carrying a pregnancy difficult. Globally, one in six couples are affected. IVF is one of the most effective treatments available but remains inaccessible for many, especially outside large urban centers.</a:t>
            </a:r>
            <a:endParaRPr lang="en-CA" dirty="0"/>
          </a:p>
        </p:txBody>
      </p:sp>
      <p:sp>
        <p:nvSpPr>
          <p:cNvPr id="4" name="Slide Number Placeholder 3"/>
          <p:cNvSpPr>
            <a:spLocks noGrp="1"/>
          </p:cNvSpPr>
          <p:nvPr>
            <p:ph type="sldNum" sz="quarter" idx="5"/>
          </p:nvPr>
        </p:nvSpPr>
        <p:spPr/>
        <p:txBody>
          <a:bodyPr/>
          <a:lstStyle/>
          <a:p>
            <a:fld id="{3BB68080-F574-4F3D-B6A5-92A3CFC20A02}" type="slidenum">
              <a:rPr lang="en-CA" smtClean="0"/>
              <a:t>3</a:t>
            </a:fld>
            <a:endParaRPr lang="en-CA"/>
          </a:p>
        </p:txBody>
      </p:sp>
    </p:spTree>
    <p:extLst>
      <p:ext uri="{BB962C8B-B14F-4D97-AF65-F5344CB8AC3E}">
        <p14:creationId xmlns:p14="http://schemas.microsoft.com/office/powerpoint/2010/main" val="37914063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Kamloops residents face significant barriers. The closest fertility clinics are hours away, and the total cost can exceed $19 000 per cycle. Specialists can be few and far between, and Indigenous and low-income populations are particularly impacted, amplifying regional health inequities.</a:t>
            </a:r>
            <a:endParaRPr lang="en-CA" dirty="0"/>
          </a:p>
        </p:txBody>
      </p:sp>
      <p:sp>
        <p:nvSpPr>
          <p:cNvPr id="4" name="Slide Number Placeholder 3"/>
          <p:cNvSpPr>
            <a:spLocks noGrp="1"/>
          </p:cNvSpPr>
          <p:nvPr>
            <p:ph type="sldNum" sz="quarter" idx="5"/>
          </p:nvPr>
        </p:nvSpPr>
        <p:spPr/>
        <p:txBody>
          <a:bodyPr/>
          <a:lstStyle/>
          <a:p>
            <a:fld id="{3BB68080-F574-4F3D-B6A5-92A3CFC20A02}" type="slidenum">
              <a:rPr lang="en-CA" smtClean="0"/>
              <a:t>4</a:t>
            </a:fld>
            <a:endParaRPr lang="en-CA"/>
          </a:p>
        </p:txBody>
      </p:sp>
    </p:spTree>
    <p:extLst>
      <p:ext uri="{BB962C8B-B14F-4D97-AF65-F5344CB8AC3E}">
        <p14:creationId xmlns:p14="http://schemas.microsoft.com/office/powerpoint/2010/main" val="23383470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One proposed solution is a </a:t>
            </a:r>
            <a:r>
              <a:rPr lang="en-US" b="0" dirty="0"/>
              <a:t>Virtual Care Partnership </a:t>
            </a:r>
            <a:r>
              <a:rPr lang="en-US" dirty="0"/>
              <a:t>between Olive Fertility and TELUS Health as an </a:t>
            </a:r>
            <a:r>
              <a:rPr lang="en-US" i="0" dirty="0"/>
              <a:t>innovative modification </a:t>
            </a:r>
            <a:r>
              <a:rPr lang="en-US" dirty="0"/>
              <a:t>of existing virtual care models applied to fertility health. This is a targeted expansion of TELUS’ proven telehealth infrastructure into reproductive and fertility care. While virtual care currently exists in fertility care, it is not maximized to include the greatest number of visits virtually with varying disciplines including physicians, nursing, counsellors, etc. The maximization of virtual visits will enhance Olive Fertility’s ability and efficiency to provide fertility treatments to more patients as care becomes more accessible.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rationale is strong. Patients currently travel many hours and pay up to $19 000 per IVF cycle (Whitehead et al., 2024). Virtual consultations eliminate non-essential travel, improve scheduling flexibility, and maintain privacy and continuity. This solution directly addresses the economic and geographic barriers that make IVF accessibility a </a:t>
            </a:r>
            <a:r>
              <a:rPr lang="en-US" i="0" dirty="0"/>
              <a:t>wicked problem. </a:t>
            </a:r>
            <a:r>
              <a:rPr lang="en-US" dirty="0"/>
              <a:t>This partnership would allow IVF patients in Kamloops to complete steps including consultations, lab reviews, medication teaching and counselling online rather than travelling hours to Kelowna or Vancouver. This significantly reduces direct and indirect costs and time for patients and providers. By prioritizing virtual care for as many visits as possible, Olive Fertility can reach more patients in an efficient and cost-saving manner. TELUS Health offers security to patients that their private records remain confidential and significant scalability for fertility services as the platform already serves over four million Canadians. Strengths include measurable </a:t>
            </a:r>
            <a:r>
              <a:rPr lang="en-US" b="0" dirty="0"/>
              <a:t>cost reductions of up to 60 percent </a:t>
            </a:r>
            <a:r>
              <a:rPr lang="en-US" dirty="0"/>
              <a:t>in travel and accommodation (Harris et al., 2016; Whitehead et al., 2024), improved follow-up and adherence (Mackay et al., 2023), and immediate scalability through TELUS’s existing secure system (TELUS Corporation, 2024). Importantly, this model supports </a:t>
            </a:r>
            <a:r>
              <a:rPr lang="en-US" b="0" dirty="0"/>
              <a:t>culturally safe continuity </a:t>
            </a:r>
            <a:r>
              <a:rPr lang="en-US" dirty="0"/>
              <a:t>for rural and Indigenous patients by ensuring they can receive care in their own communities rather than travelling to urban </a:t>
            </a:r>
            <a:r>
              <a:rPr lang="en-US" dirty="0" err="1"/>
              <a:t>centres</a:t>
            </a:r>
            <a:r>
              <a:rPr lang="en-US" dirty="0"/>
              <a:t>.</a:t>
            </a:r>
          </a:p>
          <a:p>
            <a:endParaRPr lang="en-CA" dirty="0"/>
          </a:p>
        </p:txBody>
      </p:sp>
      <p:sp>
        <p:nvSpPr>
          <p:cNvPr id="4" name="Slide Number Placeholder 3"/>
          <p:cNvSpPr>
            <a:spLocks noGrp="1"/>
          </p:cNvSpPr>
          <p:nvPr>
            <p:ph type="sldNum" sz="quarter" idx="5"/>
          </p:nvPr>
        </p:nvSpPr>
        <p:spPr/>
        <p:txBody>
          <a:bodyPr/>
          <a:lstStyle/>
          <a:p>
            <a:fld id="{3BB68080-F574-4F3D-B6A5-92A3CFC20A02}" type="slidenum">
              <a:rPr lang="en-CA" smtClean="0"/>
              <a:t>5</a:t>
            </a:fld>
            <a:endParaRPr lang="en-CA"/>
          </a:p>
        </p:txBody>
      </p:sp>
    </p:spTree>
    <p:extLst>
      <p:ext uri="{BB962C8B-B14F-4D97-AF65-F5344CB8AC3E}">
        <p14:creationId xmlns:p14="http://schemas.microsoft.com/office/powerpoint/2010/main" val="29606011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Implementation would occur in three phases:</a:t>
            </a:r>
            <a:br>
              <a:rPr lang="en-US" dirty="0"/>
            </a:br>
            <a:r>
              <a:rPr lang="en-US" b="0" dirty="0"/>
              <a:t>Phase 1: </a:t>
            </a:r>
            <a:r>
              <a:rPr lang="en-US" dirty="0"/>
              <a:t>Olive Fertility and TELUS Health would establish a memorandum of understanding, defining data security, referral pathways, and funding models.</a:t>
            </a:r>
            <a:br>
              <a:rPr lang="en-US" dirty="0"/>
            </a:br>
            <a:r>
              <a:rPr lang="en-US" b="0" dirty="0"/>
              <a:t>Phase 2: </a:t>
            </a:r>
            <a:r>
              <a:rPr lang="en-US" dirty="0"/>
              <a:t>Olive Fertility clinicians would be trained as </a:t>
            </a:r>
            <a:r>
              <a:rPr lang="en-US" b="0" dirty="0"/>
              <a:t>virtual IVF liaisons </a:t>
            </a:r>
            <a:r>
              <a:rPr lang="en-US" dirty="0"/>
              <a:t>to support patients, provide education, and bridge communication between TELUS’s platform and specialists.</a:t>
            </a:r>
            <a:br>
              <a:rPr lang="en-US" dirty="0"/>
            </a:br>
            <a:r>
              <a:rPr lang="en-US" b="0" dirty="0"/>
              <a:t>Phase 3: A six-month pilot </a:t>
            </a:r>
            <a:r>
              <a:rPr lang="en-US" dirty="0"/>
              <a:t>within Interior Health would evaluate patient satisfaction, cost savings, and time-to-treatment metrics.</a:t>
            </a:r>
            <a:br>
              <a:rPr lang="en-US" dirty="0"/>
            </a:br>
            <a:r>
              <a:rPr lang="en-US" dirty="0"/>
              <a:t>This approach is cost-effective and immediately implementable using secure telehealth systems. The main challenge will be ensuring reliable internet access and patient digital literacy.</a:t>
            </a:r>
          </a:p>
          <a:p>
            <a:endParaRPr lang="en-US" dirty="0"/>
          </a:p>
          <a:p>
            <a:endParaRPr lang="en-CA" dirty="0"/>
          </a:p>
        </p:txBody>
      </p:sp>
      <p:sp>
        <p:nvSpPr>
          <p:cNvPr id="4" name="Slide Number Placeholder 3"/>
          <p:cNvSpPr>
            <a:spLocks noGrp="1"/>
          </p:cNvSpPr>
          <p:nvPr>
            <p:ph type="sldNum" sz="quarter" idx="5"/>
          </p:nvPr>
        </p:nvSpPr>
        <p:spPr/>
        <p:txBody>
          <a:bodyPr/>
          <a:lstStyle/>
          <a:p>
            <a:fld id="{3BB68080-F574-4F3D-B6A5-92A3CFC20A02}" type="slidenum">
              <a:rPr lang="en-CA" smtClean="0"/>
              <a:t>6</a:t>
            </a:fld>
            <a:endParaRPr lang="en-CA"/>
          </a:p>
        </p:txBody>
      </p:sp>
    </p:spTree>
    <p:extLst>
      <p:ext uri="{BB962C8B-B14F-4D97-AF65-F5344CB8AC3E}">
        <p14:creationId xmlns:p14="http://schemas.microsoft.com/office/powerpoint/2010/main" val="35264110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 intervention is without challenges. The first is </a:t>
            </a:r>
            <a:r>
              <a:rPr lang="en-US" b="0" dirty="0"/>
              <a:t>digital literacy and connectivity. S</a:t>
            </a:r>
            <a:r>
              <a:rPr lang="en-US" dirty="0"/>
              <a:t>ome rural residents still lack stable broadband. Recommendation is to Advocate for </a:t>
            </a:r>
            <a:r>
              <a:rPr lang="en-US" b="0" dirty="0"/>
              <a:t>rural broadband </a:t>
            </a:r>
            <a:r>
              <a:rPr lang="en-US" dirty="0"/>
              <a:t>expansion and digital-literacy training for patients and providers.</a:t>
            </a:r>
          </a:p>
          <a:p>
            <a:endParaRPr lang="en-US" dirty="0"/>
          </a:p>
          <a:p>
            <a:endParaRPr lang="en-US" dirty="0"/>
          </a:p>
          <a:p>
            <a:r>
              <a:rPr lang="en-US" dirty="0"/>
              <a:t>The second involves </a:t>
            </a:r>
            <a:r>
              <a:rPr lang="en-US" b="0" dirty="0"/>
              <a:t>equity, </a:t>
            </a:r>
            <a:r>
              <a:rPr lang="en-US" dirty="0"/>
              <a:t>as marginalized groups may face language, cultural, or socioeconomic barriers in using technology.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third is </a:t>
            </a:r>
            <a:r>
              <a:rPr lang="en-US" b="0" dirty="0"/>
              <a:t>policy alignment. </a:t>
            </a:r>
            <a:r>
              <a:rPr lang="en-US" dirty="0"/>
              <a:t>BC’s Medical Services Plan currently lacks specific billing codes for virtual fertility services (Raymond, 2025). Advocate for </a:t>
            </a:r>
            <a:r>
              <a:rPr lang="en-US" b="0" dirty="0"/>
              <a:t>MSP billing updates </a:t>
            </a:r>
            <a:r>
              <a:rPr lang="en-US" dirty="0"/>
              <a:t>to include fertility virtual care codes.</a:t>
            </a:r>
          </a:p>
          <a:p>
            <a:endParaRPr lang="en-US" dirty="0"/>
          </a:p>
          <a:p>
            <a:endParaRPr lang="en-US" dirty="0"/>
          </a:p>
          <a:p>
            <a:r>
              <a:rPr lang="en-US" dirty="0"/>
              <a:t>Despite these barriers, the </a:t>
            </a:r>
            <a:r>
              <a:rPr lang="en-US" b="0" dirty="0"/>
              <a:t>feasibility is high. </a:t>
            </a:r>
            <a:r>
              <a:rPr lang="en-US" dirty="0"/>
              <a:t>The infrastructure exists, and government continues to demonstrate momentum toward digital and equitable access.</a:t>
            </a:r>
          </a:p>
          <a:p>
            <a:endParaRPr lang="en-US" dirty="0"/>
          </a:p>
          <a:p>
            <a:r>
              <a:rPr lang="en-US" dirty="0"/>
              <a:t>Recommendations are threefold:</a:t>
            </a:r>
          </a:p>
          <a:p>
            <a:endParaRPr lang="en-US" dirty="0"/>
          </a:p>
          <a:p>
            <a:endParaRPr lang="en-CA" dirty="0"/>
          </a:p>
        </p:txBody>
      </p:sp>
      <p:sp>
        <p:nvSpPr>
          <p:cNvPr id="4" name="Slide Number Placeholder 3"/>
          <p:cNvSpPr>
            <a:spLocks noGrp="1"/>
          </p:cNvSpPr>
          <p:nvPr>
            <p:ph type="sldNum" sz="quarter" idx="5"/>
          </p:nvPr>
        </p:nvSpPr>
        <p:spPr/>
        <p:txBody>
          <a:bodyPr/>
          <a:lstStyle/>
          <a:p>
            <a:fld id="{3BB68080-F574-4F3D-B6A5-92A3CFC20A02}" type="slidenum">
              <a:rPr lang="en-CA" smtClean="0"/>
              <a:t>7</a:t>
            </a:fld>
            <a:endParaRPr lang="en-CA"/>
          </a:p>
        </p:txBody>
      </p:sp>
    </p:spTree>
    <p:extLst>
      <p:ext uri="{BB962C8B-B14F-4D97-AF65-F5344CB8AC3E}">
        <p14:creationId xmlns:p14="http://schemas.microsoft.com/office/powerpoint/2010/main" val="12806491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By implementing these steps, the Virtual Care Partnership becomes an immediately actionable, sustainable, and equitable pathway to improve IVF accessibility in Kamloops. Overall, this solution is </a:t>
            </a:r>
            <a:r>
              <a:rPr lang="en-US" b="0" dirty="0"/>
              <a:t>highly feasible, evidence-supported, and immediately actionable,</a:t>
            </a:r>
            <a:r>
              <a:rPr lang="en-US" dirty="0"/>
              <a:t> making it a strong, short-term strategy for equitable IVF access in Kamloops.</a:t>
            </a:r>
          </a:p>
          <a:p>
            <a:endParaRPr lang="en-CA" dirty="0"/>
          </a:p>
        </p:txBody>
      </p:sp>
      <p:sp>
        <p:nvSpPr>
          <p:cNvPr id="4" name="Slide Number Placeholder 3"/>
          <p:cNvSpPr>
            <a:spLocks noGrp="1"/>
          </p:cNvSpPr>
          <p:nvPr>
            <p:ph type="sldNum" sz="quarter" idx="5"/>
          </p:nvPr>
        </p:nvSpPr>
        <p:spPr/>
        <p:txBody>
          <a:bodyPr/>
          <a:lstStyle/>
          <a:p>
            <a:fld id="{3BB68080-F574-4F3D-B6A5-92A3CFC20A02}" type="slidenum">
              <a:rPr lang="en-CA" smtClean="0"/>
              <a:t>8</a:t>
            </a:fld>
            <a:endParaRPr lang="en-CA"/>
          </a:p>
        </p:txBody>
      </p:sp>
    </p:spTree>
    <p:extLst>
      <p:ext uri="{BB962C8B-B14F-4D97-AF65-F5344CB8AC3E}">
        <p14:creationId xmlns:p14="http://schemas.microsoft.com/office/powerpoint/2010/main" val="33775369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EEEFF"/>
        </a:solidFill>
        <a:effectLst/>
      </p:bgPr>
    </p:bg>
    <p:spTree>
      <p:nvGrpSpPr>
        <p:cNvPr id="1" name=""/>
        <p:cNvGrpSpPr/>
        <p:nvPr/>
      </p:nvGrpSpPr>
      <p:grpSpPr>
        <a:xfrm>
          <a:off x="0" y="0"/>
          <a:ext cx="0" cy="0"/>
          <a:chOff x="0" y="0"/>
          <a:chExt cx="0" cy="0"/>
        </a:xfrm>
      </p:grpSpPr>
      <p:grpSp>
        <p:nvGrpSpPr>
          <p:cNvPr id="2" name="Group 2"/>
          <p:cNvGrpSpPr>
            <a:grpSpLocks noChangeAspect="1"/>
          </p:cNvGrpSpPr>
          <p:nvPr/>
        </p:nvGrpSpPr>
        <p:grpSpPr>
          <a:xfrm>
            <a:off x="-87491" y="-101039"/>
            <a:ext cx="18462967" cy="10489398"/>
            <a:chOff x="0" y="0"/>
            <a:chExt cx="11557000" cy="6565900"/>
          </a:xfrm>
        </p:grpSpPr>
        <p:sp>
          <p:nvSpPr>
            <p:cNvPr id="3" name="Freeform 3"/>
            <p:cNvSpPr/>
            <p:nvPr/>
          </p:nvSpPr>
          <p:spPr>
            <a:xfrm>
              <a:off x="63500" y="72771"/>
              <a:ext cx="11430000" cy="6429375"/>
            </a:xfrm>
            <a:custGeom>
              <a:avLst/>
              <a:gdLst/>
              <a:ahLst/>
              <a:cxnLst/>
              <a:rect l="l" t="t" r="r" b="b"/>
              <a:pathLst>
                <a:path w="11430000" h="6429375">
                  <a:moveTo>
                    <a:pt x="0" y="6429375"/>
                  </a:moveTo>
                  <a:lnTo>
                    <a:pt x="11430000" y="6429375"/>
                  </a:lnTo>
                  <a:lnTo>
                    <a:pt x="11430000" y="0"/>
                  </a:lnTo>
                  <a:lnTo>
                    <a:pt x="0" y="0"/>
                  </a:lnTo>
                  <a:close/>
                </a:path>
              </a:pathLst>
            </a:custGeom>
            <a:solidFill>
              <a:srgbClr val="FFFFFF"/>
            </a:solidFill>
          </p:spPr>
          <p:txBody>
            <a:bodyPr/>
            <a:lstStyle/>
            <a:p>
              <a:endParaRPr lang="en-CA"/>
            </a:p>
          </p:txBody>
        </p:sp>
        <p:sp>
          <p:nvSpPr>
            <p:cNvPr id="4" name="Freeform 4"/>
            <p:cNvSpPr/>
            <p:nvPr/>
          </p:nvSpPr>
          <p:spPr>
            <a:xfrm>
              <a:off x="63500" y="63500"/>
              <a:ext cx="11430000" cy="6438900"/>
            </a:xfrm>
            <a:custGeom>
              <a:avLst/>
              <a:gdLst/>
              <a:ahLst/>
              <a:cxnLst/>
              <a:rect l="l" t="t" r="r" b="b"/>
              <a:pathLst>
                <a:path w="11430000" h="6438900">
                  <a:moveTo>
                    <a:pt x="0" y="0"/>
                  </a:moveTo>
                  <a:lnTo>
                    <a:pt x="0" y="9271"/>
                  </a:lnTo>
                  <a:lnTo>
                    <a:pt x="11430000" y="9271"/>
                  </a:lnTo>
                  <a:lnTo>
                    <a:pt x="11430000" y="0"/>
                  </a:lnTo>
                  <a:close/>
                  <a:moveTo>
                    <a:pt x="0" y="6438646"/>
                  </a:moveTo>
                  <a:lnTo>
                    <a:pt x="0" y="6438900"/>
                  </a:lnTo>
                  <a:lnTo>
                    <a:pt x="11430000" y="6438900"/>
                  </a:lnTo>
                  <a:lnTo>
                    <a:pt x="11430000" y="6438646"/>
                  </a:lnTo>
                  <a:close/>
                </a:path>
              </a:pathLst>
            </a:custGeom>
            <a:solidFill>
              <a:srgbClr val="000000"/>
            </a:solidFill>
          </p:spPr>
          <p:txBody>
            <a:bodyPr/>
            <a:lstStyle/>
            <a:p>
              <a:endParaRPr lang="en-CA"/>
            </a:p>
          </p:txBody>
        </p:sp>
      </p:grpSp>
      <p:sp>
        <p:nvSpPr>
          <p:cNvPr id="5" name="Freeform 5"/>
          <p:cNvSpPr/>
          <p:nvPr/>
        </p:nvSpPr>
        <p:spPr>
          <a:xfrm>
            <a:off x="13959" y="15217"/>
            <a:ext cx="6847531" cy="10271296"/>
          </a:xfrm>
          <a:custGeom>
            <a:avLst/>
            <a:gdLst/>
            <a:ahLst/>
            <a:cxnLst/>
            <a:rect l="l" t="t" r="r" b="b"/>
            <a:pathLst>
              <a:path w="6847531" h="10271296">
                <a:moveTo>
                  <a:pt x="0" y="0"/>
                </a:moveTo>
                <a:lnTo>
                  <a:pt x="6847531" y="0"/>
                </a:lnTo>
                <a:lnTo>
                  <a:pt x="6847531" y="10271296"/>
                </a:lnTo>
                <a:lnTo>
                  <a:pt x="0" y="10271296"/>
                </a:lnTo>
                <a:lnTo>
                  <a:pt x="0" y="0"/>
                </a:lnTo>
                <a:close/>
              </a:path>
            </a:pathLst>
          </a:custGeom>
          <a:blipFill>
            <a:blip r:embed="rId3"/>
            <a:stretch>
              <a:fillRect/>
            </a:stretch>
          </a:blipFill>
        </p:spPr>
        <p:txBody>
          <a:bodyPr/>
          <a:lstStyle/>
          <a:p>
            <a:endParaRPr lang="en-CA"/>
          </a:p>
        </p:txBody>
      </p:sp>
      <p:sp>
        <p:nvSpPr>
          <p:cNvPr id="6" name="TextBox 6"/>
          <p:cNvSpPr txBox="1"/>
          <p:nvPr/>
        </p:nvSpPr>
        <p:spPr>
          <a:xfrm>
            <a:off x="7852236" y="2247900"/>
            <a:ext cx="6499326" cy="2617833"/>
          </a:xfrm>
          <a:prstGeom prst="rect">
            <a:avLst/>
          </a:prstGeom>
        </p:spPr>
        <p:txBody>
          <a:bodyPr lIns="0" tIns="0" rIns="0" bIns="0" rtlCol="0" anchor="t">
            <a:spAutoFit/>
          </a:bodyPr>
          <a:lstStyle/>
          <a:p>
            <a:pPr algn="l">
              <a:lnSpc>
                <a:spcPts val="6949"/>
              </a:lnSpc>
            </a:pPr>
            <a:r>
              <a:rPr lang="en-US" sz="5572" b="1" spc="11" dirty="0">
                <a:solidFill>
                  <a:srgbClr val="091C53"/>
                </a:solidFill>
                <a:latin typeface="Open Sans Bold"/>
                <a:ea typeface="Open Sans Bold"/>
                <a:cs typeface="Open Sans Bold"/>
                <a:sym typeface="Open Sans Bold"/>
              </a:rPr>
              <a:t>IVF Accessibility in Kamloops: A Wicked Problem</a:t>
            </a:r>
          </a:p>
        </p:txBody>
      </p:sp>
      <p:sp>
        <p:nvSpPr>
          <p:cNvPr id="7" name="TextBox 7"/>
          <p:cNvSpPr txBox="1"/>
          <p:nvPr/>
        </p:nvSpPr>
        <p:spPr>
          <a:xfrm>
            <a:off x="8290235" y="4734463"/>
            <a:ext cx="56865" cy="617278"/>
          </a:xfrm>
          <a:prstGeom prst="rect">
            <a:avLst/>
          </a:prstGeom>
        </p:spPr>
        <p:txBody>
          <a:bodyPr lIns="0" tIns="0" rIns="0" bIns="0" rtlCol="0" anchor="t">
            <a:spAutoFit/>
          </a:bodyPr>
          <a:lstStyle/>
          <a:p>
            <a:pPr algn="l">
              <a:lnSpc>
                <a:spcPts val="5571"/>
              </a:lnSpc>
            </a:pPr>
            <a:r>
              <a:rPr lang="en-US" sz="2228" spc="4">
                <a:solidFill>
                  <a:srgbClr val="1E3063"/>
                </a:solidFill>
                <a:latin typeface="Open Sans"/>
                <a:ea typeface="Open Sans"/>
                <a:cs typeface="Open Sans"/>
                <a:sym typeface="Open Sans"/>
              </a:rPr>
              <a:t> </a:t>
            </a:r>
          </a:p>
        </p:txBody>
      </p:sp>
      <p:sp>
        <p:nvSpPr>
          <p:cNvPr id="8" name="TextBox 8"/>
          <p:cNvSpPr txBox="1"/>
          <p:nvPr/>
        </p:nvSpPr>
        <p:spPr>
          <a:xfrm>
            <a:off x="7852236" y="4963063"/>
            <a:ext cx="7585466" cy="371897"/>
          </a:xfrm>
          <a:prstGeom prst="rect">
            <a:avLst/>
          </a:prstGeom>
        </p:spPr>
        <p:txBody>
          <a:bodyPr lIns="0" tIns="0" rIns="0" bIns="0" rtlCol="0" anchor="t">
            <a:spAutoFit/>
          </a:bodyPr>
          <a:lstStyle/>
          <a:p>
            <a:pPr algn="l">
              <a:lnSpc>
                <a:spcPts val="3120"/>
              </a:lnSpc>
            </a:pPr>
            <a:r>
              <a:rPr lang="en-US" sz="2228" spc="4" dirty="0">
                <a:solidFill>
                  <a:srgbClr val="1E3063"/>
                </a:solidFill>
                <a:latin typeface="Open Sans"/>
                <a:ea typeface="Open Sans"/>
                <a:cs typeface="Open Sans"/>
                <a:sym typeface="Open Sans"/>
              </a:rPr>
              <a:t>Part C: Student-led Cafe</a:t>
            </a:r>
          </a:p>
        </p:txBody>
      </p:sp>
      <p:sp>
        <p:nvSpPr>
          <p:cNvPr id="9" name="TextBox 9"/>
          <p:cNvSpPr txBox="1"/>
          <p:nvPr/>
        </p:nvSpPr>
        <p:spPr>
          <a:xfrm>
            <a:off x="7852236" y="5704362"/>
            <a:ext cx="7262659" cy="1410374"/>
          </a:xfrm>
          <a:prstGeom prst="rect">
            <a:avLst/>
          </a:prstGeom>
        </p:spPr>
        <p:txBody>
          <a:bodyPr lIns="0" tIns="0" rIns="0" bIns="0" rtlCol="0" anchor="t">
            <a:spAutoFit/>
          </a:bodyPr>
          <a:lstStyle/>
          <a:p>
            <a:pPr algn="l">
              <a:lnSpc>
                <a:spcPts val="2815"/>
              </a:lnSpc>
            </a:pPr>
            <a:r>
              <a:rPr lang="en-US" sz="1782" spc="3" dirty="0">
                <a:solidFill>
                  <a:srgbClr val="1E3063"/>
                </a:solidFill>
                <a:latin typeface="Open Sans"/>
                <a:ea typeface="Open Sans"/>
                <a:cs typeface="Open Sans"/>
                <a:sym typeface="Open Sans"/>
              </a:rPr>
              <a:t>Amanda Ashley, Pamela Bain, Kimberly Csek Masters of Nursing - Nurse Practitioner, Thompson Rivers University HLTH 5200 - Canadian Health Care System Dr. Anila Virani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DEEEFF"/>
        </a:solidFill>
        <a:effectLst/>
      </p:bgPr>
    </p:bg>
    <p:spTree>
      <p:nvGrpSpPr>
        <p:cNvPr id="1" name=""/>
        <p:cNvGrpSpPr/>
        <p:nvPr/>
      </p:nvGrpSpPr>
      <p:grpSpPr>
        <a:xfrm>
          <a:off x="0" y="0"/>
          <a:ext cx="0" cy="0"/>
          <a:chOff x="0" y="0"/>
          <a:chExt cx="0" cy="0"/>
        </a:xfrm>
      </p:grpSpPr>
      <p:grpSp>
        <p:nvGrpSpPr>
          <p:cNvPr id="2" name="Group 2"/>
          <p:cNvGrpSpPr>
            <a:grpSpLocks noChangeAspect="1"/>
          </p:cNvGrpSpPr>
          <p:nvPr/>
        </p:nvGrpSpPr>
        <p:grpSpPr>
          <a:xfrm>
            <a:off x="-174967" y="-101199"/>
            <a:ext cx="18462967" cy="10489398"/>
            <a:chOff x="0" y="0"/>
            <a:chExt cx="11557000" cy="6565900"/>
          </a:xfrm>
        </p:grpSpPr>
        <p:sp>
          <p:nvSpPr>
            <p:cNvPr id="3" name="Freeform 3"/>
            <p:cNvSpPr/>
            <p:nvPr/>
          </p:nvSpPr>
          <p:spPr>
            <a:xfrm>
              <a:off x="63500" y="72771"/>
              <a:ext cx="11430000" cy="6429375"/>
            </a:xfrm>
            <a:custGeom>
              <a:avLst/>
              <a:gdLst/>
              <a:ahLst/>
              <a:cxnLst/>
              <a:rect l="l" t="t" r="r" b="b"/>
              <a:pathLst>
                <a:path w="11430000" h="6429375">
                  <a:moveTo>
                    <a:pt x="0" y="6429375"/>
                  </a:moveTo>
                  <a:lnTo>
                    <a:pt x="11430000" y="6429375"/>
                  </a:lnTo>
                  <a:lnTo>
                    <a:pt x="11430000" y="0"/>
                  </a:lnTo>
                  <a:lnTo>
                    <a:pt x="0" y="0"/>
                  </a:lnTo>
                  <a:close/>
                </a:path>
              </a:pathLst>
            </a:custGeom>
            <a:solidFill>
              <a:srgbClr val="FFFFFF"/>
            </a:solidFill>
          </p:spPr>
          <p:txBody>
            <a:bodyPr/>
            <a:lstStyle/>
            <a:p>
              <a:endParaRPr lang="en-CA" dirty="0"/>
            </a:p>
          </p:txBody>
        </p:sp>
        <p:sp>
          <p:nvSpPr>
            <p:cNvPr id="4" name="Freeform 4"/>
            <p:cNvSpPr/>
            <p:nvPr/>
          </p:nvSpPr>
          <p:spPr>
            <a:xfrm>
              <a:off x="63500" y="63500"/>
              <a:ext cx="11430000" cy="6438900"/>
            </a:xfrm>
            <a:custGeom>
              <a:avLst/>
              <a:gdLst/>
              <a:ahLst/>
              <a:cxnLst/>
              <a:rect l="l" t="t" r="r" b="b"/>
              <a:pathLst>
                <a:path w="11430000" h="6438900">
                  <a:moveTo>
                    <a:pt x="0" y="0"/>
                  </a:moveTo>
                  <a:lnTo>
                    <a:pt x="0" y="9271"/>
                  </a:lnTo>
                  <a:lnTo>
                    <a:pt x="11430000" y="9271"/>
                  </a:lnTo>
                  <a:lnTo>
                    <a:pt x="11430000" y="0"/>
                  </a:lnTo>
                  <a:close/>
                  <a:moveTo>
                    <a:pt x="0" y="6438646"/>
                  </a:moveTo>
                  <a:lnTo>
                    <a:pt x="0" y="6438900"/>
                  </a:lnTo>
                  <a:lnTo>
                    <a:pt x="11430000" y="6438900"/>
                  </a:lnTo>
                  <a:lnTo>
                    <a:pt x="11430000" y="6438646"/>
                  </a:lnTo>
                  <a:close/>
                </a:path>
              </a:pathLst>
            </a:custGeom>
            <a:solidFill>
              <a:srgbClr val="000000"/>
            </a:solidFill>
          </p:spPr>
          <p:txBody>
            <a:bodyPr/>
            <a:lstStyle/>
            <a:p>
              <a:endParaRPr lang="en-CA"/>
            </a:p>
          </p:txBody>
        </p:sp>
      </p:grpSp>
      <p:sp>
        <p:nvSpPr>
          <p:cNvPr id="5" name="Freeform 5"/>
          <p:cNvSpPr/>
          <p:nvPr/>
        </p:nvSpPr>
        <p:spPr>
          <a:xfrm>
            <a:off x="11426510" y="15217"/>
            <a:ext cx="6847531" cy="10271296"/>
          </a:xfrm>
          <a:custGeom>
            <a:avLst/>
            <a:gdLst/>
            <a:ahLst/>
            <a:cxnLst/>
            <a:rect l="l" t="t" r="r" b="b"/>
            <a:pathLst>
              <a:path w="6847531" h="10271296">
                <a:moveTo>
                  <a:pt x="0" y="0"/>
                </a:moveTo>
                <a:lnTo>
                  <a:pt x="6847531" y="0"/>
                </a:lnTo>
                <a:lnTo>
                  <a:pt x="6847531" y="10271296"/>
                </a:lnTo>
                <a:lnTo>
                  <a:pt x="0" y="10271296"/>
                </a:lnTo>
                <a:lnTo>
                  <a:pt x="0" y="0"/>
                </a:lnTo>
                <a:close/>
              </a:path>
            </a:pathLst>
          </a:custGeom>
          <a:blipFill>
            <a:blip r:embed="rId3"/>
            <a:stretch>
              <a:fillRect l="-42" r="-42"/>
            </a:stretch>
          </a:blipFill>
        </p:spPr>
        <p:txBody>
          <a:bodyPr/>
          <a:lstStyle/>
          <a:p>
            <a:endParaRPr lang="en-CA"/>
          </a:p>
        </p:txBody>
      </p:sp>
      <p:sp>
        <p:nvSpPr>
          <p:cNvPr id="6" name="TextBox 6"/>
          <p:cNvSpPr txBox="1"/>
          <p:nvPr/>
        </p:nvSpPr>
        <p:spPr>
          <a:xfrm>
            <a:off x="1042659" y="2336425"/>
            <a:ext cx="9162362" cy="1151614"/>
          </a:xfrm>
          <a:prstGeom prst="rect">
            <a:avLst/>
          </a:prstGeom>
        </p:spPr>
        <p:txBody>
          <a:bodyPr lIns="0" tIns="0" rIns="0" bIns="0" rtlCol="0" anchor="t">
            <a:spAutoFit/>
          </a:bodyPr>
          <a:lstStyle/>
          <a:p>
            <a:pPr algn="l">
              <a:lnSpc>
                <a:spcPts val="9919"/>
              </a:lnSpc>
            </a:pPr>
            <a:r>
              <a:rPr lang="en-US" sz="5572" b="1" spc="11" dirty="0">
                <a:solidFill>
                  <a:srgbClr val="091C53"/>
                </a:solidFill>
                <a:latin typeface="Open Sans Bold"/>
                <a:ea typeface="Open Sans Bold"/>
                <a:cs typeface="Open Sans Bold"/>
                <a:sym typeface="Open Sans Bold"/>
              </a:rPr>
              <a:t>Overview:</a:t>
            </a:r>
          </a:p>
        </p:txBody>
      </p:sp>
      <p:sp>
        <p:nvSpPr>
          <p:cNvPr id="7" name="TextBox 7"/>
          <p:cNvSpPr txBox="1"/>
          <p:nvPr/>
        </p:nvSpPr>
        <p:spPr>
          <a:xfrm>
            <a:off x="9052053" y="4092067"/>
            <a:ext cx="183894" cy="1525708"/>
          </a:xfrm>
          <a:prstGeom prst="rect">
            <a:avLst/>
          </a:prstGeom>
        </p:spPr>
        <p:txBody>
          <a:bodyPr lIns="0" tIns="0" rIns="0" bIns="0" rtlCol="0" anchor="t">
            <a:spAutoFit/>
          </a:bodyPr>
          <a:lstStyle/>
          <a:p>
            <a:pPr algn="l">
              <a:lnSpc>
                <a:spcPts val="13092"/>
              </a:lnSpc>
            </a:pPr>
            <a:r>
              <a:rPr lang="en-US" sz="7355" b="1" spc="5884">
                <a:solidFill>
                  <a:srgbClr val="1E3063"/>
                </a:solidFill>
                <a:latin typeface="Open Sans Bold"/>
                <a:ea typeface="Open Sans Bold"/>
                <a:cs typeface="Open Sans Bold"/>
                <a:sym typeface="Open Sans Bold"/>
              </a:rPr>
              <a:t> </a:t>
            </a:r>
          </a:p>
        </p:txBody>
      </p:sp>
      <p:sp>
        <p:nvSpPr>
          <p:cNvPr id="10" name="TextBox 10"/>
          <p:cNvSpPr txBox="1"/>
          <p:nvPr/>
        </p:nvSpPr>
        <p:spPr>
          <a:xfrm>
            <a:off x="760086" y="4457700"/>
            <a:ext cx="8204481" cy="2967992"/>
          </a:xfrm>
          <a:prstGeom prst="rect">
            <a:avLst/>
          </a:prstGeom>
        </p:spPr>
        <p:txBody>
          <a:bodyPr wrap="square" lIns="0" tIns="0" rIns="0" bIns="0" rtlCol="0" anchor="t">
            <a:spAutoFit/>
          </a:bodyPr>
          <a:lstStyle/>
          <a:p>
            <a:pPr>
              <a:lnSpc>
                <a:spcPts val="3900"/>
              </a:lnSpc>
            </a:pPr>
            <a:r>
              <a:rPr lang="en-US" sz="2785" b="1" spc="5" dirty="0">
                <a:solidFill>
                  <a:srgbClr val="1E3063"/>
                </a:solidFill>
                <a:latin typeface="Open Sans Bold"/>
                <a:ea typeface="Open Sans Bold"/>
                <a:cs typeface="Open Sans Bold"/>
                <a:sym typeface="Open Sans Bold"/>
              </a:rPr>
              <a:t>Today we will:</a:t>
            </a:r>
          </a:p>
          <a:p>
            <a:pPr marL="514350" indent="-514350">
              <a:lnSpc>
                <a:spcPts val="3900"/>
              </a:lnSpc>
              <a:buAutoNum type="arabicPeriod"/>
            </a:pPr>
            <a:r>
              <a:rPr lang="en-US" sz="2785" b="1" spc="5" dirty="0">
                <a:solidFill>
                  <a:srgbClr val="1E3063"/>
                </a:solidFill>
                <a:latin typeface="Open Sans Bold"/>
                <a:ea typeface="Open Sans Bold"/>
                <a:cs typeface="Open Sans Bold"/>
                <a:sym typeface="Open Sans Bold"/>
              </a:rPr>
              <a:t>Define the problem and context</a:t>
            </a:r>
          </a:p>
          <a:p>
            <a:pPr marL="514350" indent="-514350">
              <a:lnSpc>
                <a:spcPts val="3900"/>
              </a:lnSpc>
              <a:buAutoNum type="arabicPeriod"/>
            </a:pPr>
            <a:r>
              <a:rPr lang="en-US" sz="2785" b="1" spc="5" dirty="0">
                <a:solidFill>
                  <a:srgbClr val="1E3063"/>
                </a:solidFill>
                <a:latin typeface="Open Sans Bold"/>
                <a:ea typeface="Open Sans Bold"/>
                <a:cs typeface="Open Sans Bold"/>
                <a:sym typeface="Open Sans Bold"/>
              </a:rPr>
              <a:t>Present solutions</a:t>
            </a:r>
          </a:p>
          <a:p>
            <a:pPr marL="514350" indent="-514350">
              <a:lnSpc>
                <a:spcPts val="3900"/>
              </a:lnSpc>
              <a:buFont typeface="Arial" panose="020B0604020202020204" pitchFamily="34" charset="0"/>
              <a:buChar char="•"/>
            </a:pPr>
            <a:r>
              <a:rPr lang="en-US" sz="2785" b="1" spc="5" dirty="0">
                <a:solidFill>
                  <a:srgbClr val="1E3063"/>
                </a:solidFill>
                <a:latin typeface="Open Sans Bold"/>
                <a:ea typeface="Open Sans Bold"/>
                <a:cs typeface="Open Sans Bold"/>
                <a:sym typeface="Open Sans Bold"/>
              </a:rPr>
              <a:t>Virtual care partnership</a:t>
            </a:r>
          </a:p>
          <a:p>
            <a:pPr>
              <a:lnSpc>
                <a:spcPts val="3900"/>
              </a:lnSpc>
            </a:pPr>
            <a:r>
              <a:rPr lang="en-US" sz="2785" b="1" spc="5" dirty="0">
                <a:solidFill>
                  <a:srgbClr val="1E3063"/>
                </a:solidFill>
                <a:latin typeface="Open Sans Bold"/>
                <a:ea typeface="Open Sans Bold"/>
                <a:cs typeface="Open Sans Bold"/>
                <a:sym typeface="Open Sans Bold"/>
              </a:rPr>
              <a:t>3. Provide a synthesis and viability comparison</a:t>
            </a:r>
          </a:p>
        </p:txBody>
      </p:sp>
      <p:sp>
        <p:nvSpPr>
          <p:cNvPr id="11" name="TextBox 11"/>
          <p:cNvSpPr txBox="1"/>
          <p:nvPr/>
        </p:nvSpPr>
        <p:spPr>
          <a:xfrm>
            <a:off x="8735126" y="6083177"/>
            <a:ext cx="56865" cy="531553"/>
          </a:xfrm>
          <a:prstGeom prst="rect">
            <a:avLst/>
          </a:prstGeom>
        </p:spPr>
        <p:txBody>
          <a:bodyPr lIns="0" tIns="0" rIns="0" bIns="0" rtlCol="0" anchor="t">
            <a:spAutoFit/>
          </a:bodyPr>
          <a:lstStyle/>
          <a:p>
            <a:pPr algn="l">
              <a:lnSpc>
                <a:spcPts val="4697"/>
              </a:lnSpc>
            </a:pPr>
            <a:r>
              <a:rPr lang="en-US" sz="2228" spc="4">
                <a:solidFill>
                  <a:srgbClr val="1E3063"/>
                </a:solidFill>
                <a:latin typeface="Open Sans"/>
                <a:ea typeface="Open Sans"/>
                <a:cs typeface="Open Sans"/>
                <a:sym typeface="Open Sans"/>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EEEFF"/>
        </a:solidFill>
        <a:effectLst/>
      </p:bgPr>
    </p:bg>
    <p:spTree>
      <p:nvGrpSpPr>
        <p:cNvPr id="1" name=""/>
        <p:cNvGrpSpPr/>
        <p:nvPr/>
      </p:nvGrpSpPr>
      <p:grpSpPr>
        <a:xfrm>
          <a:off x="0" y="0"/>
          <a:ext cx="0" cy="0"/>
          <a:chOff x="0" y="0"/>
          <a:chExt cx="0" cy="0"/>
        </a:xfrm>
      </p:grpSpPr>
      <p:grpSp>
        <p:nvGrpSpPr>
          <p:cNvPr id="2" name="Group 2"/>
          <p:cNvGrpSpPr>
            <a:grpSpLocks noChangeAspect="1"/>
          </p:cNvGrpSpPr>
          <p:nvPr/>
        </p:nvGrpSpPr>
        <p:grpSpPr>
          <a:xfrm>
            <a:off x="13959" y="-101039"/>
            <a:ext cx="18462967" cy="10489398"/>
            <a:chOff x="0" y="0"/>
            <a:chExt cx="11557000" cy="6565900"/>
          </a:xfrm>
        </p:grpSpPr>
        <p:sp>
          <p:nvSpPr>
            <p:cNvPr id="3" name="Freeform 3"/>
            <p:cNvSpPr/>
            <p:nvPr/>
          </p:nvSpPr>
          <p:spPr>
            <a:xfrm>
              <a:off x="63500" y="72771"/>
              <a:ext cx="11430000" cy="6429375"/>
            </a:xfrm>
            <a:custGeom>
              <a:avLst/>
              <a:gdLst/>
              <a:ahLst/>
              <a:cxnLst/>
              <a:rect l="l" t="t" r="r" b="b"/>
              <a:pathLst>
                <a:path w="11430000" h="6429375">
                  <a:moveTo>
                    <a:pt x="0" y="6429375"/>
                  </a:moveTo>
                  <a:lnTo>
                    <a:pt x="11430000" y="6429375"/>
                  </a:lnTo>
                  <a:lnTo>
                    <a:pt x="11430000" y="0"/>
                  </a:lnTo>
                  <a:lnTo>
                    <a:pt x="0" y="0"/>
                  </a:lnTo>
                  <a:close/>
                </a:path>
              </a:pathLst>
            </a:custGeom>
            <a:solidFill>
              <a:srgbClr val="FFFFFF"/>
            </a:solidFill>
          </p:spPr>
          <p:txBody>
            <a:bodyPr/>
            <a:lstStyle/>
            <a:p>
              <a:endParaRPr lang="en-CA" dirty="0"/>
            </a:p>
          </p:txBody>
        </p:sp>
        <p:sp>
          <p:nvSpPr>
            <p:cNvPr id="4" name="Freeform 4"/>
            <p:cNvSpPr/>
            <p:nvPr/>
          </p:nvSpPr>
          <p:spPr>
            <a:xfrm>
              <a:off x="63500" y="63500"/>
              <a:ext cx="11430000" cy="6438900"/>
            </a:xfrm>
            <a:custGeom>
              <a:avLst/>
              <a:gdLst/>
              <a:ahLst/>
              <a:cxnLst/>
              <a:rect l="l" t="t" r="r" b="b"/>
              <a:pathLst>
                <a:path w="11430000" h="6438900">
                  <a:moveTo>
                    <a:pt x="0" y="0"/>
                  </a:moveTo>
                  <a:lnTo>
                    <a:pt x="0" y="9271"/>
                  </a:lnTo>
                  <a:lnTo>
                    <a:pt x="11430000" y="9271"/>
                  </a:lnTo>
                  <a:lnTo>
                    <a:pt x="11430000" y="0"/>
                  </a:lnTo>
                  <a:close/>
                  <a:moveTo>
                    <a:pt x="0" y="6438646"/>
                  </a:moveTo>
                  <a:lnTo>
                    <a:pt x="0" y="6438900"/>
                  </a:lnTo>
                  <a:lnTo>
                    <a:pt x="11430000" y="6438900"/>
                  </a:lnTo>
                  <a:lnTo>
                    <a:pt x="11430000" y="6438646"/>
                  </a:lnTo>
                  <a:close/>
                </a:path>
              </a:pathLst>
            </a:custGeom>
            <a:solidFill>
              <a:srgbClr val="000000"/>
            </a:solidFill>
          </p:spPr>
          <p:txBody>
            <a:bodyPr/>
            <a:lstStyle/>
            <a:p>
              <a:endParaRPr lang="en-CA"/>
            </a:p>
          </p:txBody>
        </p:sp>
      </p:grpSp>
      <p:grpSp>
        <p:nvGrpSpPr>
          <p:cNvPr id="6" name="Group 6"/>
          <p:cNvGrpSpPr>
            <a:grpSpLocks noChangeAspect="1"/>
          </p:cNvGrpSpPr>
          <p:nvPr/>
        </p:nvGrpSpPr>
        <p:grpSpPr>
          <a:xfrm>
            <a:off x="7850577" y="3925918"/>
            <a:ext cx="639103" cy="639103"/>
            <a:chOff x="0" y="0"/>
            <a:chExt cx="400050" cy="400050"/>
          </a:xfrm>
        </p:grpSpPr>
        <p:sp>
          <p:nvSpPr>
            <p:cNvPr id="7" name="Freeform 7"/>
            <p:cNvSpPr/>
            <p:nvPr/>
          </p:nvSpPr>
          <p:spPr>
            <a:xfrm>
              <a:off x="0" y="0"/>
              <a:ext cx="400177" cy="400050"/>
            </a:xfrm>
            <a:custGeom>
              <a:avLst/>
              <a:gdLst/>
              <a:ahLst/>
              <a:cxnLst/>
              <a:rect l="l" t="t" r="r" b="b"/>
              <a:pathLst>
                <a:path w="400177" h="400050">
                  <a:moveTo>
                    <a:pt x="0" y="267081"/>
                  </a:moveTo>
                  <a:lnTo>
                    <a:pt x="0" y="132842"/>
                  </a:lnTo>
                  <a:cubicBezTo>
                    <a:pt x="0" y="124206"/>
                    <a:pt x="889" y="115570"/>
                    <a:pt x="2540" y="106934"/>
                  </a:cubicBezTo>
                  <a:cubicBezTo>
                    <a:pt x="4191" y="98298"/>
                    <a:pt x="6731" y="90170"/>
                    <a:pt x="10160" y="82042"/>
                  </a:cubicBezTo>
                  <a:cubicBezTo>
                    <a:pt x="13589" y="73914"/>
                    <a:pt x="17653" y="66294"/>
                    <a:pt x="22479" y="59055"/>
                  </a:cubicBezTo>
                  <a:cubicBezTo>
                    <a:pt x="27305" y="51816"/>
                    <a:pt x="32893" y="45085"/>
                    <a:pt x="38989" y="38862"/>
                  </a:cubicBezTo>
                  <a:cubicBezTo>
                    <a:pt x="45085" y="32639"/>
                    <a:pt x="51943" y="27178"/>
                    <a:pt x="59182" y="22352"/>
                  </a:cubicBezTo>
                  <a:cubicBezTo>
                    <a:pt x="66421" y="17526"/>
                    <a:pt x="74041" y="13462"/>
                    <a:pt x="82042" y="10160"/>
                  </a:cubicBezTo>
                  <a:cubicBezTo>
                    <a:pt x="90043" y="6858"/>
                    <a:pt x="98425" y="4191"/>
                    <a:pt x="106934" y="2540"/>
                  </a:cubicBezTo>
                  <a:cubicBezTo>
                    <a:pt x="115443" y="889"/>
                    <a:pt x="124206" y="0"/>
                    <a:pt x="132842" y="0"/>
                  </a:cubicBezTo>
                  <a:lnTo>
                    <a:pt x="267208" y="0"/>
                  </a:lnTo>
                  <a:cubicBezTo>
                    <a:pt x="275971" y="0"/>
                    <a:pt x="284607" y="889"/>
                    <a:pt x="293116" y="2540"/>
                  </a:cubicBezTo>
                  <a:cubicBezTo>
                    <a:pt x="301625" y="4191"/>
                    <a:pt x="310007" y="6731"/>
                    <a:pt x="318008" y="10160"/>
                  </a:cubicBezTo>
                  <a:cubicBezTo>
                    <a:pt x="326009" y="13589"/>
                    <a:pt x="333756" y="17526"/>
                    <a:pt x="340995" y="22479"/>
                  </a:cubicBezTo>
                  <a:cubicBezTo>
                    <a:pt x="348234" y="27432"/>
                    <a:pt x="354965" y="32893"/>
                    <a:pt x="361188" y="38989"/>
                  </a:cubicBezTo>
                  <a:cubicBezTo>
                    <a:pt x="367411" y="45085"/>
                    <a:pt x="372872" y="51816"/>
                    <a:pt x="377698" y="59182"/>
                  </a:cubicBezTo>
                  <a:cubicBezTo>
                    <a:pt x="382524" y="66548"/>
                    <a:pt x="386588" y="74041"/>
                    <a:pt x="390017" y="82169"/>
                  </a:cubicBezTo>
                  <a:cubicBezTo>
                    <a:pt x="393446" y="90297"/>
                    <a:pt x="395859" y="98552"/>
                    <a:pt x="397637" y="107061"/>
                  </a:cubicBezTo>
                  <a:cubicBezTo>
                    <a:pt x="399415" y="115570"/>
                    <a:pt x="400177" y="124206"/>
                    <a:pt x="400177" y="132969"/>
                  </a:cubicBezTo>
                  <a:lnTo>
                    <a:pt x="400177" y="267081"/>
                  </a:lnTo>
                  <a:cubicBezTo>
                    <a:pt x="400177" y="275844"/>
                    <a:pt x="399288" y="284480"/>
                    <a:pt x="397637" y="292989"/>
                  </a:cubicBezTo>
                  <a:cubicBezTo>
                    <a:pt x="395986" y="301498"/>
                    <a:pt x="393446" y="309880"/>
                    <a:pt x="390017" y="317881"/>
                  </a:cubicBezTo>
                  <a:cubicBezTo>
                    <a:pt x="386588" y="325882"/>
                    <a:pt x="382651" y="333629"/>
                    <a:pt x="377698" y="340868"/>
                  </a:cubicBezTo>
                  <a:cubicBezTo>
                    <a:pt x="372745" y="348107"/>
                    <a:pt x="367284" y="354838"/>
                    <a:pt x="361188" y="361061"/>
                  </a:cubicBezTo>
                  <a:cubicBezTo>
                    <a:pt x="355092" y="367284"/>
                    <a:pt x="348234" y="372745"/>
                    <a:pt x="340995" y="377571"/>
                  </a:cubicBezTo>
                  <a:cubicBezTo>
                    <a:pt x="333756" y="382397"/>
                    <a:pt x="326136" y="386461"/>
                    <a:pt x="318008" y="389890"/>
                  </a:cubicBezTo>
                  <a:cubicBezTo>
                    <a:pt x="309880" y="393319"/>
                    <a:pt x="301625" y="395732"/>
                    <a:pt x="293116" y="397510"/>
                  </a:cubicBezTo>
                  <a:cubicBezTo>
                    <a:pt x="284607" y="399288"/>
                    <a:pt x="275971" y="400050"/>
                    <a:pt x="267208" y="400050"/>
                  </a:cubicBezTo>
                  <a:lnTo>
                    <a:pt x="132842" y="400050"/>
                  </a:lnTo>
                  <a:cubicBezTo>
                    <a:pt x="124079" y="400050"/>
                    <a:pt x="115443" y="399161"/>
                    <a:pt x="106934" y="397510"/>
                  </a:cubicBezTo>
                  <a:cubicBezTo>
                    <a:pt x="98425" y="395859"/>
                    <a:pt x="90043" y="393319"/>
                    <a:pt x="82042" y="389890"/>
                  </a:cubicBezTo>
                  <a:cubicBezTo>
                    <a:pt x="74041" y="386461"/>
                    <a:pt x="66294" y="382397"/>
                    <a:pt x="59055" y="377571"/>
                  </a:cubicBezTo>
                  <a:cubicBezTo>
                    <a:pt x="51816" y="372745"/>
                    <a:pt x="45085" y="367157"/>
                    <a:pt x="38862" y="361061"/>
                  </a:cubicBezTo>
                  <a:cubicBezTo>
                    <a:pt x="32639" y="354965"/>
                    <a:pt x="27178" y="348234"/>
                    <a:pt x="22352" y="340868"/>
                  </a:cubicBezTo>
                  <a:cubicBezTo>
                    <a:pt x="17526" y="333502"/>
                    <a:pt x="13462" y="325882"/>
                    <a:pt x="10033" y="317881"/>
                  </a:cubicBezTo>
                  <a:cubicBezTo>
                    <a:pt x="6604" y="309880"/>
                    <a:pt x="4318" y="301625"/>
                    <a:pt x="2540" y="293116"/>
                  </a:cubicBezTo>
                  <a:cubicBezTo>
                    <a:pt x="762" y="284607"/>
                    <a:pt x="0" y="275844"/>
                    <a:pt x="0" y="267081"/>
                  </a:cubicBezTo>
                </a:path>
              </a:pathLst>
            </a:custGeom>
            <a:solidFill>
              <a:srgbClr val="CEE6FD"/>
            </a:solidFill>
          </p:spPr>
          <p:txBody>
            <a:bodyPr/>
            <a:lstStyle/>
            <a:p>
              <a:endParaRPr lang="en-CA"/>
            </a:p>
          </p:txBody>
        </p:sp>
      </p:grpSp>
      <p:grpSp>
        <p:nvGrpSpPr>
          <p:cNvPr id="8" name="Group 8"/>
          <p:cNvGrpSpPr>
            <a:grpSpLocks noChangeAspect="1"/>
          </p:cNvGrpSpPr>
          <p:nvPr/>
        </p:nvGrpSpPr>
        <p:grpSpPr>
          <a:xfrm>
            <a:off x="7850577" y="6637997"/>
            <a:ext cx="639103" cy="639103"/>
            <a:chOff x="0" y="0"/>
            <a:chExt cx="400050" cy="400050"/>
          </a:xfrm>
        </p:grpSpPr>
        <p:sp>
          <p:nvSpPr>
            <p:cNvPr id="9" name="Freeform 9"/>
            <p:cNvSpPr/>
            <p:nvPr/>
          </p:nvSpPr>
          <p:spPr>
            <a:xfrm>
              <a:off x="0" y="0"/>
              <a:ext cx="400177" cy="400050"/>
            </a:xfrm>
            <a:custGeom>
              <a:avLst/>
              <a:gdLst/>
              <a:ahLst/>
              <a:cxnLst/>
              <a:rect l="l" t="t" r="r" b="b"/>
              <a:pathLst>
                <a:path w="400177" h="400050">
                  <a:moveTo>
                    <a:pt x="0" y="267081"/>
                  </a:moveTo>
                  <a:lnTo>
                    <a:pt x="0" y="132842"/>
                  </a:lnTo>
                  <a:cubicBezTo>
                    <a:pt x="0" y="124206"/>
                    <a:pt x="889" y="115570"/>
                    <a:pt x="2540" y="106934"/>
                  </a:cubicBezTo>
                  <a:cubicBezTo>
                    <a:pt x="4191" y="98298"/>
                    <a:pt x="6731" y="90043"/>
                    <a:pt x="10160" y="82042"/>
                  </a:cubicBezTo>
                  <a:cubicBezTo>
                    <a:pt x="13589" y="74041"/>
                    <a:pt x="17653" y="66294"/>
                    <a:pt x="22479" y="59055"/>
                  </a:cubicBezTo>
                  <a:cubicBezTo>
                    <a:pt x="27305" y="51816"/>
                    <a:pt x="32893" y="45085"/>
                    <a:pt x="38989" y="38862"/>
                  </a:cubicBezTo>
                  <a:cubicBezTo>
                    <a:pt x="45085" y="32639"/>
                    <a:pt x="51943" y="27178"/>
                    <a:pt x="59182" y="22352"/>
                  </a:cubicBezTo>
                  <a:cubicBezTo>
                    <a:pt x="66421" y="17526"/>
                    <a:pt x="74041" y="13462"/>
                    <a:pt x="82042" y="10160"/>
                  </a:cubicBezTo>
                  <a:cubicBezTo>
                    <a:pt x="90043" y="6858"/>
                    <a:pt x="98425" y="4191"/>
                    <a:pt x="106934" y="2540"/>
                  </a:cubicBezTo>
                  <a:cubicBezTo>
                    <a:pt x="115443" y="889"/>
                    <a:pt x="124206" y="0"/>
                    <a:pt x="132842" y="0"/>
                  </a:cubicBezTo>
                  <a:lnTo>
                    <a:pt x="267208" y="0"/>
                  </a:lnTo>
                  <a:cubicBezTo>
                    <a:pt x="275971" y="0"/>
                    <a:pt x="284607" y="889"/>
                    <a:pt x="293116" y="2540"/>
                  </a:cubicBezTo>
                  <a:cubicBezTo>
                    <a:pt x="301625" y="4191"/>
                    <a:pt x="310007" y="6731"/>
                    <a:pt x="318008" y="10160"/>
                  </a:cubicBezTo>
                  <a:cubicBezTo>
                    <a:pt x="326009" y="13589"/>
                    <a:pt x="333756" y="17653"/>
                    <a:pt x="340995" y="22479"/>
                  </a:cubicBezTo>
                  <a:cubicBezTo>
                    <a:pt x="348234" y="27305"/>
                    <a:pt x="354965" y="32893"/>
                    <a:pt x="361188" y="38989"/>
                  </a:cubicBezTo>
                  <a:cubicBezTo>
                    <a:pt x="367411" y="45085"/>
                    <a:pt x="372872" y="51943"/>
                    <a:pt x="377698" y="59182"/>
                  </a:cubicBezTo>
                  <a:cubicBezTo>
                    <a:pt x="382524" y="66421"/>
                    <a:pt x="386588" y="74041"/>
                    <a:pt x="390017" y="82169"/>
                  </a:cubicBezTo>
                  <a:cubicBezTo>
                    <a:pt x="393446" y="90297"/>
                    <a:pt x="395859" y="98552"/>
                    <a:pt x="397637" y="107061"/>
                  </a:cubicBezTo>
                  <a:cubicBezTo>
                    <a:pt x="399415" y="115570"/>
                    <a:pt x="400177" y="124206"/>
                    <a:pt x="400177" y="132969"/>
                  </a:cubicBezTo>
                  <a:lnTo>
                    <a:pt x="400177" y="267081"/>
                  </a:lnTo>
                  <a:cubicBezTo>
                    <a:pt x="400177" y="275844"/>
                    <a:pt x="399288" y="284480"/>
                    <a:pt x="397637" y="292989"/>
                  </a:cubicBezTo>
                  <a:cubicBezTo>
                    <a:pt x="395986" y="301498"/>
                    <a:pt x="393446" y="309880"/>
                    <a:pt x="390017" y="317881"/>
                  </a:cubicBezTo>
                  <a:cubicBezTo>
                    <a:pt x="386588" y="325882"/>
                    <a:pt x="382651" y="333629"/>
                    <a:pt x="377698" y="340868"/>
                  </a:cubicBezTo>
                  <a:cubicBezTo>
                    <a:pt x="372745" y="348107"/>
                    <a:pt x="367284" y="354838"/>
                    <a:pt x="361188" y="361061"/>
                  </a:cubicBezTo>
                  <a:cubicBezTo>
                    <a:pt x="355092" y="367284"/>
                    <a:pt x="348234" y="372745"/>
                    <a:pt x="340995" y="377571"/>
                  </a:cubicBezTo>
                  <a:cubicBezTo>
                    <a:pt x="333756" y="382397"/>
                    <a:pt x="326136" y="386461"/>
                    <a:pt x="318008" y="389890"/>
                  </a:cubicBezTo>
                  <a:cubicBezTo>
                    <a:pt x="309880" y="393319"/>
                    <a:pt x="301625" y="395732"/>
                    <a:pt x="293116" y="397510"/>
                  </a:cubicBezTo>
                  <a:cubicBezTo>
                    <a:pt x="284607" y="399288"/>
                    <a:pt x="275971" y="400050"/>
                    <a:pt x="267208" y="400050"/>
                  </a:cubicBezTo>
                  <a:lnTo>
                    <a:pt x="132842" y="400050"/>
                  </a:lnTo>
                  <a:cubicBezTo>
                    <a:pt x="124079" y="400050"/>
                    <a:pt x="115443" y="399161"/>
                    <a:pt x="106934" y="397510"/>
                  </a:cubicBezTo>
                  <a:cubicBezTo>
                    <a:pt x="98425" y="395859"/>
                    <a:pt x="90043" y="393319"/>
                    <a:pt x="82042" y="389890"/>
                  </a:cubicBezTo>
                  <a:cubicBezTo>
                    <a:pt x="74041" y="386461"/>
                    <a:pt x="66294" y="382524"/>
                    <a:pt x="59055" y="377571"/>
                  </a:cubicBezTo>
                  <a:cubicBezTo>
                    <a:pt x="51816" y="372618"/>
                    <a:pt x="45085" y="367157"/>
                    <a:pt x="38862" y="361061"/>
                  </a:cubicBezTo>
                  <a:cubicBezTo>
                    <a:pt x="32639" y="354965"/>
                    <a:pt x="27178" y="348234"/>
                    <a:pt x="22352" y="340868"/>
                  </a:cubicBezTo>
                  <a:cubicBezTo>
                    <a:pt x="17526" y="333502"/>
                    <a:pt x="13462" y="325882"/>
                    <a:pt x="10033" y="317881"/>
                  </a:cubicBezTo>
                  <a:cubicBezTo>
                    <a:pt x="6604" y="309880"/>
                    <a:pt x="4318" y="301625"/>
                    <a:pt x="2540" y="293116"/>
                  </a:cubicBezTo>
                  <a:cubicBezTo>
                    <a:pt x="762" y="284607"/>
                    <a:pt x="0" y="275844"/>
                    <a:pt x="0" y="267081"/>
                  </a:cubicBezTo>
                </a:path>
              </a:pathLst>
            </a:custGeom>
            <a:solidFill>
              <a:srgbClr val="CEE6FD"/>
            </a:solidFill>
          </p:spPr>
          <p:txBody>
            <a:bodyPr/>
            <a:lstStyle/>
            <a:p>
              <a:endParaRPr lang="en-CA"/>
            </a:p>
          </p:txBody>
        </p:sp>
      </p:grpSp>
      <p:sp>
        <p:nvSpPr>
          <p:cNvPr id="12" name="TextBox 12"/>
          <p:cNvSpPr txBox="1"/>
          <p:nvPr/>
        </p:nvSpPr>
        <p:spPr>
          <a:xfrm>
            <a:off x="7852236" y="1767730"/>
            <a:ext cx="9259186" cy="1765740"/>
          </a:xfrm>
          <a:prstGeom prst="rect">
            <a:avLst/>
          </a:prstGeom>
        </p:spPr>
        <p:txBody>
          <a:bodyPr lIns="0" tIns="0" rIns="0" bIns="0" rtlCol="0" anchor="t">
            <a:spAutoFit/>
          </a:bodyPr>
          <a:lstStyle/>
          <a:p>
            <a:pPr>
              <a:lnSpc>
                <a:spcPts val="7801"/>
              </a:lnSpc>
            </a:pPr>
            <a:r>
              <a:rPr lang="en-US" sz="5572" b="1" spc="11" dirty="0">
                <a:solidFill>
                  <a:srgbClr val="091C53"/>
                </a:solidFill>
                <a:latin typeface="Open Sans Bold"/>
                <a:ea typeface="Open Sans Bold"/>
                <a:cs typeface="Open Sans Bold"/>
                <a:sym typeface="Open Sans Bold"/>
              </a:rPr>
              <a:t>Infertility and IVF defined</a:t>
            </a:r>
          </a:p>
          <a:p>
            <a:pPr algn="l">
              <a:lnSpc>
                <a:spcPts val="6964"/>
              </a:lnSpc>
            </a:pPr>
            <a:r>
              <a:rPr lang="en-US" sz="2785" b="1" spc="5" dirty="0">
                <a:solidFill>
                  <a:srgbClr val="1E3063"/>
                </a:solidFill>
                <a:latin typeface="Open Sans Bold"/>
                <a:ea typeface="Open Sans Bold"/>
                <a:cs typeface="Open Sans Bold"/>
                <a:sym typeface="Open Sans Bold"/>
              </a:rPr>
              <a:t> </a:t>
            </a:r>
          </a:p>
        </p:txBody>
      </p:sp>
      <p:sp>
        <p:nvSpPr>
          <p:cNvPr id="13" name="TextBox 13"/>
          <p:cNvSpPr txBox="1"/>
          <p:nvPr/>
        </p:nvSpPr>
        <p:spPr>
          <a:xfrm>
            <a:off x="8772148" y="3238500"/>
            <a:ext cx="7610851" cy="1855508"/>
          </a:xfrm>
          <a:prstGeom prst="rect">
            <a:avLst/>
          </a:prstGeom>
        </p:spPr>
        <p:txBody>
          <a:bodyPr wrap="square" lIns="0" tIns="0" rIns="0" bIns="0" rtlCol="0" anchor="t">
            <a:spAutoFit/>
          </a:bodyPr>
          <a:lstStyle/>
          <a:p>
            <a:pPr algn="l">
              <a:lnSpc>
                <a:spcPts val="4964"/>
              </a:lnSpc>
            </a:pPr>
            <a:r>
              <a:rPr lang="en-US" sz="2785" b="1" spc="5" dirty="0">
                <a:solidFill>
                  <a:srgbClr val="1E3063"/>
                </a:solidFill>
                <a:latin typeface="Open Sans Bold"/>
                <a:ea typeface="Open Sans Bold"/>
                <a:cs typeface="Open Sans Bold"/>
                <a:sym typeface="Open Sans Bold"/>
              </a:rPr>
              <a:t>Infertility is defined as difficulty achieving a successful pregnancy and affects 1 in 6 couples globally (Whitehead, 2024).</a:t>
            </a:r>
          </a:p>
        </p:txBody>
      </p:sp>
      <p:sp>
        <p:nvSpPr>
          <p:cNvPr id="14" name="TextBox 14"/>
          <p:cNvSpPr txBox="1"/>
          <p:nvPr/>
        </p:nvSpPr>
        <p:spPr>
          <a:xfrm>
            <a:off x="10032901" y="4515854"/>
            <a:ext cx="56865" cy="531553"/>
          </a:xfrm>
          <a:prstGeom prst="rect">
            <a:avLst/>
          </a:prstGeom>
        </p:spPr>
        <p:txBody>
          <a:bodyPr lIns="0" tIns="0" rIns="0" bIns="0" rtlCol="0" anchor="t">
            <a:spAutoFit/>
          </a:bodyPr>
          <a:lstStyle/>
          <a:p>
            <a:pPr algn="l">
              <a:lnSpc>
                <a:spcPts val="4697"/>
              </a:lnSpc>
            </a:pPr>
            <a:r>
              <a:rPr lang="en-US" sz="2228" spc="4">
                <a:solidFill>
                  <a:srgbClr val="1E3063"/>
                </a:solidFill>
                <a:latin typeface="Open Sans"/>
                <a:ea typeface="Open Sans"/>
                <a:cs typeface="Open Sans"/>
                <a:sym typeface="Open Sans"/>
              </a:rPr>
              <a:t> </a:t>
            </a:r>
          </a:p>
        </p:txBody>
      </p:sp>
      <p:sp>
        <p:nvSpPr>
          <p:cNvPr id="16" name="TextBox 16"/>
          <p:cNvSpPr txBox="1"/>
          <p:nvPr/>
        </p:nvSpPr>
        <p:spPr>
          <a:xfrm>
            <a:off x="9459108" y="7970053"/>
            <a:ext cx="56865" cy="531553"/>
          </a:xfrm>
          <a:prstGeom prst="rect">
            <a:avLst/>
          </a:prstGeom>
        </p:spPr>
        <p:txBody>
          <a:bodyPr lIns="0" tIns="0" rIns="0" bIns="0" rtlCol="0" anchor="t">
            <a:spAutoFit/>
          </a:bodyPr>
          <a:lstStyle/>
          <a:p>
            <a:pPr algn="l">
              <a:lnSpc>
                <a:spcPts val="4697"/>
              </a:lnSpc>
            </a:pPr>
            <a:r>
              <a:rPr lang="en-US" sz="2228" spc="4">
                <a:solidFill>
                  <a:srgbClr val="1E3063"/>
                </a:solidFill>
                <a:latin typeface="Open Sans"/>
                <a:ea typeface="Open Sans"/>
                <a:cs typeface="Open Sans"/>
                <a:sym typeface="Open Sans"/>
              </a:rPr>
              <a:t> </a:t>
            </a:r>
          </a:p>
        </p:txBody>
      </p:sp>
      <p:sp>
        <p:nvSpPr>
          <p:cNvPr id="17" name="TextBox 17"/>
          <p:cNvSpPr txBox="1"/>
          <p:nvPr/>
        </p:nvSpPr>
        <p:spPr>
          <a:xfrm>
            <a:off x="8772149" y="6345151"/>
            <a:ext cx="8164726" cy="1236749"/>
          </a:xfrm>
          <a:prstGeom prst="rect">
            <a:avLst/>
          </a:prstGeom>
        </p:spPr>
        <p:txBody>
          <a:bodyPr wrap="square" lIns="0" tIns="0" rIns="0" bIns="0" rtlCol="0" anchor="t">
            <a:spAutoFit/>
          </a:bodyPr>
          <a:lstStyle/>
          <a:p>
            <a:pPr>
              <a:lnSpc>
                <a:spcPts val="5078"/>
              </a:lnSpc>
            </a:pPr>
            <a:r>
              <a:rPr lang="en-US" sz="2785" b="1" spc="5" dirty="0">
                <a:solidFill>
                  <a:srgbClr val="1E3063"/>
                </a:solidFill>
                <a:latin typeface="Open Sans Bold"/>
                <a:ea typeface="Open Sans Bold"/>
                <a:cs typeface="Open Sans Bold"/>
                <a:sym typeface="Open Sans Bold"/>
              </a:rPr>
              <a:t>IVF is the fertilization of an egg and sperm in vitro “in glass” (Whitehead, 2024).</a:t>
            </a:r>
          </a:p>
        </p:txBody>
      </p:sp>
      <p:sp>
        <p:nvSpPr>
          <p:cNvPr id="18" name="TextBox 18"/>
          <p:cNvSpPr txBox="1"/>
          <p:nvPr/>
        </p:nvSpPr>
        <p:spPr>
          <a:xfrm>
            <a:off x="9857771" y="6231511"/>
            <a:ext cx="56865" cy="550603"/>
          </a:xfrm>
          <a:prstGeom prst="rect">
            <a:avLst/>
          </a:prstGeom>
        </p:spPr>
        <p:txBody>
          <a:bodyPr lIns="0" tIns="0" rIns="0" bIns="0" rtlCol="0" anchor="t">
            <a:spAutoFit/>
          </a:bodyPr>
          <a:lstStyle/>
          <a:p>
            <a:pPr algn="l">
              <a:lnSpc>
                <a:spcPts val="4824"/>
              </a:lnSpc>
            </a:pPr>
            <a:r>
              <a:rPr lang="en-US" sz="2228" spc="4">
                <a:solidFill>
                  <a:srgbClr val="1E3063"/>
                </a:solidFill>
                <a:latin typeface="Open Sans"/>
                <a:ea typeface="Open Sans"/>
                <a:cs typeface="Open Sans"/>
                <a:sym typeface="Open Sans"/>
              </a:rPr>
              <a:t> </a:t>
            </a:r>
          </a:p>
        </p:txBody>
      </p:sp>
      <p:pic>
        <p:nvPicPr>
          <p:cNvPr id="11" name="Picture 10">
            <a:extLst>
              <a:ext uri="{FF2B5EF4-FFF2-40B4-BE49-F238E27FC236}">
                <a16:creationId xmlns:a16="http://schemas.microsoft.com/office/drawing/2014/main" id="{EF041433-0569-0F98-2DC1-AEA4028A9275}"/>
              </a:ext>
            </a:extLst>
          </p:cNvPr>
          <p:cNvPicPr>
            <a:picLocks noChangeAspect="1"/>
          </p:cNvPicPr>
          <p:nvPr/>
        </p:nvPicPr>
        <p:blipFill>
          <a:blip r:embed="rId3"/>
          <a:stretch>
            <a:fillRect/>
          </a:stretch>
        </p:blipFill>
        <p:spPr>
          <a:xfrm>
            <a:off x="577123" y="1661129"/>
            <a:ext cx="6810077" cy="677255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DEEEFF"/>
        </a:solidFill>
        <a:effectLst/>
      </p:bgPr>
    </p:bg>
    <p:spTree>
      <p:nvGrpSpPr>
        <p:cNvPr id="1" name=""/>
        <p:cNvGrpSpPr/>
        <p:nvPr/>
      </p:nvGrpSpPr>
      <p:grpSpPr>
        <a:xfrm>
          <a:off x="0" y="0"/>
          <a:ext cx="0" cy="0"/>
          <a:chOff x="0" y="0"/>
          <a:chExt cx="0" cy="0"/>
        </a:xfrm>
      </p:grpSpPr>
      <p:sp>
        <p:nvSpPr>
          <p:cNvPr id="2" name="Freeform 2"/>
          <p:cNvSpPr/>
          <p:nvPr/>
        </p:nvSpPr>
        <p:spPr>
          <a:xfrm>
            <a:off x="-87484" y="-101039"/>
            <a:ext cx="18462967" cy="10489398"/>
          </a:xfrm>
          <a:custGeom>
            <a:avLst/>
            <a:gdLst/>
            <a:ahLst/>
            <a:cxnLst/>
            <a:rect l="l" t="t" r="r" b="b"/>
            <a:pathLst>
              <a:path w="18462967" h="10489398">
                <a:moveTo>
                  <a:pt x="0" y="0"/>
                </a:moveTo>
                <a:lnTo>
                  <a:pt x="18462968" y="0"/>
                </a:lnTo>
                <a:lnTo>
                  <a:pt x="18462968" y="10489398"/>
                </a:lnTo>
                <a:lnTo>
                  <a:pt x="0" y="10489398"/>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CA"/>
          </a:p>
        </p:txBody>
      </p:sp>
      <p:sp>
        <p:nvSpPr>
          <p:cNvPr id="3" name="TextBox 3"/>
          <p:cNvSpPr txBox="1"/>
          <p:nvPr/>
        </p:nvSpPr>
        <p:spPr>
          <a:xfrm>
            <a:off x="1004704" y="1069754"/>
            <a:ext cx="16140296" cy="909160"/>
          </a:xfrm>
          <a:prstGeom prst="rect">
            <a:avLst/>
          </a:prstGeom>
        </p:spPr>
        <p:txBody>
          <a:bodyPr wrap="square" lIns="0" tIns="0" rIns="0" bIns="0" rtlCol="0" anchor="t">
            <a:spAutoFit/>
          </a:bodyPr>
          <a:lstStyle/>
          <a:p>
            <a:pPr algn="l">
              <a:lnSpc>
                <a:spcPts val="7801"/>
              </a:lnSpc>
            </a:pPr>
            <a:r>
              <a:rPr lang="en-US" sz="4800" b="1" spc="11" dirty="0">
                <a:solidFill>
                  <a:srgbClr val="091C53"/>
                </a:solidFill>
                <a:latin typeface="Open Sans Bold"/>
                <a:ea typeface="Open Sans Bold"/>
                <a:cs typeface="Open Sans Bold"/>
                <a:sym typeface="Open Sans Bold"/>
              </a:rPr>
              <a:t>IVF accessibility barriers for women in Kamloops</a:t>
            </a:r>
          </a:p>
        </p:txBody>
      </p:sp>
      <p:sp>
        <p:nvSpPr>
          <p:cNvPr id="4" name="TextBox 4"/>
          <p:cNvSpPr txBox="1"/>
          <p:nvPr/>
        </p:nvSpPr>
        <p:spPr>
          <a:xfrm>
            <a:off x="1004705" y="3939411"/>
            <a:ext cx="2367430" cy="588237"/>
          </a:xfrm>
          <a:prstGeom prst="rect">
            <a:avLst/>
          </a:prstGeom>
        </p:spPr>
        <p:txBody>
          <a:bodyPr wrap="square" lIns="0" tIns="0" rIns="0" bIns="0" rtlCol="0" anchor="t">
            <a:spAutoFit/>
          </a:bodyPr>
          <a:lstStyle/>
          <a:p>
            <a:pPr algn="l">
              <a:lnSpc>
                <a:spcPts val="5078"/>
              </a:lnSpc>
            </a:pPr>
            <a:r>
              <a:rPr lang="en-US" sz="2785" b="1" spc="5" dirty="0">
                <a:solidFill>
                  <a:srgbClr val="1E3063"/>
                </a:solidFill>
                <a:latin typeface="Open Sans Bold"/>
                <a:ea typeface="Open Sans Bold"/>
                <a:cs typeface="Open Sans Bold"/>
                <a:sym typeface="Open Sans Bold"/>
              </a:rPr>
              <a:t>Geographic</a:t>
            </a:r>
          </a:p>
        </p:txBody>
      </p:sp>
      <p:sp>
        <p:nvSpPr>
          <p:cNvPr id="5" name="TextBox 5"/>
          <p:cNvSpPr txBox="1"/>
          <p:nvPr/>
        </p:nvSpPr>
        <p:spPr>
          <a:xfrm>
            <a:off x="1786739" y="4542454"/>
            <a:ext cx="56865" cy="550603"/>
          </a:xfrm>
          <a:prstGeom prst="rect">
            <a:avLst/>
          </a:prstGeom>
        </p:spPr>
        <p:txBody>
          <a:bodyPr lIns="0" tIns="0" rIns="0" bIns="0" rtlCol="0" anchor="t">
            <a:spAutoFit/>
          </a:bodyPr>
          <a:lstStyle/>
          <a:p>
            <a:pPr algn="l">
              <a:lnSpc>
                <a:spcPts val="4824"/>
              </a:lnSpc>
            </a:pPr>
            <a:r>
              <a:rPr lang="en-US" sz="2228" spc="4">
                <a:solidFill>
                  <a:srgbClr val="1E3063"/>
                </a:solidFill>
                <a:latin typeface="Open Sans"/>
                <a:ea typeface="Open Sans"/>
                <a:cs typeface="Open Sans"/>
                <a:sym typeface="Open Sans"/>
              </a:rPr>
              <a:t> </a:t>
            </a:r>
          </a:p>
        </p:txBody>
      </p:sp>
      <p:sp>
        <p:nvSpPr>
          <p:cNvPr id="6" name="TextBox 6"/>
          <p:cNvSpPr txBox="1"/>
          <p:nvPr/>
        </p:nvSpPr>
        <p:spPr>
          <a:xfrm>
            <a:off x="1004705" y="7226226"/>
            <a:ext cx="4253095" cy="588237"/>
          </a:xfrm>
          <a:prstGeom prst="rect">
            <a:avLst/>
          </a:prstGeom>
        </p:spPr>
        <p:txBody>
          <a:bodyPr wrap="square" lIns="0" tIns="0" rIns="0" bIns="0" rtlCol="0" anchor="t">
            <a:spAutoFit/>
          </a:bodyPr>
          <a:lstStyle/>
          <a:p>
            <a:pPr algn="l">
              <a:lnSpc>
                <a:spcPts val="5078"/>
              </a:lnSpc>
            </a:pPr>
            <a:r>
              <a:rPr lang="en-US" sz="2785" b="1" spc="5" dirty="0">
                <a:solidFill>
                  <a:srgbClr val="1E3063"/>
                </a:solidFill>
                <a:latin typeface="Open Sans Bold"/>
                <a:ea typeface="Open Sans Bold"/>
                <a:cs typeface="Open Sans Bold"/>
                <a:sym typeface="Open Sans Bold"/>
              </a:rPr>
              <a:t>Healthcare System</a:t>
            </a:r>
          </a:p>
        </p:txBody>
      </p:sp>
      <p:sp>
        <p:nvSpPr>
          <p:cNvPr id="7" name="TextBox 7"/>
          <p:cNvSpPr txBox="1"/>
          <p:nvPr/>
        </p:nvSpPr>
        <p:spPr>
          <a:xfrm>
            <a:off x="1545112" y="7829269"/>
            <a:ext cx="56865" cy="550603"/>
          </a:xfrm>
          <a:prstGeom prst="rect">
            <a:avLst/>
          </a:prstGeom>
        </p:spPr>
        <p:txBody>
          <a:bodyPr lIns="0" tIns="0" rIns="0" bIns="0" rtlCol="0" anchor="t">
            <a:spAutoFit/>
          </a:bodyPr>
          <a:lstStyle/>
          <a:p>
            <a:pPr algn="l">
              <a:lnSpc>
                <a:spcPts val="4824"/>
              </a:lnSpc>
            </a:pPr>
            <a:r>
              <a:rPr lang="en-US" sz="2228" spc="4">
                <a:solidFill>
                  <a:srgbClr val="1E3063"/>
                </a:solidFill>
                <a:latin typeface="Open Sans"/>
                <a:ea typeface="Open Sans"/>
                <a:cs typeface="Open Sans"/>
                <a:sym typeface="Open Sans"/>
              </a:rPr>
              <a:t> </a:t>
            </a:r>
          </a:p>
        </p:txBody>
      </p:sp>
      <p:sp>
        <p:nvSpPr>
          <p:cNvPr id="8" name="TextBox 8"/>
          <p:cNvSpPr txBox="1"/>
          <p:nvPr/>
        </p:nvSpPr>
        <p:spPr>
          <a:xfrm>
            <a:off x="9320895" y="7331001"/>
            <a:ext cx="7075295" cy="883971"/>
          </a:xfrm>
          <a:prstGeom prst="rect">
            <a:avLst/>
          </a:prstGeom>
        </p:spPr>
        <p:txBody>
          <a:bodyPr lIns="0" tIns="0" rIns="0" bIns="0" rtlCol="0" anchor="t">
            <a:spAutoFit/>
          </a:bodyPr>
          <a:lstStyle/>
          <a:p>
            <a:pPr algn="l">
              <a:lnSpc>
                <a:spcPts val="3900"/>
              </a:lnSpc>
            </a:pPr>
            <a:r>
              <a:rPr lang="en-US" sz="2785" b="1" spc="5">
                <a:solidFill>
                  <a:srgbClr val="1E3063"/>
                </a:solidFill>
                <a:latin typeface="Open Sans Bold"/>
                <a:ea typeface="Open Sans Bold"/>
                <a:cs typeface="Open Sans Bold"/>
                <a:sym typeface="Open Sans Bold"/>
              </a:rPr>
              <a:t>Equity</a:t>
            </a:r>
          </a:p>
          <a:p>
            <a:pPr algn="l">
              <a:lnSpc>
                <a:spcPts val="3474"/>
              </a:lnSpc>
            </a:pPr>
            <a:endParaRPr lang="en-US" sz="2785" b="1" spc="5">
              <a:solidFill>
                <a:srgbClr val="1E3063"/>
              </a:solidFill>
              <a:latin typeface="Open Sans Bold"/>
              <a:ea typeface="Open Sans Bold"/>
              <a:cs typeface="Open Sans Bold"/>
              <a:sym typeface="Open Sans Bold"/>
            </a:endParaRPr>
          </a:p>
        </p:txBody>
      </p:sp>
      <p:sp>
        <p:nvSpPr>
          <p:cNvPr id="9" name="TextBox 9"/>
          <p:cNvSpPr txBox="1"/>
          <p:nvPr/>
        </p:nvSpPr>
        <p:spPr>
          <a:xfrm>
            <a:off x="9320895" y="3939411"/>
            <a:ext cx="1880505" cy="588237"/>
          </a:xfrm>
          <a:prstGeom prst="rect">
            <a:avLst/>
          </a:prstGeom>
        </p:spPr>
        <p:txBody>
          <a:bodyPr wrap="square" lIns="0" tIns="0" rIns="0" bIns="0" rtlCol="0" anchor="t">
            <a:spAutoFit/>
          </a:bodyPr>
          <a:lstStyle/>
          <a:p>
            <a:pPr algn="l">
              <a:lnSpc>
                <a:spcPts val="5078"/>
              </a:lnSpc>
            </a:pPr>
            <a:r>
              <a:rPr lang="en-US" sz="2785" b="1" spc="5" dirty="0">
                <a:solidFill>
                  <a:srgbClr val="1E3063"/>
                </a:solidFill>
                <a:latin typeface="Open Sans Bold"/>
                <a:ea typeface="Open Sans Bold"/>
                <a:cs typeface="Open Sans Bold"/>
                <a:sym typeface="Open Sans Bold"/>
              </a:rPr>
              <a:t>Financial</a:t>
            </a:r>
          </a:p>
        </p:txBody>
      </p:sp>
      <p:sp>
        <p:nvSpPr>
          <p:cNvPr id="10" name="TextBox 10"/>
          <p:cNvSpPr txBox="1"/>
          <p:nvPr/>
        </p:nvSpPr>
        <p:spPr>
          <a:xfrm>
            <a:off x="9942513" y="4542454"/>
            <a:ext cx="56865" cy="550603"/>
          </a:xfrm>
          <a:prstGeom prst="rect">
            <a:avLst/>
          </a:prstGeom>
        </p:spPr>
        <p:txBody>
          <a:bodyPr lIns="0" tIns="0" rIns="0" bIns="0" rtlCol="0" anchor="t">
            <a:spAutoFit/>
          </a:bodyPr>
          <a:lstStyle/>
          <a:p>
            <a:pPr algn="l">
              <a:lnSpc>
                <a:spcPts val="4824"/>
              </a:lnSpc>
            </a:pPr>
            <a:r>
              <a:rPr lang="en-US" sz="2228" spc="4">
                <a:solidFill>
                  <a:srgbClr val="1E3063"/>
                </a:solidFill>
                <a:latin typeface="Open Sans"/>
                <a:ea typeface="Open Sans"/>
                <a:cs typeface="Open Sans"/>
                <a:sym typeface="Open Sans"/>
              </a:rPr>
              <a:t> </a:t>
            </a:r>
          </a:p>
        </p:txBody>
      </p:sp>
      <p:sp>
        <p:nvSpPr>
          <p:cNvPr id="11" name="TextBox 11"/>
          <p:cNvSpPr txBox="1"/>
          <p:nvPr/>
        </p:nvSpPr>
        <p:spPr>
          <a:xfrm>
            <a:off x="1004705" y="7962619"/>
            <a:ext cx="7268593" cy="396262"/>
          </a:xfrm>
          <a:prstGeom prst="rect">
            <a:avLst/>
          </a:prstGeom>
        </p:spPr>
        <p:txBody>
          <a:bodyPr lIns="0" tIns="0" rIns="0" bIns="0" rtlCol="0" anchor="t">
            <a:spAutoFit/>
          </a:bodyPr>
          <a:lstStyle/>
          <a:p>
            <a:pPr algn="l">
              <a:lnSpc>
                <a:spcPts val="3474"/>
              </a:lnSpc>
            </a:pPr>
            <a:r>
              <a:rPr lang="en-US" spc="4" dirty="0">
                <a:solidFill>
                  <a:srgbClr val="1E3063"/>
                </a:solidFill>
                <a:latin typeface="Open Sans"/>
                <a:ea typeface="Open Sans"/>
                <a:cs typeface="Open Sans"/>
                <a:sym typeface="Open Sans"/>
              </a:rPr>
              <a:t>Few specialists, extended wait times, fragmented care delivery</a:t>
            </a:r>
          </a:p>
        </p:txBody>
      </p:sp>
      <p:sp>
        <p:nvSpPr>
          <p:cNvPr id="12" name="TextBox 12"/>
          <p:cNvSpPr txBox="1"/>
          <p:nvPr/>
        </p:nvSpPr>
        <p:spPr>
          <a:xfrm>
            <a:off x="1004705" y="4533900"/>
            <a:ext cx="7712633" cy="1293944"/>
          </a:xfrm>
          <a:prstGeom prst="rect">
            <a:avLst/>
          </a:prstGeom>
        </p:spPr>
        <p:txBody>
          <a:bodyPr lIns="0" tIns="0" rIns="0" bIns="0" rtlCol="0" anchor="t">
            <a:spAutoFit/>
          </a:bodyPr>
          <a:lstStyle/>
          <a:p>
            <a:pPr algn="l">
              <a:lnSpc>
                <a:spcPts val="3474"/>
              </a:lnSpc>
            </a:pPr>
            <a:r>
              <a:rPr lang="en-US" spc="4" dirty="0">
                <a:solidFill>
                  <a:srgbClr val="1E3063"/>
                </a:solidFill>
                <a:latin typeface="Open Sans"/>
                <a:ea typeface="Open Sans"/>
                <a:cs typeface="Open Sans"/>
                <a:sym typeface="Open Sans"/>
              </a:rPr>
              <a:t>Travel to Kelowna or Vancouver increases time, costs, and logistical complexity (Whitehead et al., 2024) with added burdens: travel time, accommodation, missed work (Harris et al., 2016).</a:t>
            </a:r>
          </a:p>
        </p:txBody>
      </p:sp>
      <p:sp>
        <p:nvSpPr>
          <p:cNvPr id="13" name="TextBox 13"/>
          <p:cNvSpPr txBox="1"/>
          <p:nvPr/>
        </p:nvSpPr>
        <p:spPr>
          <a:xfrm>
            <a:off x="9184103" y="4597450"/>
            <a:ext cx="7348877" cy="1308050"/>
          </a:xfrm>
          <a:prstGeom prst="rect">
            <a:avLst/>
          </a:prstGeom>
        </p:spPr>
        <p:txBody>
          <a:bodyPr lIns="0" tIns="0" rIns="0" bIns="0" rtlCol="0" anchor="t">
            <a:spAutoFit/>
          </a:bodyPr>
          <a:lstStyle/>
          <a:p>
            <a:pPr algn="l">
              <a:lnSpc>
                <a:spcPts val="3474"/>
              </a:lnSpc>
            </a:pPr>
            <a:r>
              <a:rPr lang="en-US" spc="4" dirty="0">
                <a:solidFill>
                  <a:srgbClr val="1E3063"/>
                </a:solidFill>
                <a:latin typeface="Open Sans"/>
                <a:ea typeface="Open Sans"/>
                <a:cs typeface="Open Sans"/>
                <a:sym typeface="Open Sans"/>
              </a:rPr>
              <a:t>High treatment costs, limited coverage creates income-based inequities. The average IVF cycle costs up to $19,000 (Olive Fertility Center, n.d.)</a:t>
            </a:r>
          </a:p>
        </p:txBody>
      </p:sp>
      <p:sp>
        <p:nvSpPr>
          <p:cNvPr id="15" name="TextBox 15"/>
          <p:cNvSpPr txBox="1"/>
          <p:nvPr/>
        </p:nvSpPr>
        <p:spPr>
          <a:xfrm>
            <a:off x="9320895" y="7962619"/>
            <a:ext cx="7268593" cy="845103"/>
          </a:xfrm>
          <a:prstGeom prst="rect">
            <a:avLst/>
          </a:prstGeom>
        </p:spPr>
        <p:txBody>
          <a:bodyPr lIns="0" tIns="0" rIns="0" bIns="0" rtlCol="0" anchor="t">
            <a:spAutoFit/>
          </a:bodyPr>
          <a:lstStyle/>
          <a:p>
            <a:pPr algn="l">
              <a:lnSpc>
                <a:spcPts val="3474"/>
              </a:lnSpc>
            </a:pPr>
            <a:r>
              <a:rPr lang="en-US" spc="4" dirty="0">
                <a:solidFill>
                  <a:srgbClr val="1E3063"/>
                </a:solidFill>
                <a:latin typeface="Open Sans"/>
                <a:ea typeface="Open Sans"/>
                <a:cs typeface="Open Sans"/>
                <a:sym typeface="Open Sans"/>
              </a:rPr>
              <a:t>Indigenous, low-income, gender-diverse groups face compounding barriers (Indigenous Services Canada, 2023)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6"/>
          <p:cNvSpPr txBox="1"/>
          <p:nvPr/>
        </p:nvSpPr>
        <p:spPr>
          <a:xfrm>
            <a:off x="1544303" y="495300"/>
            <a:ext cx="9493850" cy="1295664"/>
          </a:xfrm>
          <a:prstGeom prst="rect">
            <a:avLst/>
          </a:prstGeom>
        </p:spPr>
        <p:txBody>
          <a:bodyPr lIns="0" tIns="0" rIns="0" bIns="0" rtlCol="0" anchor="t">
            <a:spAutoFit/>
          </a:bodyPr>
          <a:lstStyle/>
          <a:p>
            <a:pPr algn="l">
              <a:lnSpc>
                <a:spcPts val="7284"/>
              </a:lnSpc>
            </a:pPr>
            <a:r>
              <a:rPr lang="en-US" sz="5203" b="1" spc="10" dirty="0">
                <a:solidFill>
                  <a:srgbClr val="091C53"/>
                </a:solidFill>
                <a:latin typeface="Open Sans Bold"/>
                <a:ea typeface="Open Sans Bold"/>
                <a:cs typeface="Open Sans Bold"/>
                <a:sym typeface="Open Sans Bold"/>
              </a:rPr>
              <a:t>Solution 1:</a:t>
            </a:r>
          </a:p>
          <a:p>
            <a:pPr algn="l">
              <a:lnSpc>
                <a:spcPts val="2913"/>
              </a:lnSpc>
            </a:pPr>
            <a:r>
              <a:rPr lang="en-US" sz="2080" spc="4" dirty="0">
                <a:solidFill>
                  <a:srgbClr val="1E3063"/>
                </a:solidFill>
                <a:latin typeface="Open Sans"/>
                <a:ea typeface="Open Sans"/>
                <a:cs typeface="Open Sans"/>
                <a:sym typeface="Open Sans"/>
              </a:rPr>
              <a:t>Virtual Care Partnership – Amanda Ashley</a:t>
            </a:r>
          </a:p>
        </p:txBody>
      </p:sp>
      <p:sp>
        <p:nvSpPr>
          <p:cNvPr id="13" name="TextBox 13"/>
          <p:cNvSpPr txBox="1"/>
          <p:nvPr/>
        </p:nvSpPr>
        <p:spPr>
          <a:xfrm>
            <a:off x="381643" y="1943100"/>
            <a:ext cx="3995547" cy="432362"/>
          </a:xfrm>
          <a:prstGeom prst="rect">
            <a:avLst/>
          </a:prstGeom>
        </p:spPr>
        <p:txBody>
          <a:bodyPr wrap="square" lIns="0" tIns="0" rIns="0" bIns="0" rtlCol="0" anchor="t">
            <a:spAutoFit/>
          </a:bodyPr>
          <a:lstStyle/>
          <a:p>
            <a:pPr algn="r">
              <a:lnSpc>
                <a:spcPts val="3641"/>
              </a:lnSpc>
            </a:pPr>
            <a:r>
              <a:rPr lang="en-US" sz="2601" b="1" spc="5" dirty="0">
                <a:solidFill>
                  <a:srgbClr val="1E3063"/>
                </a:solidFill>
                <a:latin typeface="Open Sans Bold"/>
                <a:ea typeface="Open Sans Bold"/>
                <a:cs typeface="Open Sans Bold"/>
                <a:sym typeface="Open Sans Bold"/>
              </a:rPr>
              <a:t>Nature of the solution:</a:t>
            </a:r>
          </a:p>
        </p:txBody>
      </p:sp>
      <p:sp>
        <p:nvSpPr>
          <p:cNvPr id="7" name="TextBox 7"/>
          <p:cNvSpPr txBox="1"/>
          <p:nvPr/>
        </p:nvSpPr>
        <p:spPr>
          <a:xfrm>
            <a:off x="581891" y="2375462"/>
            <a:ext cx="7314557" cy="1463478"/>
          </a:xfrm>
          <a:prstGeom prst="rect">
            <a:avLst/>
          </a:prstGeom>
        </p:spPr>
        <p:txBody>
          <a:bodyPr wrap="square" lIns="0" tIns="0" rIns="0" bIns="0" rtlCol="0" anchor="t">
            <a:spAutoFit/>
          </a:bodyPr>
          <a:lstStyle/>
          <a:p>
            <a:pPr algn="l">
              <a:lnSpc>
                <a:spcPts val="2913"/>
              </a:lnSpc>
            </a:pPr>
            <a:r>
              <a:rPr lang="en-US" sz="2080" spc="4" dirty="0">
                <a:solidFill>
                  <a:srgbClr val="064F93"/>
                </a:solidFill>
                <a:latin typeface="Open Sans"/>
                <a:ea typeface="Open Sans"/>
                <a:cs typeface="Open Sans"/>
                <a:sym typeface="Open Sans"/>
              </a:rPr>
              <a:t>Reduce travel, time, and cost barriers by offering IVF virtual care through a secure, integrated platform – a modification of existing virtual care infrastructure applied innovatively to fertility services (TELUS Corporation, 2024).</a:t>
            </a:r>
          </a:p>
        </p:txBody>
      </p:sp>
      <p:sp>
        <p:nvSpPr>
          <p:cNvPr id="2" name="TextBox 13">
            <a:extLst>
              <a:ext uri="{FF2B5EF4-FFF2-40B4-BE49-F238E27FC236}">
                <a16:creationId xmlns:a16="http://schemas.microsoft.com/office/drawing/2014/main" id="{7C412EB5-91F5-E31C-F594-8D9E2D562585}"/>
              </a:ext>
            </a:extLst>
          </p:cNvPr>
          <p:cNvSpPr txBox="1"/>
          <p:nvPr/>
        </p:nvSpPr>
        <p:spPr>
          <a:xfrm>
            <a:off x="-76200" y="3918481"/>
            <a:ext cx="3995547" cy="432362"/>
          </a:xfrm>
          <a:prstGeom prst="rect">
            <a:avLst/>
          </a:prstGeom>
        </p:spPr>
        <p:txBody>
          <a:bodyPr wrap="square" lIns="0" tIns="0" rIns="0" bIns="0" rtlCol="0" anchor="t">
            <a:spAutoFit/>
          </a:bodyPr>
          <a:lstStyle/>
          <a:p>
            <a:pPr algn="r">
              <a:lnSpc>
                <a:spcPts val="3641"/>
              </a:lnSpc>
            </a:pPr>
            <a:r>
              <a:rPr lang="en-US" sz="2601" b="1" spc="5" dirty="0">
                <a:solidFill>
                  <a:srgbClr val="1E3063"/>
                </a:solidFill>
                <a:latin typeface="Open Sans Bold"/>
                <a:ea typeface="Open Sans Bold"/>
                <a:cs typeface="Open Sans Bold"/>
                <a:sym typeface="Open Sans Bold"/>
              </a:rPr>
              <a:t>Problem addressed:</a:t>
            </a:r>
          </a:p>
        </p:txBody>
      </p:sp>
      <p:sp>
        <p:nvSpPr>
          <p:cNvPr id="3" name="TextBox 7">
            <a:extLst>
              <a:ext uri="{FF2B5EF4-FFF2-40B4-BE49-F238E27FC236}">
                <a16:creationId xmlns:a16="http://schemas.microsoft.com/office/drawing/2014/main" id="{121DD74A-5465-2450-3254-B3F32FC85046}"/>
              </a:ext>
            </a:extLst>
          </p:cNvPr>
          <p:cNvSpPr txBox="1"/>
          <p:nvPr/>
        </p:nvSpPr>
        <p:spPr>
          <a:xfrm>
            <a:off x="581891" y="4450419"/>
            <a:ext cx="7755133" cy="719684"/>
          </a:xfrm>
          <a:prstGeom prst="rect">
            <a:avLst/>
          </a:prstGeom>
        </p:spPr>
        <p:txBody>
          <a:bodyPr wrap="square" lIns="0" tIns="0" rIns="0" bIns="0" rtlCol="0" anchor="t">
            <a:spAutoFit/>
          </a:bodyPr>
          <a:lstStyle/>
          <a:p>
            <a:pPr algn="l">
              <a:lnSpc>
                <a:spcPts val="2913"/>
              </a:lnSpc>
            </a:pPr>
            <a:r>
              <a:rPr lang="en-US" sz="2080" spc="4" dirty="0">
                <a:solidFill>
                  <a:srgbClr val="064F93"/>
                </a:solidFill>
                <a:latin typeface="Open Sans"/>
                <a:ea typeface="Open Sans"/>
                <a:cs typeface="Open Sans"/>
                <a:sym typeface="Open Sans"/>
              </a:rPr>
              <a:t>Limited IVF access in Kamloops due to geography, cost, and travel.</a:t>
            </a:r>
          </a:p>
        </p:txBody>
      </p:sp>
      <p:sp>
        <p:nvSpPr>
          <p:cNvPr id="14" name="TextBox 14"/>
          <p:cNvSpPr txBox="1"/>
          <p:nvPr/>
        </p:nvSpPr>
        <p:spPr>
          <a:xfrm>
            <a:off x="581891" y="5224749"/>
            <a:ext cx="5486400" cy="432362"/>
          </a:xfrm>
          <a:prstGeom prst="rect">
            <a:avLst/>
          </a:prstGeom>
        </p:spPr>
        <p:txBody>
          <a:bodyPr wrap="square" lIns="0" tIns="0" rIns="0" bIns="0" rtlCol="0" anchor="t">
            <a:spAutoFit/>
          </a:bodyPr>
          <a:lstStyle/>
          <a:p>
            <a:pPr algn="l">
              <a:lnSpc>
                <a:spcPts val="3641"/>
              </a:lnSpc>
            </a:pPr>
            <a:r>
              <a:rPr lang="en-US" sz="2601" b="1" spc="5" dirty="0">
                <a:solidFill>
                  <a:srgbClr val="1E3063"/>
                </a:solidFill>
                <a:latin typeface="Open Sans Bold"/>
                <a:ea typeface="Open Sans Bold"/>
                <a:cs typeface="Open Sans Bold"/>
                <a:sym typeface="Open Sans Bold"/>
              </a:rPr>
              <a:t>Rationale and strengths:</a:t>
            </a:r>
          </a:p>
        </p:txBody>
      </p:sp>
      <p:sp>
        <p:nvSpPr>
          <p:cNvPr id="11" name="TextBox 11"/>
          <p:cNvSpPr txBox="1"/>
          <p:nvPr/>
        </p:nvSpPr>
        <p:spPr>
          <a:xfrm>
            <a:off x="381643" y="5891784"/>
            <a:ext cx="10390267" cy="3322961"/>
          </a:xfrm>
          <a:prstGeom prst="rect">
            <a:avLst/>
          </a:prstGeom>
        </p:spPr>
        <p:txBody>
          <a:bodyPr wrap="square" lIns="0" tIns="0" rIns="0" bIns="0" rtlCol="0" anchor="t">
            <a:spAutoFit/>
          </a:bodyPr>
          <a:lstStyle/>
          <a:p>
            <a:pPr marL="342900" indent="-342900" algn="l">
              <a:lnSpc>
                <a:spcPts val="2913"/>
              </a:lnSpc>
              <a:buFont typeface="Arial" panose="020B0604020202020204" pitchFamily="34" charset="0"/>
              <a:buChar char="•"/>
            </a:pPr>
            <a:r>
              <a:rPr lang="en-US" sz="2080" spc="4" dirty="0">
                <a:solidFill>
                  <a:srgbClr val="064F93"/>
                </a:solidFill>
                <a:latin typeface="Open Sans"/>
                <a:ea typeface="Open Sans"/>
                <a:cs typeface="Open Sans"/>
                <a:sym typeface="Open Sans"/>
              </a:rPr>
              <a:t>Reduces travel and accommodation expenses up to 60% (Whitehead et al, 2024; Harris et al., 2016).</a:t>
            </a:r>
          </a:p>
          <a:p>
            <a:pPr marL="342900" indent="-342900" algn="l">
              <a:lnSpc>
                <a:spcPts val="2913"/>
              </a:lnSpc>
              <a:buFont typeface="Arial" panose="020B0604020202020204" pitchFamily="34" charset="0"/>
              <a:buChar char="•"/>
            </a:pPr>
            <a:r>
              <a:rPr lang="en-US" sz="2080" spc="4" dirty="0">
                <a:solidFill>
                  <a:srgbClr val="064F93"/>
                </a:solidFill>
                <a:latin typeface="Open Sans"/>
                <a:ea typeface="Open Sans"/>
                <a:cs typeface="Open Sans"/>
                <a:sym typeface="Open Sans"/>
              </a:rPr>
              <a:t>Improves access for rural and Indigenous residents (Mackay et al., 2023; Indigenous Services Canada, 2023).</a:t>
            </a:r>
          </a:p>
          <a:p>
            <a:pPr marL="342900" indent="-342900" algn="l">
              <a:lnSpc>
                <a:spcPts val="2913"/>
              </a:lnSpc>
              <a:buFont typeface="Arial" panose="020B0604020202020204" pitchFamily="34" charset="0"/>
              <a:buChar char="•"/>
            </a:pPr>
            <a:r>
              <a:rPr lang="en-US" sz="2080" spc="4" dirty="0">
                <a:solidFill>
                  <a:srgbClr val="064F93"/>
                </a:solidFill>
                <a:latin typeface="Open Sans"/>
                <a:ea typeface="Open Sans"/>
                <a:cs typeface="Open Sans"/>
                <a:sym typeface="Open Sans"/>
              </a:rPr>
              <a:t>Increases appointment flexibility and patient follow up compliance (Mackay et al., 2023).</a:t>
            </a:r>
          </a:p>
          <a:p>
            <a:pPr marL="342900" indent="-342900" algn="l">
              <a:lnSpc>
                <a:spcPts val="2913"/>
              </a:lnSpc>
              <a:buFont typeface="Arial" panose="020B0604020202020204" pitchFamily="34" charset="0"/>
              <a:buChar char="•"/>
            </a:pPr>
            <a:r>
              <a:rPr lang="en-US" sz="2080" spc="4" dirty="0">
                <a:solidFill>
                  <a:srgbClr val="064F93"/>
                </a:solidFill>
                <a:latin typeface="Open Sans"/>
                <a:ea typeface="Open Sans"/>
                <a:cs typeface="Open Sans"/>
                <a:sym typeface="Open Sans"/>
              </a:rPr>
              <a:t>Enhances collaboration through virtual integration (Raymond, 2025).</a:t>
            </a:r>
          </a:p>
          <a:p>
            <a:pPr marL="342900" indent="-342900" algn="l">
              <a:lnSpc>
                <a:spcPts val="2913"/>
              </a:lnSpc>
              <a:buFont typeface="Arial" panose="020B0604020202020204" pitchFamily="34" charset="0"/>
              <a:buChar char="•"/>
            </a:pPr>
            <a:r>
              <a:rPr lang="en-US" sz="2080" spc="4" dirty="0">
                <a:solidFill>
                  <a:srgbClr val="064F93"/>
                </a:solidFill>
                <a:latin typeface="Open Sans"/>
                <a:ea typeface="Open Sans"/>
                <a:cs typeface="Open Sans"/>
                <a:sym typeface="Open Sans"/>
              </a:rPr>
              <a:t>Leverages TELUS platform serving &gt;4 million Canadians, proving scalability and security (TELUS Corporation, 2024).</a:t>
            </a:r>
          </a:p>
        </p:txBody>
      </p:sp>
      <p:sp>
        <p:nvSpPr>
          <p:cNvPr id="8" name="Freeform 5">
            <a:extLst>
              <a:ext uri="{FF2B5EF4-FFF2-40B4-BE49-F238E27FC236}">
                <a16:creationId xmlns:a16="http://schemas.microsoft.com/office/drawing/2014/main" id="{23FC14BF-64FD-26BD-7294-3EA91616DD6C}"/>
              </a:ext>
            </a:extLst>
          </p:cNvPr>
          <p:cNvSpPr/>
          <p:nvPr/>
        </p:nvSpPr>
        <p:spPr>
          <a:xfrm>
            <a:off x="11440469" y="15217"/>
            <a:ext cx="6847531" cy="10271296"/>
          </a:xfrm>
          <a:custGeom>
            <a:avLst/>
            <a:gdLst/>
            <a:ahLst/>
            <a:cxnLst/>
            <a:rect l="l" t="t" r="r" b="b"/>
            <a:pathLst>
              <a:path w="6847531" h="10271296">
                <a:moveTo>
                  <a:pt x="0" y="0"/>
                </a:moveTo>
                <a:lnTo>
                  <a:pt x="6847531" y="0"/>
                </a:lnTo>
                <a:lnTo>
                  <a:pt x="6847531" y="10271296"/>
                </a:lnTo>
                <a:lnTo>
                  <a:pt x="0" y="10271296"/>
                </a:lnTo>
                <a:lnTo>
                  <a:pt x="0" y="0"/>
                </a:lnTo>
                <a:close/>
              </a:path>
            </a:pathLst>
          </a:custGeom>
          <a:blipFill>
            <a:blip r:embed="rId3"/>
            <a:stretch>
              <a:fillRect/>
            </a:stretch>
          </a:blipFill>
        </p:spPr>
        <p:txBody>
          <a:bodyPr/>
          <a:lstStyle/>
          <a:p>
            <a:endParaRPr lang="en-CA"/>
          </a:p>
        </p:txBody>
      </p:sp>
    </p:spTree>
    <p:extLst>
      <p:ext uri="{BB962C8B-B14F-4D97-AF65-F5344CB8AC3E}">
        <p14:creationId xmlns:p14="http://schemas.microsoft.com/office/powerpoint/2010/main" val="2240637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DEEEFF"/>
        </a:solidFill>
        <a:effectLst/>
      </p:bgPr>
    </p:bg>
    <p:spTree>
      <p:nvGrpSpPr>
        <p:cNvPr id="1" name=""/>
        <p:cNvGrpSpPr/>
        <p:nvPr/>
      </p:nvGrpSpPr>
      <p:grpSpPr>
        <a:xfrm>
          <a:off x="0" y="0"/>
          <a:ext cx="0" cy="0"/>
          <a:chOff x="0" y="0"/>
          <a:chExt cx="0" cy="0"/>
        </a:xfrm>
      </p:grpSpPr>
      <p:grpSp>
        <p:nvGrpSpPr>
          <p:cNvPr id="3" name="Group 3"/>
          <p:cNvGrpSpPr/>
          <p:nvPr/>
        </p:nvGrpSpPr>
        <p:grpSpPr>
          <a:xfrm>
            <a:off x="1124950" y="8947419"/>
            <a:ext cx="16038085" cy="923550"/>
            <a:chOff x="0" y="0"/>
            <a:chExt cx="4224023" cy="403453"/>
          </a:xfrm>
        </p:grpSpPr>
        <p:sp>
          <p:nvSpPr>
            <p:cNvPr id="4" name="Freeform 4"/>
            <p:cNvSpPr/>
            <p:nvPr/>
          </p:nvSpPr>
          <p:spPr>
            <a:xfrm>
              <a:off x="0" y="0"/>
              <a:ext cx="4224022" cy="403453"/>
            </a:xfrm>
            <a:custGeom>
              <a:avLst/>
              <a:gdLst/>
              <a:ahLst/>
              <a:cxnLst/>
              <a:rect l="l" t="t" r="r" b="b"/>
              <a:pathLst>
                <a:path w="4224022" h="403453">
                  <a:moveTo>
                    <a:pt x="0" y="0"/>
                  </a:moveTo>
                  <a:lnTo>
                    <a:pt x="4224022" y="0"/>
                  </a:lnTo>
                  <a:lnTo>
                    <a:pt x="4224022" y="403453"/>
                  </a:lnTo>
                  <a:lnTo>
                    <a:pt x="0" y="403453"/>
                  </a:lnTo>
                  <a:close/>
                </a:path>
              </a:pathLst>
            </a:custGeom>
            <a:solidFill>
              <a:srgbClr val="FFFFFF"/>
            </a:solidFill>
          </p:spPr>
          <p:txBody>
            <a:bodyPr/>
            <a:lstStyle/>
            <a:p>
              <a:endParaRPr lang="en-CA"/>
            </a:p>
          </p:txBody>
        </p:sp>
        <p:sp>
          <p:nvSpPr>
            <p:cNvPr id="5" name="TextBox 5"/>
            <p:cNvSpPr txBox="1"/>
            <p:nvPr/>
          </p:nvSpPr>
          <p:spPr>
            <a:xfrm>
              <a:off x="0" y="-38100"/>
              <a:ext cx="4224023" cy="441553"/>
            </a:xfrm>
            <a:prstGeom prst="rect">
              <a:avLst/>
            </a:prstGeom>
          </p:spPr>
          <p:txBody>
            <a:bodyPr lIns="50800" tIns="50800" rIns="50800" bIns="50800" rtlCol="0" anchor="ctr"/>
            <a:lstStyle/>
            <a:p>
              <a:pPr algn="ctr">
                <a:lnSpc>
                  <a:spcPts val="2913"/>
                </a:lnSpc>
              </a:pPr>
              <a:endParaRPr/>
            </a:p>
          </p:txBody>
        </p:sp>
      </p:grpSp>
      <p:sp>
        <p:nvSpPr>
          <p:cNvPr id="8" name="TextBox 8"/>
          <p:cNvSpPr txBox="1"/>
          <p:nvPr/>
        </p:nvSpPr>
        <p:spPr>
          <a:xfrm>
            <a:off x="2559314" y="6705206"/>
            <a:ext cx="3959077" cy="376642"/>
          </a:xfrm>
          <a:prstGeom prst="rect">
            <a:avLst/>
          </a:prstGeom>
        </p:spPr>
        <p:txBody>
          <a:bodyPr lIns="0" tIns="0" rIns="0" bIns="0" rtlCol="0" anchor="t">
            <a:spAutoFit/>
          </a:bodyPr>
          <a:lstStyle/>
          <a:p>
            <a:pPr algn="l">
              <a:lnSpc>
                <a:spcPts val="3244"/>
              </a:lnSpc>
            </a:pPr>
            <a:endParaRPr lang="en-US" sz="2080" spc="4" dirty="0">
              <a:solidFill>
                <a:srgbClr val="064F93"/>
              </a:solidFill>
              <a:latin typeface="Open Sans"/>
              <a:ea typeface="Open Sans"/>
              <a:cs typeface="Open Sans"/>
              <a:sym typeface="Open Sans"/>
            </a:endParaRPr>
          </a:p>
        </p:txBody>
      </p:sp>
      <p:sp>
        <p:nvSpPr>
          <p:cNvPr id="12" name="TextBox 12"/>
          <p:cNvSpPr txBox="1"/>
          <p:nvPr/>
        </p:nvSpPr>
        <p:spPr>
          <a:xfrm>
            <a:off x="609600" y="558999"/>
            <a:ext cx="3564036" cy="465384"/>
          </a:xfrm>
          <a:prstGeom prst="rect">
            <a:avLst/>
          </a:prstGeom>
        </p:spPr>
        <p:txBody>
          <a:bodyPr wrap="square" lIns="0" tIns="0" rIns="0" bIns="0" rtlCol="0" anchor="t">
            <a:spAutoFit/>
          </a:bodyPr>
          <a:lstStyle/>
          <a:p>
            <a:pPr algn="l">
              <a:lnSpc>
                <a:spcPts val="3641"/>
              </a:lnSpc>
            </a:pPr>
            <a:r>
              <a:rPr lang="en-US" sz="3600" b="1" spc="5" dirty="0">
                <a:solidFill>
                  <a:srgbClr val="1E3063"/>
                </a:solidFill>
                <a:latin typeface="Open Sans Bold"/>
                <a:ea typeface="Open Sans Bold"/>
                <a:cs typeface="Open Sans Bold"/>
                <a:sym typeface="Open Sans Bold"/>
              </a:rPr>
              <a:t>Proposal:</a:t>
            </a:r>
          </a:p>
        </p:txBody>
      </p:sp>
      <p:sp>
        <p:nvSpPr>
          <p:cNvPr id="21" name="TextBox 7">
            <a:extLst>
              <a:ext uri="{FF2B5EF4-FFF2-40B4-BE49-F238E27FC236}">
                <a16:creationId xmlns:a16="http://schemas.microsoft.com/office/drawing/2014/main" id="{EBA00054-6552-4C66-948A-79BA995FE447}"/>
              </a:ext>
            </a:extLst>
          </p:cNvPr>
          <p:cNvSpPr txBox="1"/>
          <p:nvPr/>
        </p:nvSpPr>
        <p:spPr>
          <a:xfrm>
            <a:off x="304800" y="1505548"/>
            <a:ext cx="16038081" cy="5554341"/>
          </a:xfrm>
          <a:prstGeom prst="rect">
            <a:avLst/>
          </a:prstGeom>
        </p:spPr>
        <p:txBody>
          <a:bodyPr wrap="square" lIns="0" tIns="0" rIns="0" bIns="0" rtlCol="0" anchor="t">
            <a:spAutoFit/>
          </a:bodyPr>
          <a:lstStyle/>
          <a:p>
            <a:pPr marL="342900" indent="-342900" algn="l">
              <a:lnSpc>
                <a:spcPts val="2913"/>
              </a:lnSpc>
              <a:buFont typeface="Arial" panose="020B0604020202020204" pitchFamily="34" charset="0"/>
              <a:buChar char="•"/>
            </a:pPr>
            <a:r>
              <a:rPr lang="en-US" sz="2080" spc="4" dirty="0">
                <a:solidFill>
                  <a:srgbClr val="064F93"/>
                </a:solidFill>
                <a:latin typeface="Open Sans"/>
                <a:ea typeface="Open Sans"/>
                <a:cs typeface="Open Sans"/>
                <a:sym typeface="Open Sans"/>
              </a:rPr>
              <a:t>Establish partnership and memorandum of understanding between Olive Fertility (Kelowna/Vancouver) and TELUS Health to expand virtual consultations for patients in Kamloops.</a:t>
            </a:r>
          </a:p>
          <a:p>
            <a:pPr algn="l">
              <a:lnSpc>
                <a:spcPts val="2913"/>
              </a:lnSpc>
            </a:pPr>
            <a:endParaRPr lang="en-US" sz="2080" spc="4" dirty="0">
              <a:solidFill>
                <a:srgbClr val="064F93"/>
              </a:solidFill>
              <a:latin typeface="Open Sans"/>
              <a:ea typeface="Open Sans"/>
              <a:cs typeface="Open Sans"/>
              <a:sym typeface="Open Sans"/>
            </a:endParaRPr>
          </a:p>
          <a:p>
            <a:pPr marL="342900" indent="-342900" algn="l">
              <a:lnSpc>
                <a:spcPts val="2913"/>
              </a:lnSpc>
              <a:buFont typeface="Arial" panose="020B0604020202020204" pitchFamily="34" charset="0"/>
              <a:buChar char="•"/>
            </a:pPr>
            <a:r>
              <a:rPr lang="en-US" sz="2080" spc="4" dirty="0">
                <a:solidFill>
                  <a:srgbClr val="064F93"/>
                </a:solidFill>
                <a:latin typeface="Open Sans"/>
                <a:ea typeface="Open Sans"/>
                <a:cs typeface="Open Sans"/>
                <a:sym typeface="Open Sans"/>
              </a:rPr>
              <a:t>Olive Fertility clinic to train administrators and clinicians to become virtual liaisons and offer maximal remote appointments with fertility physicians, nurses, counsellors, and pharmacists. Digital literacy and cultural competency training to be offered as mandatory training for clinicians.</a:t>
            </a:r>
          </a:p>
          <a:p>
            <a:pPr marL="342900" indent="-342900" algn="l">
              <a:lnSpc>
                <a:spcPts val="2913"/>
              </a:lnSpc>
              <a:buFont typeface="Arial" panose="020B0604020202020204" pitchFamily="34" charset="0"/>
              <a:buChar char="•"/>
            </a:pPr>
            <a:endParaRPr lang="en-US" sz="2080" spc="4" dirty="0">
              <a:solidFill>
                <a:srgbClr val="064F93"/>
              </a:solidFill>
              <a:latin typeface="Open Sans"/>
              <a:ea typeface="Open Sans"/>
              <a:cs typeface="Open Sans"/>
              <a:sym typeface="Open Sans"/>
            </a:endParaRPr>
          </a:p>
          <a:p>
            <a:pPr marL="342900" indent="-342900" algn="l">
              <a:lnSpc>
                <a:spcPts val="2913"/>
              </a:lnSpc>
              <a:buFont typeface="Arial" panose="020B0604020202020204" pitchFamily="34" charset="0"/>
              <a:buChar char="•"/>
            </a:pPr>
            <a:r>
              <a:rPr lang="en-US" sz="2080" spc="4" dirty="0">
                <a:solidFill>
                  <a:srgbClr val="064F93"/>
                </a:solidFill>
                <a:latin typeface="Open Sans"/>
                <a:ea typeface="Open Sans"/>
                <a:cs typeface="Open Sans"/>
                <a:sym typeface="Open Sans"/>
              </a:rPr>
              <a:t>Clinicians then begin to use TELUS’ secure telehealth system for continuity, privacy, and documentation integration (Harris et al., 2016; Whitehead et al., 2024)</a:t>
            </a:r>
          </a:p>
          <a:p>
            <a:pPr algn="l">
              <a:lnSpc>
                <a:spcPts val="2913"/>
              </a:lnSpc>
            </a:pPr>
            <a:endParaRPr lang="en-US" sz="2080" spc="4" dirty="0">
              <a:solidFill>
                <a:srgbClr val="064F93"/>
              </a:solidFill>
              <a:latin typeface="Open Sans"/>
              <a:ea typeface="Open Sans"/>
              <a:cs typeface="Open Sans"/>
              <a:sym typeface="Open Sans"/>
            </a:endParaRPr>
          </a:p>
          <a:p>
            <a:pPr marL="342900" indent="-342900" algn="l">
              <a:lnSpc>
                <a:spcPts val="2913"/>
              </a:lnSpc>
              <a:buFont typeface="Arial" panose="020B0604020202020204" pitchFamily="34" charset="0"/>
              <a:buChar char="•"/>
            </a:pPr>
            <a:r>
              <a:rPr lang="en-US" sz="2080" spc="4" dirty="0">
                <a:solidFill>
                  <a:srgbClr val="064F93"/>
                </a:solidFill>
                <a:latin typeface="Open Sans"/>
                <a:ea typeface="Open Sans"/>
                <a:cs typeface="Open Sans"/>
                <a:sym typeface="Open Sans"/>
              </a:rPr>
              <a:t>Pilot a 6-month trial within Kamloops catchment.</a:t>
            </a:r>
          </a:p>
          <a:p>
            <a:pPr marL="342900" indent="-342900" algn="l">
              <a:lnSpc>
                <a:spcPts val="2913"/>
              </a:lnSpc>
              <a:buFont typeface="Arial" panose="020B0604020202020204" pitchFamily="34" charset="0"/>
              <a:buChar char="•"/>
            </a:pPr>
            <a:endParaRPr lang="en-US" sz="2080" spc="4" dirty="0">
              <a:solidFill>
                <a:srgbClr val="064F93"/>
              </a:solidFill>
              <a:latin typeface="Open Sans"/>
              <a:ea typeface="Open Sans"/>
              <a:cs typeface="Open Sans"/>
              <a:sym typeface="Open Sans"/>
            </a:endParaRPr>
          </a:p>
          <a:p>
            <a:pPr marL="342900" indent="-342900" algn="l">
              <a:lnSpc>
                <a:spcPts val="2913"/>
              </a:lnSpc>
              <a:buFont typeface="Arial" panose="020B0604020202020204" pitchFamily="34" charset="0"/>
              <a:buChar char="•"/>
            </a:pPr>
            <a:r>
              <a:rPr lang="en-US" sz="2080" spc="4" dirty="0">
                <a:solidFill>
                  <a:srgbClr val="064F93"/>
                </a:solidFill>
                <a:latin typeface="Open Sans"/>
                <a:ea typeface="Open Sans"/>
                <a:cs typeface="Open Sans"/>
                <a:sym typeface="Open Sans"/>
              </a:rPr>
              <a:t>Evaluate access and cost savings to patients and each organization/clinicians through surveys, expenditures, time spent with patients, and other key performance indicators</a:t>
            </a:r>
          </a:p>
          <a:p>
            <a:pPr marL="342900" indent="-342900" algn="l">
              <a:lnSpc>
                <a:spcPts val="2913"/>
              </a:lnSpc>
              <a:buFont typeface="Arial" panose="020B0604020202020204" pitchFamily="34" charset="0"/>
              <a:buChar char="•"/>
            </a:pPr>
            <a:endParaRPr lang="en-US" sz="2080" spc="4" dirty="0">
              <a:solidFill>
                <a:srgbClr val="064F93"/>
              </a:solidFill>
              <a:latin typeface="Open Sans"/>
              <a:ea typeface="Open Sans"/>
              <a:cs typeface="Open Sans"/>
              <a:sym typeface="Open Sans"/>
            </a:endParaRPr>
          </a:p>
        </p:txBody>
      </p:sp>
      <p:pic>
        <p:nvPicPr>
          <p:cNvPr id="6" name="Picture 5">
            <a:extLst>
              <a:ext uri="{FF2B5EF4-FFF2-40B4-BE49-F238E27FC236}">
                <a16:creationId xmlns:a16="http://schemas.microsoft.com/office/drawing/2014/main" id="{38B86907-6ACD-0D31-7367-419CDC6FF89F}"/>
              </a:ext>
            </a:extLst>
          </p:cNvPr>
          <p:cNvPicPr>
            <a:picLocks noChangeAspect="1"/>
          </p:cNvPicPr>
          <p:nvPr/>
        </p:nvPicPr>
        <p:blipFill>
          <a:blip r:embed="rId3"/>
          <a:stretch>
            <a:fillRect/>
          </a:stretch>
        </p:blipFill>
        <p:spPr>
          <a:xfrm>
            <a:off x="1524000" y="7469440"/>
            <a:ext cx="3801005" cy="981212"/>
          </a:xfrm>
          <a:prstGeom prst="rect">
            <a:avLst/>
          </a:prstGeom>
        </p:spPr>
      </p:pic>
      <p:pic>
        <p:nvPicPr>
          <p:cNvPr id="9" name="Picture 8">
            <a:extLst>
              <a:ext uri="{FF2B5EF4-FFF2-40B4-BE49-F238E27FC236}">
                <a16:creationId xmlns:a16="http://schemas.microsoft.com/office/drawing/2014/main" id="{8FDD010C-2A45-D21D-FFD0-BF875390C62F}"/>
              </a:ext>
            </a:extLst>
          </p:cNvPr>
          <p:cNvPicPr>
            <a:picLocks noChangeAspect="1"/>
          </p:cNvPicPr>
          <p:nvPr/>
        </p:nvPicPr>
        <p:blipFill>
          <a:blip r:embed="rId4"/>
          <a:stretch>
            <a:fillRect/>
          </a:stretch>
        </p:blipFill>
        <p:spPr>
          <a:xfrm>
            <a:off x="11506200" y="7486520"/>
            <a:ext cx="4572638" cy="93358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CA6CF65-94B7-4F7C-196E-6D2A41B6980F}"/>
              </a:ext>
            </a:extLst>
          </p:cNvPr>
          <p:cNvGraphicFramePr>
            <a:graphicFrameLocks noGrp="1"/>
          </p:cNvGraphicFramePr>
          <p:nvPr>
            <p:extLst>
              <p:ext uri="{D42A27DB-BD31-4B8C-83A1-F6EECF244321}">
                <p14:modId xmlns:p14="http://schemas.microsoft.com/office/powerpoint/2010/main" val="2541804810"/>
              </p:ext>
            </p:extLst>
          </p:nvPr>
        </p:nvGraphicFramePr>
        <p:xfrm>
          <a:off x="0" y="53826"/>
          <a:ext cx="18288000" cy="10423674"/>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2009770822"/>
                    </a:ext>
                  </a:extLst>
                </a:gridCol>
                <a:gridCol w="6096000">
                  <a:extLst>
                    <a:ext uri="{9D8B030D-6E8A-4147-A177-3AD203B41FA5}">
                      <a16:colId xmlns:a16="http://schemas.microsoft.com/office/drawing/2014/main" val="1635213133"/>
                    </a:ext>
                  </a:extLst>
                </a:gridCol>
                <a:gridCol w="6096000">
                  <a:extLst>
                    <a:ext uri="{9D8B030D-6E8A-4147-A177-3AD203B41FA5}">
                      <a16:colId xmlns:a16="http://schemas.microsoft.com/office/drawing/2014/main" val="1911865201"/>
                    </a:ext>
                  </a:extLst>
                </a:gridCol>
              </a:tblGrid>
              <a:tr h="1700997">
                <a:tc>
                  <a:txBody>
                    <a:bodyPr/>
                    <a:lstStyle/>
                    <a:p>
                      <a:pPr algn="ctr"/>
                      <a:r>
                        <a:rPr lang="en-CA" sz="3600" dirty="0"/>
                        <a:t>Challenge</a:t>
                      </a:r>
                    </a:p>
                  </a:txBody>
                  <a:tcPr/>
                </a:tc>
                <a:tc>
                  <a:txBody>
                    <a:bodyPr/>
                    <a:lstStyle/>
                    <a:p>
                      <a:pPr algn="ctr"/>
                      <a:r>
                        <a:rPr lang="en-CA" sz="3600" dirty="0"/>
                        <a:t>Recommendation</a:t>
                      </a:r>
                    </a:p>
                  </a:txBody>
                  <a:tcPr/>
                </a:tc>
                <a:tc>
                  <a:txBody>
                    <a:bodyPr/>
                    <a:lstStyle/>
                    <a:p>
                      <a:pPr algn="ctr"/>
                      <a:r>
                        <a:rPr lang="en-CA" sz="3600" dirty="0"/>
                        <a:t>Feasibility</a:t>
                      </a:r>
                    </a:p>
                  </a:txBody>
                  <a:tcPr/>
                </a:tc>
                <a:extLst>
                  <a:ext uri="{0D108BD9-81ED-4DB2-BD59-A6C34878D82A}">
                    <a16:rowId xmlns:a16="http://schemas.microsoft.com/office/drawing/2014/main" val="1547374333"/>
                  </a:ext>
                </a:extLst>
              </a:tr>
              <a:tr h="2175835">
                <a:tc>
                  <a:txBody>
                    <a:bodyPr/>
                    <a:lstStyle/>
                    <a:p>
                      <a:pPr marL="0" indent="0" algn="l">
                        <a:lnSpc>
                          <a:spcPts val="2913"/>
                        </a:lnSpc>
                        <a:buFont typeface="Arial" panose="020B0604020202020204" pitchFamily="34" charset="0"/>
                        <a:buNone/>
                      </a:pPr>
                      <a:r>
                        <a:rPr lang="en-US" sz="1800" spc="4" dirty="0">
                          <a:solidFill>
                            <a:srgbClr val="064F93"/>
                          </a:solidFill>
                          <a:latin typeface="Open Sans"/>
                          <a:ea typeface="Open Sans"/>
                          <a:cs typeface="Open Sans"/>
                          <a:sym typeface="Open Sans"/>
                        </a:rPr>
                        <a:t>Digital literacy and broadband limitations (Shaw et al., 2018; CRTC, 2023).</a:t>
                      </a:r>
                    </a:p>
                    <a:p>
                      <a:endParaRPr lang="en-CA" dirty="0"/>
                    </a:p>
                  </a:txBody>
                  <a:tcPr/>
                </a:tc>
                <a:tc>
                  <a:txBody>
                    <a:bodyPr/>
                    <a:lstStyle/>
                    <a:p>
                      <a:pPr marL="0" indent="0" algn="l">
                        <a:lnSpc>
                          <a:spcPts val="2913"/>
                        </a:lnSpc>
                        <a:buFont typeface="Arial" panose="020B0604020202020204" pitchFamily="34" charset="0"/>
                        <a:buNone/>
                      </a:pPr>
                      <a:r>
                        <a:rPr lang="en-US" sz="1800" spc="4" dirty="0">
                          <a:solidFill>
                            <a:srgbClr val="064F93"/>
                          </a:solidFill>
                          <a:latin typeface="Open Sans"/>
                          <a:ea typeface="Open Sans"/>
                          <a:cs typeface="Open Sans"/>
                          <a:sym typeface="Open Sans"/>
                        </a:rPr>
                        <a:t>Advocate for policy changes to expand broadband connectivity.</a:t>
                      </a:r>
                    </a:p>
                    <a:p>
                      <a:pPr marL="0" indent="0" algn="l">
                        <a:lnSpc>
                          <a:spcPts val="2913"/>
                        </a:lnSpc>
                        <a:buFont typeface="Arial" panose="020B0604020202020204" pitchFamily="34" charset="0"/>
                        <a:buNone/>
                      </a:pPr>
                      <a:r>
                        <a:rPr lang="en-US" sz="1800" spc="4" dirty="0">
                          <a:solidFill>
                            <a:srgbClr val="064F93"/>
                          </a:solidFill>
                          <a:latin typeface="Open Sans"/>
                          <a:ea typeface="Open Sans"/>
                          <a:cs typeface="Open Sans"/>
                          <a:sym typeface="Open Sans"/>
                        </a:rPr>
                        <a:t>Continue training for digital literacy and provider competency</a:t>
                      </a:r>
                    </a:p>
                    <a:p>
                      <a:endParaRPr lang="en-CA" dirty="0"/>
                    </a:p>
                  </a:txBody>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spc="4" dirty="0">
                          <a:solidFill>
                            <a:srgbClr val="064F93"/>
                          </a:solidFill>
                          <a:latin typeface="Open Sans"/>
                          <a:ea typeface="Open Sans"/>
                          <a:cs typeface="Open Sans"/>
                          <a:sym typeface="Open Sans"/>
                        </a:rPr>
                        <a:t>Feasibility remains high – infrastructure exists for most patients but can be improved for greater accessibility for marginalized populations </a:t>
                      </a:r>
                    </a:p>
                    <a:p>
                      <a:r>
                        <a:rPr lang="en-CA" sz="3600" kern="1200" spc="4" dirty="0">
                          <a:solidFill>
                            <a:srgbClr val="064F93"/>
                          </a:solidFill>
                          <a:latin typeface="Open Sans"/>
                          <a:ea typeface="Open Sans"/>
                          <a:cs typeface="Open Sans"/>
                        </a:rPr>
                        <a:t>Billing constraints require improvement but can be managed within the current system.</a:t>
                      </a:r>
                    </a:p>
                  </a:txBody>
                  <a:tcPr/>
                </a:tc>
                <a:extLst>
                  <a:ext uri="{0D108BD9-81ED-4DB2-BD59-A6C34878D82A}">
                    <a16:rowId xmlns:a16="http://schemas.microsoft.com/office/drawing/2014/main" val="298995148"/>
                  </a:ext>
                </a:extLst>
              </a:tr>
              <a:tr h="35552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spc="4" dirty="0">
                          <a:solidFill>
                            <a:srgbClr val="064F93"/>
                          </a:solidFill>
                          <a:latin typeface="Open Sans"/>
                          <a:ea typeface="Open Sans"/>
                          <a:cs typeface="Open Sans"/>
                          <a:sym typeface="Open Sans"/>
                        </a:rPr>
                        <a:t>Equity and inclusion barriers for rural and Indigenous marginalized patients (Kelley at al., 2022)</a:t>
                      </a:r>
                    </a:p>
                    <a:p>
                      <a:endParaRPr lang="en-CA" dirty="0"/>
                    </a:p>
                  </a:txBody>
                  <a:tcPr/>
                </a:tc>
                <a:tc>
                  <a:txBody>
                    <a:bodyPr/>
                    <a:lstStyle/>
                    <a:p>
                      <a:pPr marL="0" indent="0" algn="l" defTabSz="914400" rtl="0" eaLnBrk="1" latinLnBrk="0" hangingPunct="1">
                        <a:lnSpc>
                          <a:spcPts val="2913"/>
                        </a:lnSpc>
                        <a:buFont typeface="Arial" panose="020B0604020202020204" pitchFamily="34" charset="0"/>
                        <a:buNone/>
                      </a:pPr>
                      <a:r>
                        <a:rPr lang="en-US" sz="1800" kern="1200" spc="4" dirty="0">
                          <a:solidFill>
                            <a:srgbClr val="064F93"/>
                          </a:solidFill>
                          <a:latin typeface="Open Sans"/>
                          <a:ea typeface="Open Sans"/>
                          <a:cs typeface="Open Sans"/>
                        </a:rPr>
                        <a:t>Advocate for federal/provincial investment in rural broadband as above</a:t>
                      </a:r>
                    </a:p>
                    <a:p>
                      <a:pPr marL="0" indent="0" algn="l" defTabSz="914400" rtl="0" eaLnBrk="1" latinLnBrk="0" hangingPunct="1">
                        <a:lnSpc>
                          <a:spcPts val="2913"/>
                        </a:lnSpc>
                        <a:buFont typeface="Arial" panose="020B0604020202020204" pitchFamily="34" charset="0"/>
                        <a:buNone/>
                      </a:pPr>
                      <a:r>
                        <a:rPr lang="en-US" sz="1800" kern="1200" spc="4" dirty="0">
                          <a:solidFill>
                            <a:srgbClr val="064F93"/>
                          </a:solidFill>
                          <a:latin typeface="Open Sans"/>
                          <a:ea typeface="Open Sans"/>
                          <a:cs typeface="Open Sans"/>
                        </a:rPr>
                        <a:t>Establish community telehealth hubs in schools, band offices, or community centers where the need is identified.</a:t>
                      </a:r>
                    </a:p>
                    <a:p>
                      <a:pPr marL="0" indent="0" algn="l" defTabSz="914400" rtl="0" eaLnBrk="1" latinLnBrk="0" hangingPunct="1">
                        <a:lnSpc>
                          <a:spcPts val="2913"/>
                        </a:lnSpc>
                        <a:buFont typeface="Arial" panose="020B0604020202020204" pitchFamily="34" charset="0"/>
                        <a:buNone/>
                      </a:pPr>
                      <a:r>
                        <a:rPr lang="en-US" sz="1800" kern="1200" spc="4" dirty="0">
                          <a:solidFill>
                            <a:srgbClr val="064F93"/>
                          </a:solidFill>
                          <a:latin typeface="Open Sans"/>
                          <a:ea typeface="Open Sans"/>
                          <a:cs typeface="Open Sans"/>
                        </a:rPr>
                        <a:t>Extend invitations to partner with community health workers or Indigenous patient navigators.</a:t>
                      </a:r>
                      <a:endParaRPr lang="en-CA" sz="1800" kern="1200" spc="4" dirty="0">
                        <a:solidFill>
                          <a:srgbClr val="064F93"/>
                        </a:solidFill>
                        <a:latin typeface="Open Sans"/>
                        <a:ea typeface="Open Sans"/>
                        <a:cs typeface="Open Sans"/>
                      </a:endParaRPr>
                    </a:p>
                  </a:txBody>
                  <a:tcPr/>
                </a:tc>
                <a:tc vMerge="1">
                  <a:txBody>
                    <a:bodyPr/>
                    <a:lstStyle/>
                    <a:p>
                      <a:endParaRPr lang="en-CA" dirty="0"/>
                    </a:p>
                  </a:txBody>
                  <a:tcPr/>
                </a:tc>
                <a:extLst>
                  <a:ext uri="{0D108BD9-81ED-4DB2-BD59-A6C34878D82A}">
                    <a16:rowId xmlns:a16="http://schemas.microsoft.com/office/drawing/2014/main" val="2941967311"/>
                  </a:ext>
                </a:extLst>
              </a:tr>
              <a:tr h="29915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spc="4" dirty="0">
                          <a:solidFill>
                            <a:srgbClr val="064F93"/>
                          </a:solidFill>
                          <a:latin typeface="Open Sans"/>
                          <a:ea typeface="Open Sans"/>
                          <a:cs typeface="Open Sans"/>
                          <a:sym typeface="Open Sans"/>
                        </a:rPr>
                        <a:t>Telehealth billing and regulatory constraints (TELUS Corporation, 2024; Raymond, 2025)</a:t>
                      </a:r>
                    </a:p>
                    <a:p>
                      <a:endParaRPr lang="en-CA" dirty="0"/>
                    </a:p>
                  </a:txBody>
                  <a:tcPr/>
                </a:tc>
                <a:tc>
                  <a:txBody>
                    <a:bodyPr/>
                    <a:lstStyle/>
                    <a:p>
                      <a:pPr marL="0" marR="0" lvl="0" indent="0" algn="l" defTabSz="914400" rtl="0" eaLnBrk="1" fontAlgn="auto" latinLnBrk="0" hangingPunct="1">
                        <a:lnSpc>
                          <a:spcPts val="2913"/>
                        </a:lnSpc>
                        <a:spcBef>
                          <a:spcPts val="0"/>
                        </a:spcBef>
                        <a:spcAft>
                          <a:spcPts val="0"/>
                        </a:spcAft>
                        <a:buClrTx/>
                        <a:buSzTx/>
                        <a:buFont typeface="Arial" panose="020B0604020202020204" pitchFamily="34" charset="0"/>
                        <a:buNone/>
                        <a:tabLst/>
                        <a:defRPr/>
                      </a:pPr>
                      <a:r>
                        <a:rPr lang="en-US" sz="1800" spc="4" dirty="0">
                          <a:solidFill>
                            <a:srgbClr val="064F93"/>
                          </a:solidFill>
                          <a:latin typeface="Open Sans"/>
                          <a:ea typeface="Open Sans"/>
                          <a:cs typeface="Open Sans"/>
                          <a:sym typeface="Open Sans"/>
                        </a:rPr>
                        <a:t>Advocate for MSP billing codes specifically for </a:t>
                      </a:r>
                      <a:r>
                        <a:rPr lang="en-US" sz="1800" kern="1200" spc="4" dirty="0">
                          <a:solidFill>
                            <a:srgbClr val="064F93"/>
                          </a:solidFill>
                          <a:latin typeface="Open Sans"/>
                          <a:ea typeface="Open Sans"/>
                          <a:cs typeface="Open Sans"/>
                          <a:sym typeface="Open Sans"/>
                        </a:rPr>
                        <a:t>fertility virtual care</a:t>
                      </a:r>
                      <a:r>
                        <a:rPr lang="en-CA" sz="1800" kern="1200" spc="4" dirty="0">
                          <a:solidFill>
                            <a:srgbClr val="064F93"/>
                          </a:solidFill>
                          <a:latin typeface="Open Sans"/>
                          <a:ea typeface="Open Sans"/>
                          <a:cs typeface="Open Sans"/>
                        </a:rPr>
                        <a:t> that recognize complexity, interdisciplinary work, and time demands.</a:t>
                      </a:r>
                    </a:p>
                    <a:p>
                      <a:pPr marL="0" marR="0" lvl="0" indent="0" algn="l" defTabSz="914400" rtl="0" eaLnBrk="1" fontAlgn="auto" latinLnBrk="0" hangingPunct="1">
                        <a:lnSpc>
                          <a:spcPts val="2913"/>
                        </a:lnSpc>
                        <a:spcBef>
                          <a:spcPts val="0"/>
                        </a:spcBef>
                        <a:spcAft>
                          <a:spcPts val="0"/>
                        </a:spcAft>
                        <a:buClrTx/>
                        <a:buSzTx/>
                        <a:buFont typeface="Arial" panose="020B0604020202020204" pitchFamily="34" charset="0"/>
                        <a:buNone/>
                        <a:tabLst/>
                        <a:defRPr/>
                      </a:pPr>
                      <a:r>
                        <a:rPr lang="en-CA" sz="1800" kern="1200" spc="4" dirty="0">
                          <a:solidFill>
                            <a:srgbClr val="064F93"/>
                          </a:solidFill>
                          <a:latin typeface="Open Sans"/>
                          <a:ea typeface="Open Sans"/>
                          <a:cs typeface="Open Sans"/>
                        </a:rPr>
                        <a:t>Include FNHA and Indigenous communities in MSP virtual care policy design to promote Indigenous governance in billing design.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a:p>
                  </a:txBody>
                  <a:tcPr/>
                </a:tc>
                <a:tc vMerge="1">
                  <a:txBody>
                    <a:bodyPr/>
                    <a:lstStyle/>
                    <a:p>
                      <a:endParaRPr lang="en-CA" dirty="0"/>
                    </a:p>
                  </a:txBody>
                  <a:tcPr/>
                </a:tc>
                <a:extLst>
                  <a:ext uri="{0D108BD9-81ED-4DB2-BD59-A6C34878D82A}">
                    <a16:rowId xmlns:a16="http://schemas.microsoft.com/office/drawing/2014/main" val="1057307435"/>
                  </a:ext>
                </a:extLst>
              </a:tr>
            </a:tbl>
          </a:graphicData>
        </a:graphic>
      </p:graphicFrame>
    </p:spTree>
    <p:extLst>
      <p:ext uri="{BB962C8B-B14F-4D97-AF65-F5344CB8AC3E}">
        <p14:creationId xmlns:p14="http://schemas.microsoft.com/office/powerpoint/2010/main" val="747828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00" cy="10287000"/>
          </a:xfrm>
          <a:prstGeom prst="rect">
            <a:avLst/>
          </a:prstGeom>
          <a:solidFill>
            <a:srgbClr val="1D3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5518" y="720090"/>
            <a:ext cx="16856964" cy="884682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CDAFDDCC-B1A2-454A-8B0F-63C604509AE0}"/>
              </a:ext>
            </a:extLst>
          </p:cNvPr>
          <p:cNvPicPr>
            <a:picLocks noChangeAspect="1"/>
          </p:cNvPicPr>
          <p:nvPr/>
        </p:nvPicPr>
        <p:blipFill>
          <a:blip r:embed="rId3"/>
          <a:stretch>
            <a:fillRect/>
          </a:stretch>
        </p:blipFill>
        <p:spPr>
          <a:xfrm>
            <a:off x="4944703" y="965200"/>
            <a:ext cx="8398592" cy="8356599"/>
          </a:xfrm>
          <a:prstGeom prst="rect">
            <a:avLst/>
          </a:prstGeom>
        </p:spPr>
      </p:pic>
    </p:spTree>
    <p:extLst>
      <p:ext uri="{BB962C8B-B14F-4D97-AF65-F5344CB8AC3E}">
        <p14:creationId xmlns:p14="http://schemas.microsoft.com/office/powerpoint/2010/main" val="21760315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2803</TotalTime>
  <Words>1528</Words>
  <Application>Microsoft Office PowerPoint</Application>
  <PresentationFormat>Custom</PresentationFormat>
  <Paragraphs>95</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Open Sans</vt:lpstr>
      <vt:lpstr>Open Sans Bold</vt:lpstr>
      <vt:lpstr>Calibri</vt:lpstr>
      <vt:lpstr>Arial</vt:lpstr>
      <vt:lpstr>Aptos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Journey Wicked Problem</dc:title>
  <dc:creator>Amanda Ashley</dc:creator>
  <cp:lastModifiedBy>Amanda Ashley</cp:lastModifiedBy>
  <cp:revision>6</cp:revision>
  <dcterms:created xsi:type="dcterms:W3CDTF">2006-08-16T00:00:00Z</dcterms:created>
  <dcterms:modified xsi:type="dcterms:W3CDTF">2025-11-12T15:35:24Z</dcterms:modified>
  <dc:identifier>DAG1BT7UgCU</dc:identifier>
</cp:coreProperties>
</file>