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2" r:id="rId5"/>
    <p:sldId id="285" r:id="rId6"/>
    <p:sldId id="293" r:id="rId7"/>
    <p:sldId id="292" r:id="rId8"/>
    <p:sldId id="284" r:id="rId9"/>
    <p:sldId id="286" r:id="rId10"/>
    <p:sldId id="287" r:id="rId11"/>
    <p:sldId id="288" r:id="rId12"/>
    <p:sldId id="289" r:id="rId13"/>
    <p:sldId id="269" r:id="rId14"/>
    <p:sldId id="273" r:id="rId15"/>
    <p:sldId id="291" r:id="rId16"/>
    <p:sldId id="290" r:id="rId17"/>
    <p:sldId id="283"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D61A1-7C2F-423A-A483-673C05997800}" v="5" dt="2025-11-20T03:39:36.24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7" autoAdjust="0"/>
    <p:restoredTop sz="94286" autoAdjust="0"/>
  </p:normalViewPr>
  <p:slideViewPr>
    <p:cSldViewPr>
      <p:cViewPr varScale="1">
        <p:scale>
          <a:sx n="118" d="100"/>
          <a:sy n="118" d="100"/>
        </p:scale>
        <p:origin x="240" y="2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115A7-C274-E84E-8F12-CBAA2C6217FE}"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49021DAC-5056-DC4D-A0A5-C883989327EE}">
      <dgm:prSet phldrT="[Text]" custT="1"/>
      <dgm:spPr/>
      <dgm:t>
        <a:bodyPr/>
        <a:lstStyle/>
        <a:p>
          <a:r>
            <a:rPr lang="en-US" sz="1800" b="1" dirty="0"/>
            <a:t>Self-Scheduling</a:t>
          </a:r>
        </a:p>
      </dgm:t>
    </dgm:pt>
    <dgm:pt modelId="{50C8C016-3417-B04A-8875-0CE1959718CD}" type="parTrans" cxnId="{D951024F-0457-E84A-BC35-8F358EF74C1B}">
      <dgm:prSet/>
      <dgm:spPr/>
      <dgm:t>
        <a:bodyPr/>
        <a:lstStyle/>
        <a:p>
          <a:endParaRPr lang="en-US"/>
        </a:p>
      </dgm:t>
    </dgm:pt>
    <dgm:pt modelId="{B7D96197-3D18-594A-9030-802BD700474E}" type="sibTrans" cxnId="{D951024F-0457-E84A-BC35-8F358EF74C1B}">
      <dgm:prSet/>
      <dgm:spPr/>
      <dgm:t>
        <a:bodyPr/>
        <a:lstStyle/>
        <a:p>
          <a:endParaRPr lang="en-US"/>
        </a:p>
      </dgm:t>
    </dgm:pt>
    <dgm:pt modelId="{A8F23E7F-E2C3-AA45-A0E8-DB8395AD5A97}">
      <dgm:prSet phldrT="[Text]" custT="1"/>
      <dgm:spPr/>
      <dgm:t>
        <a:bodyPr/>
        <a:lstStyle/>
        <a:p>
          <a:pPr>
            <a:buFont typeface="Wingdings" panose="05000000000000000000" pitchFamily="2" charset="2"/>
            <a:buChar char="§"/>
          </a:pPr>
          <a:r>
            <a:rPr lang="en-US" sz="2200" dirty="0"/>
            <a:t>Nurses select their own schedule (shifts and length of time)</a:t>
          </a:r>
        </a:p>
      </dgm:t>
    </dgm:pt>
    <dgm:pt modelId="{F88A5927-82D8-0C4A-B892-57587FECE032}" type="parTrans" cxnId="{2831A0DC-C2C9-BF4A-933B-D61952AE7AEB}">
      <dgm:prSet/>
      <dgm:spPr/>
      <dgm:t>
        <a:bodyPr/>
        <a:lstStyle/>
        <a:p>
          <a:endParaRPr lang="en-US"/>
        </a:p>
      </dgm:t>
    </dgm:pt>
    <dgm:pt modelId="{D2DE5889-D180-244F-A245-FEBBAB7D0BBB}" type="sibTrans" cxnId="{2831A0DC-C2C9-BF4A-933B-D61952AE7AEB}">
      <dgm:prSet/>
      <dgm:spPr/>
      <dgm:t>
        <a:bodyPr/>
        <a:lstStyle/>
        <a:p>
          <a:endParaRPr lang="en-US"/>
        </a:p>
      </dgm:t>
    </dgm:pt>
    <dgm:pt modelId="{0848186E-BE10-CB44-BB84-70B1EFDE5C47}">
      <dgm:prSet phldrT="[Text]" custT="1"/>
      <dgm:spPr/>
      <dgm:t>
        <a:bodyPr/>
        <a:lstStyle/>
        <a:p>
          <a:pPr>
            <a:buFont typeface="Wingdings" panose="05000000000000000000" pitchFamily="2" charset="2"/>
            <a:buChar char="§"/>
          </a:pPr>
          <a:r>
            <a:rPr lang="en-US" sz="2200" dirty="0"/>
            <a:t>Helps fill gaps for vacant shifts</a:t>
          </a:r>
        </a:p>
      </dgm:t>
    </dgm:pt>
    <dgm:pt modelId="{5C7D7AC9-7ACD-1348-BAB2-E55B79A35E0A}" type="parTrans" cxnId="{CBF77A43-CBF6-DA49-9AB7-82918B2FF746}">
      <dgm:prSet/>
      <dgm:spPr/>
      <dgm:t>
        <a:bodyPr/>
        <a:lstStyle/>
        <a:p>
          <a:endParaRPr lang="en-US"/>
        </a:p>
      </dgm:t>
    </dgm:pt>
    <dgm:pt modelId="{16692EC9-7559-9B4F-8FDF-21582176C1CE}" type="sibTrans" cxnId="{CBF77A43-CBF6-DA49-9AB7-82918B2FF746}">
      <dgm:prSet/>
      <dgm:spPr/>
      <dgm:t>
        <a:bodyPr/>
        <a:lstStyle/>
        <a:p>
          <a:endParaRPr lang="en-US"/>
        </a:p>
      </dgm:t>
    </dgm:pt>
    <dgm:pt modelId="{7A6194F3-F4A4-B045-86F3-5DF0952885A8}">
      <dgm:prSet phldrT="[Text]" custT="1"/>
      <dgm:spPr/>
      <dgm:t>
        <a:bodyPr/>
        <a:lstStyle/>
        <a:p>
          <a:pPr>
            <a:buFont typeface="Wingdings" panose="05000000000000000000" pitchFamily="2" charset="2"/>
            <a:buChar char="§"/>
          </a:pPr>
          <a:r>
            <a:rPr lang="en-US" sz="2200" dirty="0"/>
            <a:t>Novel for regular scheduling. Currently used by FHA (sick &amp; vacant call out)</a:t>
          </a:r>
        </a:p>
      </dgm:t>
    </dgm:pt>
    <dgm:pt modelId="{5DFAC03F-EDB1-0248-9D16-7DCC1E4D34DC}" type="parTrans" cxnId="{C172EB79-63AD-214B-A45B-9E90C9875BCF}">
      <dgm:prSet/>
      <dgm:spPr/>
      <dgm:t>
        <a:bodyPr/>
        <a:lstStyle/>
        <a:p>
          <a:endParaRPr lang="en-US"/>
        </a:p>
      </dgm:t>
    </dgm:pt>
    <dgm:pt modelId="{571DD0BC-422F-6A41-88CB-F4EC405B2A1C}" type="sibTrans" cxnId="{C172EB79-63AD-214B-A45B-9E90C9875BCF}">
      <dgm:prSet/>
      <dgm:spPr/>
      <dgm:t>
        <a:bodyPr/>
        <a:lstStyle/>
        <a:p>
          <a:endParaRPr lang="en-US"/>
        </a:p>
      </dgm:t>
    </dgm:pt>
    <dgm:pt modelId="{484495A7-58BE-3B40-8605-5A5BD4DBF06D}">
      <dgm:prSet phldrT="[Text]" custT="1"/>
      <dgm:spPr/>
      <dgm:t>
        <a:bodyPr/>
        <a:lstStyle/>
        <a:p>
          <a:pPr>
            <a:buFont typeface="Wingdings" panose="05000000000000000000" pitchFamily="2" charset="2"/>
            <a:buChar char="§"/>
          </a:pPr>
          <a:r>
            <a:rPr lang="en-US" sz="2200" dirty="0"/>
            <a:t>Least feasible. </a:t>
          </a:r>
        </a:p>
      </dgm:t>
    </dgm:pt>
    <dgm:pt modelId="{83EAF075-CE09-9847-91E8-5ED276769CC0}" type="parTrans" cxnId="{1AA0D4E9-F49C-0645-A623-6C62B4331136}">
      <dgm:prSet/>
      <dgm:spPr/>
      <dgm:t>
        <a:bodyPr/>
        <a:lstStyle/>
        <a:p>
          <a:endParaRPr lang="en-US"/>
        </a:p>
      </dgm:t>
    </dgm:pt>
    <dgm:pt modelId="{A3F3FED7-358C-BF4A-9093-530AA8C0B72A}" type="sibTrans" cxnId="{1AA0D4E9-F49C-0645-A623-6C62B4331136}">
      <dgm:prSet/>
      <dgm:spPr/>
      <dgm:t>
        <a:bodyPr/>
        <a:lstStyle/>
        <a:p>
          <a:endParaRPr lang="en-US"/>
        </a:p>
      </dgm:t>
    </dgm:pt>
    <dgm:pt modelId="{AF7FBCBE-A5CF-784C-B135-176C1DAA422C}" type="pres">
      <dgm:prSet presAssocID="{5B7115A7-C274-E84E-8F12-CBAA2C6217FE}" presName="linearFlow" presStyleCnt="0">
        <dgm:presLayoutVars>
          <dgm:dir/>
          <dgm:animLvl val="lvl"/>
          <dgm:resizeHandles val="exact"/>
        </dgm:presLayoutVars>
      </dgm:prSet>
      <dgm:spPr/>
    </dgm:pt>
    <dgm:pt modelId="{04CBB259-87E2-5F4A-8141-25B829742CC1}" type="pres">
      <dgm:prSet presAssocID="{49021DAC-5056-DC4D-A0A5-C883989327EE}" presName="composite" presStyleCnt="0"/>
      <dgm:spPr/>
    </dgm:pt>
    <dgm:pt modelId="{CA57A169-8E91-564C-AC4D-309A80FA0A66}" type="pres">
      <dgm:prSet presAssocID="{49021DAC-5056-DC4D-A0A5-C883989327EE}" presName="parentText" presStyleLbl="alignNode1" presStyleIdx="0" presStyleCnt="1" custScaleX="50611" custScaleY="42628" custLinFactNeighborX="15463" custLinFactNeighborY="34209">
        <dgm:presLayoutVars>
          <dgm:chMax val="1"/>
          <dgm:bulletEnabled val="1"/>
        </dgm:presLayoutVars>
      </dgm:prSet>
      <dgm:spPr/>
    </dgm:pt>
    <dgm:pt modelId="{049CEB67-E31F-894C-9C49-CBBCB7D33F44}" type="pres">
      <dgm:prSet presAssocID="{49021DAC-5056-DC4D-A0A5-C883989327EE}" presName="descendantText" presStyleLbl="alignAcc1" presStyleIdx="0" presStyleCnt="1" custScaleX="83546" custScaleY="59549" custLinFactNeighborX="-22994" custLinFactNeighborY="34822">
        <dgm:presLayoutVars>
          <dgm:bulletEnabled val="1"/>
        </dgm:presLayoutVars>
      </dgm:prSet>
      <dgm:spPr/>
    </dgm:pt>
  </dgm:ptLst>
  <dgm:cxnLst>
    <dgm:cxn modelId="{0F9FFB06-4384-E148-8F5E-5918FE16CB20}" type="presOf" srcId="{0848186E-BE10-CB44-BB84-70B1EFDE5C47}" destId="{049CEB67-E31F-894C-9C49-CBBCB7D33F44}" srcOrd="0" destOrd="1" presId="urn:microsoft.com/office/officeart/2005/8/layout/chevron2"/>
    <dgm:cxn modelId="{FE8BDD3C-A55B-9549-A212-8CD23985B9B6}" type="presOf" srcId="{5B7115A7-C274-E84E-8F12-CBAA2C6217FE}" destId="{AF7FBCBE-A5CF-784C-B135-176C1DAA422C}" srcOrd="0" destOrd="0" presId="urn:microsoft.com/office/officeart/2005/8/layout/chevron2"/>
    <dgm:cxn modelId="{CBF77A43-CBF6-DA49-9AB7-82918B2FF746}" srcId="{49021DAC-5056-DC4D-A0A5-C883989327EE}" destId="{0848186E-BE10-CB44-BB84-70B1EFDE5C47}" srcOrd="1" destOrd="0" parTransId="{5C7D7AC9-7ACD-1348-BAB2-E55B79A35E0A}" sibTransId="{16692EC9-7559-9B4F-8FDF-21582176C1CE}"/>
    <dgm:cxn modelId="{D951024F-0457-E84A-BC35-8F358EF74C1B}" srcId="{5B7115A7-C274-E84E-8F12-CBAA2C6217FE}" destId="{49021DAC-5056-DC4D-A0A5-C883989327EE}" srcOrd="0" destOrd="0" parTransId="{50C8C016-3417-B04A-8875-0CE1959718CD}" sibTransId="{B7D96197-3D18-594A-9030-802BD700474E}"/>
    <dgm:cxn modelId="{C172EB79-63AD-214B-A45B-9E90C9875BCF}" srcId="{49021DAC-5056-DC4D-A0A5-C883989327EE}" destId="{7A6194F3-F4A4-B045-86F3-5DF0952885A8}" srcOrd="2" destOrd="0" parTransId="{5DFAC03F-EDB1-0248-9D16-7DCC1E4D34DC}" sibTransId="{571DD0BC-422F-6A41-88CB-F4EC405B2A1C}"/>
    <dgm:cxn modelId="{73C1DAC1-C859-2A45-9EC5-74713063979E}" type="presOf" srcId="{A8F23E7F-E2C3-AA45-A0E8-DB8395AD5A97}" destId="{049CEB67-E31F-894C-9C49-CBBCB7D33F44}" srcOrd="0" destOrd="0" presId="urn:microsoft.com/office/officeart/2005/8/layout/chevron2"/>
    <dgm:cxn modelId="{682CFFC3-A5D9-3B49-BFF2-A3C0B65B0F77}" type="presOf" srcId="{7A6194F3-F4A4-B045-86F3-5DF0952885A8}" destId="{049CEB67-E31F-894C-9C49-CBBCB7D33F44}" srcOrd="0" destOrd="2" presId="urn:microsoft.com/office/officeart/2005/8/layout/chevron2"/>
    <dgm:cxn modelId="{1107A3C4-59A9-DB48-AAAA-EC18D8377238}" type="presOf" srcId="{484495A7-58BE-3B40-8605-5A5BD4DBF06D}" destId="{049CEB67-E31F-894C-9C49-CBBCB7D33F44}" srcOrd="0" destOrd="3" presId="urn:microsoft.com/office/officeart/2005/8/layout/chevron2"/>
    <dgm:cxn modelId="{F017B5D9-9BB1-3A4C-A112-415C0D388304}" type="presOf" srcId="{49021DAC-5056-DC4D-A0A5-C883989327EE}" destId="{CA57A169-8E91-564C-AC4D-309A80FA0A66}" srcOrd="0" destOrd="0" presId="urn:microsoft.com/office/officeart/2005/8/layout/chevron2"/>
    <dgm:cxn modelId="{2831A0DC-C2C9-BF4A-933B-D61952AE7AEB}" srcId="{49021DAC-5056-DC4D-A0A5-C883989327EE}" destId="{A8F23E7F-E2C3-AA45-A0E8-DB8395AD5A97}" srcOrd="0" destOrd="0" parTransId="{F88A5927-82D8-0C4A-B892-57587FECE032}" sibTransId="{D2DE5889-D180-244F-A245-FEBBAB7D0BBB}"/>
    <dgm:cxn modelId="{1AA0D4E9-F49C-0645-A623-6C62B4331136}" srcId="{49021DAC-5056-DC4D-A0A5-C883989327EE}" destId="{484495A7-58BE-3B40-8605-5A5BD4DBF06D}" srcOrd="3" destOrd="0" parTransId="{83EAF075-CE09-9847-91E8-5ED276769CC0}" sibTransId="{A3F3FED7-358C-BF4A-9093-530AA8C0B72A}"/>
    <dgm:cxn modelId="{7266AD32-3186-F044-920E-F9144E75BEED}" type="presParOf" srcId="{AF7FBCBE-A5CF-784C-B135-176C1DAA422C}" destId="{04CBB259-87E2-5F4A-8141-25B829742CC1}" srcOrd="0" destOrd="0" presId="urn:microsoft.com/office/officeart/2005/8/layout/chevron2"/>
    <dgm:cxn modelId="{3B4C2DF2-BCC8-7F43-B579-617DA1CFF869}" type="presParOf" srcId="{04CBB259-87E2-5F4A-8141-25B829742CC1}" destId="{CA57A169-8E91-564C-AC4D-309A80FA0A66}" srcOrd="0" destOrd="0" presId="urn:microsoft.com/office/officeart/2005/8/layout/chevron2"/>
    <dgm:cxn modelId="{DD305453-2850-F447-AF02-87ED6D33CF21}" type="presParOf" srcId="{04CBB259-87E2-5F4A-8141-25B829742CC1}" destId="{049CEB67-E31F-894C-9C49-CBBCB7D33F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7A169-8E91-564C-AC4D-309A80FA0A66}">
      <dsp:nvSpPr>
        <dsp:cNvPr id="0" name=""/>
        <dsp:cNvSpPr/>
      </dsp:nvSpPr>
      <dsp:spPr>
        <a:xfrm rot="5400000">
          <a:off x="778431" y="4039243"/>
          <a:ext cx="2823992" cy="23469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Self-Scheduling</a:t>
          </a:r>
        </a:p>
      </dsp:txBody>
      <dsp:txXfrm rot="-5400000">
        <a:off x="1016932" y="4974239"/>
        <a:ext cx="2346991" cy="477001"/>
      </dsp:txXfrm>
    </dsp:sp>
    <dsp:sp modelId="{049CEB67-E31F-894C-9C49-CBBCB7D33F44}">
      <dsp:nvSpPr>
        <dsp:cNvPr id="0" name=""/>
        <dsp:cNvSpPr/>
      </dsp:nvSpPr>
      <dsp:spPr>
        <a:xfrm rot="5400000">
          <a:off x="5623734" y="2202148"/>
          <a:ext cx="2564226" cy="60902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Nurses select their own schedule (shifts and length of time)</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Helps fill gaps for vacant shifts</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Novel for regular scheduling. Currently used by FHA (sick &amp; vacant call out)</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Least feasible. </a:t>
          </a:r>
        </a:p>
      </dsp:txBody>
      <dsp:txXfrm rot="-5400000">
        <a:off x="3860703" y="4090355"/>
        <a:ext cx="5965115" cy="23138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CA" smtClean="0"/>
              <a:t>2</a:t>
            </a:fld>
            <a:endParaRPr lang="en-CA"/>
          </a:p>
        </p:txBody>
      </p:sp>
    </p:spTree>
    <p:extLst>
      <p:ext uri="{BB962C8B-B14F-4D97-AF65-F5344CB8AC3E}">
        <p14:creationId xmlns:p14="http://schemas.microsoft.com/office/powerpoint/2010/main" val="136631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11/20/25</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johnbullas/9922564555"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tiendamia.com.uy/p/amz/b0fr3rghzs/the-shift-worker-s-paradox-how-shift-work-breaks-your" TargetMode="External"/><Relationship Id="rId5" Type="http://schemas.openxmlformats.org/officeDocument/2006/relationships/image" Target="../media/image6.jp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bluediamondgallery.com/tablet/c/cost-benefit-analysis.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21804" y="344614"/>
            <a:ext cx="10345215" cy="1143000"/>
          </a:xfrm>
        </p:spPr>
        <p:txBody>
          <a:bodyPr/>
          <a:lstStyle/>
          <a:p>
            <a:pPr algn="ctr"/>
            <a:r>
              <a:rPr lang="en-US" dirty="0"/>
              <a:t>ALTERNATIVE STAFFING MODELS &amp; SCHEDULING</a:t>
            </a:r>
          </a:p>
        </p:txBody>
      </p:sp>
      <p:pic>
        <p:nvPicPr>
          <p:cNvPr id="19" name="Content Placeholder 18">
            <a:extLst>
              <a:ext uri="{FF2B5EF4-FFF2-40B4-BE49-F238E27FC236}">
                <a16:creationId xmlns:a16="http://schemas.microsoft.com/office/drawing/2014/main" id="{8E25988B-459D-75BB-A090-C707EB4ACEE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36" y="1836266"/>
            <a:ext cx="6502400" cy="4406900"/>
          </a:xfrm>
        </p:spPr>
      </p:pic>
      <p:sp>
        <p:nvSpPr>
          <p:cNvPr id="20" name="TextBox 19">
            <a:extLst>
              <a:ext uri="{FF2B5EF4-FFF2-40B4-BE49-F238E27FC236}">
                <a16:creationId xmlns:a16="http://schemas.microsoft.com/office/drawing/2014/main" id="{17C8E334-5B34-9DD9-4293-8219D7810B39}"/>
              </a:ext>
            </a:extLst>
          </p:cNvPr>
          <p:cNvSpPr txBox="1"/>
          <p:nvPr/>
        </p:nvSpPr>
        <p:spPr>
          <a:xfrm>
            <a:off x="2843213" y="6127750"/>
            <a:ext cx="6502400" cy="230832"/>
          </a:xfrm>
          <a:prstGeom prst="rect">
            <a:avLst/>
          </a:prstGeom>
          <a:noFill/>
        </p:spPr>
        <p:txBody>
          <a:bodyPr wrap="square" rtlCol="0">
            <a:spAutoFit/>
          </a:bodyPr>
          <a:lstStyle/>
          <a:p>
            <a:r>
              <a:rPr lang="en-US" sz="900">
                <a:hlinkClick r:id="rId3" tooltip="https://www.flickr.com/photos/johnbullas/9922564555"/>
              </a:rPr>
              <a:t>This Photo</a:t>
            </a:r>
            <a:r>
              <a:rPr lang="en-US" sz="900"/>
              <a:t> by Unknown Author is licensed under </a:t>
            </a:r>
            <a:r>
              <a:rPr lang="en-US" sz="900">
                <a:hlinkClick r:id="rId4" tooltip="https://creativecommons.org/licenses/by-nc-nd/3.0/"/>
              </a:rPr>
              <a:t>CC BY-NC-ND</a:t>
            </a:r>
            <a:endParaRPr lang="en-US" sz="900"/>
          </a:p>
        </p:txBody>
      </p:sp>
      <p:pic>
        <p:nvPicPr>
          <p:cNvPr id="22" name="Picture 21">
            <a:extLst>
              <a:ext uri="{FF2B5EF4-FFF2-40B4-BE49-F238E27FC236}">
                <a16:creationId xmlns:a16="http://schemas.microsoft.com/office/drawing/2014/main" id="{1A16CA4A-6745-DE5D-68B8-CC88C8DFB7B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82644" y="1815469"/>
            <a:ext cx="3227095" cy="4840643"/>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4546F9-5FFC-1B7C-3FFB-D50ECF9157A3}"/>
              </a:ext>
            </a:extLst>
          </p:cNvPr>
          <p:cNvGraphicFramePr>
            <a:graphicFrameLocks noGrp="1"/>
          </p:cNvGraphicFramePr>
          <p:nvPr>
            <p:ph idx="1"/>
            <p:extLst>
              <p:ext uri="{D42A27DB-BD31-4B8C-83A1-F6EECF244321}">
                <p14:modId xmlns:p14="http://schemas.microsoft.com/office/powerpoint/2010/main" val="4198513864"/>
              </p:ext>
            </p:extLst>
          </p:nvPr>
        </p:nvGraphicFramePr>
        <p:xfrm>
          <a:off x="130882" y="0"/>
          <a:ext cx="1192706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98AAE182-08E5-D132-0A23-1BFB8B77744E}"/>
              </a:ext>
            </a:extLst>
          </p:cNvPr>
          <p:cNvGrpSpPr/>
          <p:nvPr/>
        </p:nvGrpSpPr>
        <p:grpSpPr>
          <a:xfrm>
            <a:off x="1053852" y="1457107"/>
            <a:ext cx="2337729" cy="2600080"/>
            <a:chOff x="0" y="1601401"/>
            <a:chExt cx="1253111" cy="1790157"/>
          </a:xfrm>
        </p:grpSpPr>
        <p:sp>
          <p:nvSpPr>
            <p:cNvPr id="3" name="Chevron 2">
              <a:extLst>
                <a:ext uri="{FF2B5EF4-FFF2-40B4-BE49-F238E27FC236}">
                  <a16:creationId xmlns:a16="http://schemas.microsoft.com/office/drawing/2014/main" id="{1B7F1DEA-0F60-0DFF-ECF9-A82A93B0DB20}"/>
                </a:ext>
              </a:extLst>
            </p:cNvPr>
            <p:cNvSpPr/>
            <p:nvPr/>
          </p:nvSpPr>
          <p:spPr>
            <a:xfrm rot="5400000">
              <a:off x="-268523" y="1869925"/>
              <a:ext cx="1790157" cy="125311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2" name="Chevron 4">
              <a:extLst>
                <a:ext uri="{FF2B5EF4-FFF2-40B4-BE49-F238E27FC236}">
                  <a16:creationId xmlns:a16="http://schemas.microsoft.com/office/drawing/2014/main" id="{25BDEE81-56D3-EC8C-6B3D-C42F4F9E0177}"/>
                </a:ext>
              </a:extLst>
            </p:cNvPr>
            <p:cNvSpPr txBox="1"/>
            <p:nvPr/>
          </p:nvSpPr>
          <p:spPr>
            <a:xfrm>
              <a:off x="0" y="2320241"/>
              <a:ext cx="1253110" cy="53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Seasonal Nurse Positions</a:t>
              </a:r>
            </a:p>
          </p:txBody>
        </p:sp>
      </p:grpSp>
      <p:grpSp>
        <p:nvGrpSpPr>
          <p:cNvPr id="13" name="Group 12">
            <a:extLst>
              <a:ext uri="{FF2B5EF4-FFF2-40B4-BE49-F238E27FC236}">
                <a16:creationId xmlns:a16="http://schemas.microsoft.com/office/drawing/2014/main" id="{D0BD65C8-AE99-5C04-F10C-1496A1A1023E}"/>
              </a:ext>
            </a:extLst>
          </p:cNvPr>
          <p:cNvGrpSpPr/>
          <p:nvPr/>
        </p:nvGrpSpPr>
        <p:grpSpPr>
          <a:xfrm>
            <a:off x="3635806" y="1457107"/>
            <a:ext cx="8177906" cy="2076233"/>
            <a:chOff x="767995" y="1601401"/>
            <a:chExt cx="9182367" cy="1424144"/>
          </a:xfrm>
        </p:grpSpPr>
        <p:sp>
          <p:nvSpPr>
            <p:cNvPr id="14" name="Round Same Side Corner Rectangle 13">
              <a:extLst>
                <a:ext uri="{FF2B5EF4-FFF2-40B4-BE49-F238E27FC236}">
                  <a16:creationId xmlns:a16="http://schemas.microsoft.com/office/drawing/2014/main" id="{154D0D33-5F64-0DD1-0713-46A3DA96D8AB}"/>
                </a:ext>
              </a:extLst>
            </p:cNvPr>
            <p:cNvSpPr/>
            <p:nvPr/>
          </p:nvSpPr>
          <p:spPr>
            <a:xfrm rot="5400000">
              <a:off x="4421956" y="-2052560"/>
              <a:ext cx="1424144" cy="873206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5" name="Round Same Side Corner Rectangle 4">
              <a:extLst>
                <a:ext uri="{FF2B5EF4-FFF2-40B4-BE49-F238E27FC236}">
                  <a16:creationId xmlns:a16="http://schemas.microsoft.com/office/drawing/2014/main" id="{FA202655-8855-A81E-1FE9-631A74540101}"/>
                </a:ext>
              </a:extLst>
            </p:cNvPr>
            <p:cNvSpPr txBox="1"/>
            <p:nvPr/>
          </p:nvSpPr>
          <p:spPr>
            <a:xfrm>
              <a:off x="1275099" y="1788474"/>
              <a:ext cx="8675263" cy="1049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342900" lvl="1" indent="-342900" algn="l" defTabSz="666750">
                <a:lnSpc>
                  <a:spcPct val="90000"/>
                </a:lnSpc>
                <a:spcBef>
                  <a:spcPct val="0"/>
                </a:spcBef>
                <a:spcAft>
                  <a:spcPct val="15000"/>
                </a:spcAft>
                <a:buFont typeface="Wingdings" panose="05000000000000000000" pitchFamily="2" charset="2"/>
                <a:buChar char="§"/>
              </a:pPr>
              <a:r>
                <a:rPr lang="en-US" sz="2200" kern="1200" dirty="0"/>
                <a:t>Flexible and allows nurses to work partial versus permanent </a:t>
              </a:r>
            </a:p>
            <a:p>
              <a:pPr marL="342900" lvl="1" indent="-342900" defTabSz="666750">
                <a:lnSpc>
                  <a:spcPct val="90000"/>
                </a:lnSpc>
                <a:spcBef>
                  <a:spcPct val="0"/>
                </a:spcBef>
                <a:spcAft>
                  <a:spcPct val="15000"/>
                </a:spcAft>
                <a:buFont typeface="Wingdings" panose="05000000000000000000" pitchFamily="2" charset="2"/>
                <a:buChar char="§"/>
              </a:pPr>
              <a:r>
                <a:rPr lang="en-US" sz="2200" dirty="0"/>
                <a:t>Part time/seasonally during peak inpatient admission times</a:t>
              </a:r>
              <a:endParaRPr lang="en-US" sz="2200" kern="1200" dirty="0"/>
            </a:p>
            <a:p>
              <a:pPr marL="342900" lvl="1" indent="-342900" algn="l" defTabSz="666750">
                <a:lnSpc>
                  <a:spcPct val="90000"/>
                </a:lnSpc>
                <a:spcBef>
                  <a:spcPct val="0"/>
                </a:spcBef>
                <a:spcAft>
                  <a:spcPct val="15000"/>
                </a:spcAft>
                <a:buFont typeface="Wingdings" panose="05000000000000000000" pitchFamily="2" charset="2"/>
                <a:buChar char="§"/>
              </a:pPr>
              <a:r>
                <a:rPr lang="en-US" sz="2200" kern="1200" dirty="0"/>
                <a:t>Novel for BC &amp; feasible</a:t>
              </a:r>
            </a:p>
          </p:txBody>
        </p:sp>
      </p:grpSp>
      <p:sp>
        <p:nvSpPr>
          <p:cNvPr id="16" name="TextBox 15">
            <a:extLst>
              <a:ext uri="{FF2B5EF4-FFF2-40B4-BE49-F238E27FC236}">
                <a16:creationId xmlns:a16="http://schemas.microsoft.com/office/drawing/2014/main" id="{0666E9F2-ADB9-A8D5-E736-E3447C1E4E62}"/>
              </a:ext>
            </a:extLst>
          </p:cNvPr>
          <p:cNvSpPr txBox="1"/>
          <p:nvPr/>
        </p:nvSpPr>
        <p:spPr>
          <a:xfrm>
            <a:off x="1485900" y="233265"/>
            <a:ext cx="10801201" cy="590931"/>
          </a:xfrm>
          <a:prstGeom prst="rect">
            <a:avLst/>
          </a:prstGeom>
          <a:noFill/>
        </p:spPr>
        <p:txBody>
          <a:bodyPr wrap="square" rtlCol="0">
            <a:spAutoFit/>
          </a:bodyPr>
          <a:lstStyle/>
          <a:p>
            <a:pPr>
              <a:lnSpc>
                <a:spcPct val="90000"/>
              </a:lnSpc>
            </a:pPr>
            <a:r>
              <a:rPr lang="en-US" sz="3600" dirty="0"/>
              <a:t>ALTERNATIVE SCHEDULING OPTIONS CONT’D</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0"/>
            <a:ext cx="9601200" cy="1143000"/>
          </a:xfrm>
        </p:spPr>
        <p:txBody>
          <a:bodyPr/>
          <a:lstStyle/>
          <a:p>
            <a:pPr algn="ctr"/>
            <a:r>
              <a:rPr lang="en-US" dirty="0"/>
              <a:t>PROVINCIAL TRAVEL NURSE TEAM (PTNT)</a:t>
            </a:r>
          </a:p>
        </p:txBody>
      </p:sp>
      <p:sp>
        <p:nvSpPr>
          <p:cNvPr id="5" name="Content Placeholder 4"/>
          <p:cNvSpPr>
            <a:spLocks noGrp="1"/>
          </p:cNvSpPr>
          <p:nvPr>
            <p:ph sz="half" idx="1"/>
          </p:nvPr>
        </p:nvSpPr>
        <p:spPr>
          <a:xfrm>
            <a:off x="477788" y="1524000"/>
            <a:ext cx="4896544" cy="5164797"/>
          </a:xfrm>
        </p:spPr>
        <p:txBody>
          <a:bodyPr>
            <a:normAutofit fontScale="92500"/>
          </a:bodyPr>
          <a:lstStyle/>
          <a:p>
            <a:pPr>
              <a:buFont typeface="Wingdings" panose="05000000000000000000" pitchFamily="2" charset="2"/>
              <a:buChar char="§"/>
            </a:pPr>
            <a:r>
              <a:rPr lang="en-US" dirty="0"/>
              <a:t>Novel in Vancouver, BC. </a:t>
            </a:r>
          </a:p>
          <a:p>
            <a:pPr>
              <a:buFont typeface="Wingdings" panose="05000000000000000000" pitchFamily="2" charset="2"/>
              <a:buChar char="§"/>
            </a:pPr>
            <a:r>
              <a:rPr lang="en-US" dirty="0"/>
              <a:t>Created in Manitoba during covid-19 to fill vacancies/nursing shortage in Remote/rural areas.</a:t>
            </a:r>
          </a:p>
          <a:p>
            <a:pPr>
              <a:buFont typeface="Wingdings" panose="05000000000000000000" pitchFamily="2" charset="2"/>
              <a:buChar char="§"/>
            </a:pPr>
            <a:r>
              <a:rPr lang="en-US" dirty="0"/>
              <a:t>Collaboration between Manitoba’s provincial government &amp; Nurses union.</a:t>
            </a:r>
          </a:p>
          <a:p>
            <a:pPr>
              <a:buFont typeface="Wingdings" panose="05000000000000000000" pitchFamily="2" charset="2"/>
              <a:buChar char="§"/>
            </a:pPr>
            <a:r>
              <a:rPr lang="en-US" dirty="0"/>
              <a:t>Mimics Agency nursing assignments</a:t>
            </a:r>
          </a:p>
          <a:p>
            <a:pPr>
              <a:buFont typeface="Wingdings" panose="05000000000000000000" pitchFamily="2" charset="2"/>
              <a:buChar char="§"/>
            </a:pPr>
            <a:r>
              <a:rPr lang="en-US" dirty="0"/>
              <a:t>Employment option with benefits</a:t>
            </a:r>
          </a:p>
          <a:p>
            <a:pPr>
              <a:buFont typeface="Wingdings" panose="05000000000000000000" pitchFamily="2" charset="2"/>
              <a:buChar char="§"/>
            </a:pPr>
            <a:r>
              <a:rPr lang="en-US" dirty="0"/>
              <a:t>Mileage, meal &amp; accommodation provided by province. </a:t>
            </a:r>
          </a:p>
        </p:txBody>
      </p:sp>
      <p:pic>
        <p:nvPicPr>
          <p:cNvPr id="6146" name="Picture 2" descr="Manitoba Travel Nursing">
            <a:extLst>
              <a:ext uri="{FF2B5EF4-FFF2-40B4-BE49-F238E27FC236}">
                <a16:creationId xmlns:a16="http://schemas.microsoft.com/office/drawing/2014/main" id="{14677254-D8E5-8C95-8E30-FD07E11094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62364" y="1524000"/>
            <a:ext cx="6288559" cy="4425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2731E3-06C9-1268-796D-9EBD2CE39A01}"/>
              </a:ext>
            </a:extLst>
          </p:cNvPr>
          <p:cNvSpPr txBox="1"/>
          <p:nvPr/>
        </p:nvSpPr>
        <p:spPr>
          <a:xfrm>
            <a:off x="9436157" y="6080833"/>
            <a:ext cx="2376264" cy="424732"/>
          </a:xfrm>
          <a:prstGeom prst="rect">
            <a:avLst/>
          </a:prstGeom>
          <a:noFill/>
        </p:spPr>
        <p:txBody>
          <a:bodyPr wrap="square" rtlCol="0">
            <a:spAutoFit/>
          </a:bodyPr>
          <a:lstStyle/>
          <a:p>
            <a:pPr>
              <a:lnSpc>
                <a:spcPct val="90000"/>
              </a:lnSpc>
            </a:pPr>
            <a:r>
              <a:rPr lang="en-CA" sz="1200" dirty="0"/>
              <a:t>(Health Careers Manitoba, 2025)</a:t>
            </a:r>
            <a:endParaRPr lang="en-US" sz="1200" dirty="0"/>
          </a:p>
        </p:txBody>
      </p:sp>
      <p:sp>
        <p:nvSpPr>
          <p:cNvPr id="6" name="TextBox 5">
            <a:extLst>
              <a:ext uri="{FF2B5EF4-FFF2-40B4-BE49-F238E27FC236}">
                <a16:creationId xmlns:a16="http://schemas.microsoft.com/office/drawing/2014/main" id="{E95C567D-64C8-0D06-738F-D4940FDC4D1F}"/>
              </a:ext>
            </a:extLst>
          </p:cNvPr>
          <p:cNvSpPr txBox="1"/>
          <p:nvPr/>
        </p:nvSpPr>
        <p:spPr>
          <a:xfrm>
            <a:off x="9436157" y="6507852"/>
            <a:ext cx="2088232" cy="258532"/>
          </a:xfrm>
          <a:prstGeom prst="rect">
            <a:avLst/>
          </a:prstGeom>
          <a:noFill/>
        </p:spPr>
        <p:txBody>
          <a:bodyPr wrap="square" rtlCol="0">
            <a:spAutoFit/>
          </a:bodyPr>
          <a:lstStyle/>
          <a:p>
            <a:pPr>
              <a:lnSpc>
                <a:spcPct val="90000"/>
              </a:lnSpc>
            </a:pPr>
            <a:r>
              <a:rPr lang="en-US" sz="1200" dirty="0"/>
              <a:t>(Warren &amp; Sneath, 2024)</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5F8-36A1-4366-6743-F5C0E405AA5F}"/>
              </a:ext>
            </a:extLst>
          </p:cNvPr>
          <p:cNvSpPr>
            <a:spLocks noGrp="1"/>
          </p:cNvSpPr>
          <p:nvPr>
            <p:ph type="title"/>
          </p:nvPr>
        </p:nvSpPr>
        <p:spPr/>
        <p:txBody>
          <a:bodyPr/>
          <a:lstStyle/>
          <a:p>
            <a:endParaRPr lang="en-US"/>
          </a:p>
        </p:txBody>
      </p:sp>
      <p:pic>
        <p:nvPicPr>
          <p:cNvPr id="8194" name="Picture 2" descr="Turning Hardships into Strengths: Advancing Learning During COVID-19 |  Faculty Focus">
            <a:extLst>
              <a:ext uri="{FF2B5EF4-FFF2-40B4-BE49-F238E27FC236}">
                <a16:creationId xmlns:a16="http://schemas.microsoft.com/office/drawing/2014/main" id="{D04E9FFF-3475-5920-7A8E-7C2AD9751B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393"/>
            <a:ext cx="12188825" cy="69067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596C4E-61CD-3ED2-A243-AD7DEA4AD7EE}"/>
              </a:ext>
            </a:extLst>
          </p:cNvPr>
          <p:cNvSpPr txBox="1"/>
          <p:nvPr/>
        </p:nvSpPr>
        <p:spPr>
          <a:xfrm>
            <a:off x="6500192" y="1983400"/>
            <a:ext cx="5688632" cy="4832092"/>
          </a:xfrm>
          <a:prstGeom prst="rect">
            <a:avLst/>
          </a:prstGeom>
          <a:noFill/>
        </p:spPr>
        <p:txBody>
          <a:bodyPr wrap="square" rtlCol="0">
            <a:spAutoFit/>
          </a:bodyPr>
          <a:lstStyle/>
          <a:p>
            <a:r>
              <a:rPr lang="en-US" sz="2800" dirty="0">
                <a:solidFill>
                  <a:schemeClr val="bg1"/>
                </a:solidFill>
                <a:highlight>
                  <a:srgbClr val="000000"/>
                </a:highlight>
                <a:sym typeface="Wingdings" pitchFamily="2" charset="2"/>
              </a:rPr>
              <a:t>Strengths:</a:t>
            </a:r>
          </a:p>
          <a:p>
            <a:pPr marL="914400" lvl="1" indent="-457200">
              <a:buFont typeface="Wingdings" panose="05000000000000000000" pitchFamily="2" charset="2"/>
              <a:buChar char="§"/>
            </a:pPr>
            <a:r>
              <a:rPr lang="en-US" sz="2800" dirty="0">
                <a:solidFill>
                  <a:schemeClr val="bg1"/>
                </a:solidFill>
                <a:highlight>
                  <a:srgbClr val="000000"/>
                </a:highlight>
                <a:sym typeface="Wingdings" pitchFamily="2" charset="2"/>
              </a:rPr>
              <a:t>Retaining and recruiting staff</a:t>
            </a:r>
          </a:p>
          <a:p>
            <a:pPr marL="914400" lvl="1" indent="-457200">
              <a:buFont typeface="Wingdings" panose="05000000000000000000" pitchFamily="2" charset="2"/>
              <a:buChar char="§"/>
            </a:pPr>
            <a:r>
              <a:rPr lang="en-US" sz="2800" dirty="0">
                <a:solidFill>
                  <a:schemeClr val="bg1"/>
                </a:solidFill>
                <a:highlight>
                  <a:srgbClr val="000000"/>
                </a:highlight>
                <a:sym typeface="Wingdings" pitchFamily="2" charset="2"/>
              </a:rPr>
              <a:t>Preventing turnover through increased job satisfaction</a:t>
            </a:r>
          </a:p>
          <a:p>
            <a:pPr lvl="1"/>
            <a:endParaRPr lang="en-US" sz="2800" dirty="0">
              <a:solidFill>
                <a:schemeClr val="bg1"/>
              </a:solidFill>
              <a:highlight>
                <a:srgbClr val="000000"/>
              </a:highlight>
              <a:sym typeface="Wingdings" pitchFamily="2" charset="2"/>
            </a:endParaRPr>
          </a:p>
          <a:p>
            <a:r>
              <a:rPr lang="en-US" sz="2800" dirty="0">
                <a:solidFill>
                  <a:schemeClr val="bg1"/>
                </a:solidFill>
                <a:highlight>
                  <a:srgbClr val="000000"/>
                </a:highlight>
                <a:sym typeface="Wingdings" pitchFamily="2" charset="2"/>
              </a:rPr>
              <a:t>Challenges: </a:t>
            </a:r>
          </a:p>
          <a:p>
            <a:pPr marL="914400" lvl="1" indent="-457200">
              <a:buFont typeface="Wingdings" panose="05000000000000000000" pitchFamily="2" charset="2"/>
              <a:buChar char="§"/>
            </a:pPr>
            <a:r>
              <a:rPr lang="en-US" sz="2800" dirty="0">
                <a:solidFill>
                  <a:schemeClr val="bg1"/>
                </a:solidFill>
                <a:highlight>
                  <a:srgbClr val="000000"/>
                </a:highlight>
                <a:sym typeface="Wingdings" pitchFamily="2" charset="2"/>
              </a:rPr>
              <a:t>Lack of research for success for PTNT (pretty new)</a:t>
            </a:r>
          </a:p>
          <a:p>
            <a:pPr marL="914400" lvl="1" indent="-457200">
              <a:buFont typeface="Wingdings" panose="05000000000000000000" pitchFamily="2" charset="2"/>
              <a:buChar char="§"/>
            </a:pPr>
            <a:r>
              <a:rPr lang="en-US" sz="2800" dirty="0">
                <a:solidFill>
                  <a:schemeClr val="bg1"/>
                </a:solidFill>
                <a:highlight>
                  <a:srgbClr val="000000"/>
                </a:highlight>
                <a:sym typeface="Wingdings" pitchFamily="2" charset="2"/>
              </a:rPr>
              <a:t>Buy in from the HA’s, BCNU &amp; Nurses</a:t>
            </a:r>
            <a:endParaRPr lang="en-US" sz="2800" dirty="0">
              <a:solidFill>
                <a:schemeClr val="bg1"/>
              </a:solidFill>
              <a:highlight>
                <a:srgbClr val="000000"/>
              </a:highlight>
            </a:endParaRPr>
          </a:p>
        </p:txBody>
      </p:sp>
      <p:sp>
        <p:nvSpPr>
          <p:cNvPr id="5" name="TextBox 4">
            <a:extLst>
              <a:ext uri="{FF2B5EF4-FFF2-40B4-BE49-F238E27FC236}">
                <a16:creationId xmlns:a16="http://schemas.microsoft.com/office/drawing/2014/main" id="{0EC94EA7-6158-8AB7-E2C4-6AD134F38AC7}"/>
              </a:ext>
            </a:extLst>
          </p:cNvPr>
          <p:cNvSpPr txBox="1"/>
          <p:nvPr/>
        </p:nvSpPr>
        <p:spPr>
          <a:xfrm>
            <a:off x="837828" y="373697"/>
            <a:ext cx="9865096" cy="590931"/>
          </a:xfrm>
          <a:prstGeom prst="rect">
            <a:avLst/>
          </a:prstGeom>
          <a:noFill/>
        </p:spPr>
        <p:txBody>
          <a:bodyPr wrap="square" rtlCol="0">
            <a:spAutoFit/>
          </a:bodyPr>
          <a:lstStyle/>
          <a:p>
            <a:pPr algn="ctr">
              <a:lnSpc>
                <a:spcPct val="90000"/>
              </a:lnSpc>
            </a:pPr>
            <a:r>
              <a:rPr lang="en-US" sz="3600" dirty="0">
                <a:solidFill>
                  <a:schemeClr val="bg1"/>
                </a:solidFill>
              </a:rPr>
              <a:t>Strengths &amp; Challenges</a:t>
            </a:r>
          </a:p>
        </p:txBody>
      </p:sp>
      <p:sp>
        <p:nvSpPr>
          <p:cNvPr id="6" name="TextBox 5">
            <a:extLst>
              <a:ext uri="{FF2B5EF4-FFF2-40B4-BE49-F238E27FC236}">
                <a16:creationId xmlns:a16="http://schemas.microsoft.com/office/drawing/2014/main" id="{21F75AC7-41E5-A10C-3E4E-D5160F39E863}"/>
              </a:ext>
            </a:extLst>
          </p:cNvPr>
          <p:cNvSpPr txBox="1"/>
          <p:nvPr/>
        </p:nvSpPr>
        <p:spPr>
          <a:xfrm>
            <a:off x="9706881" y="6548374"/>
            <a:ext cx="2376264" cy="258532"/>
          </a:xfrm>
          <a:prstGeom prst="rect">
            <a:avLst/>
          </a:prstGeom>
          <a:noFill/>
        </p:spPr>
        <p:txBody>
          <a:bodyPr wrap="square" rtlCol="0">
            <a:spAutoFit/>
          </a:bodyPr>
          <a:lstStyle/>
          <a:p>
            <a:pPr>
              <a:lnSpc>
                <a:spcPct val="90000"/>
              </a:lnSpc>
            </a:pPr>
            <a:r>
              <a:rPr lang="en-CA" sz="1200" dirty="0">
                <a:solidFill>
                  <a:schemeClr val="bg1"/>
                </a:solidFill>
              </a:rPr>
              <a:t>(Bose &amp; Hicks, 2020)</a:t>
            </a:r>
            <a:endParaRPr lang="en-US" sz="1200" dirty="0">
              <a:solidFill>
                <a:schemeClr val="bg1"/>
              </a:solidFill>
            </a:endParaRPr>
          </a:p>
        </p:txBody>
      </p:sp>
    </p:spTree>
    <p:extLst>
      <p:ext uri="{BB962C8B-B14F-4D97-AF65-F5344CB8AC3E}">
        <p14:creationId xmlns:p14="http://schemas.microsoft.com/office/powerpoint/2010/main" val="384570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BBCE-8A80-B1C8-03D8-E1BFDF7E3D58}"/>
              </a:ext>
            </a:extLst>
          </p:cNvPr>
          <p:cNvSpPr>
            <a:spLocks noGrp="1"/>
          </p:cNvSpPr>
          <p:nvPr>
            <p:ph type="title"/>
          </p:nvPr>
        </p:nvSpPr>
        <p:spPr/>
        <p:txBody>
          <a:bodyPr/>
          <a:lstStyle/>
          <a:p>
            <a:pPr algn="ctr"/>
            <a:r>
              <a:rPr lang="en-US" dirty="0"/>
              <a:t>FEASIBILITY &amp; IMPLEMENTATION OF ALTERNATIVE SCHEDULING</a:t>
            </a:r>
          </a:p>
        </p:txBody>
      </p:sp>
      <p:pic>
        <p:nvPicPr>
          <p:cNvPr id="7174" name="Picture 6" descr="What are Stakeholders in Project Management | Different types">
            <a:extLst>
              <a:ext uri="{FF2B5EF4-FFF2-40B4-BE49-F238E27FC236}">
                <a16:creationId xmlns:a16="http://schemas.microsoft.com/office/drawing/2014/main" id="{C21711A6-31E8-EF09-8895-BE0F828E21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49" y="1606324"/>
            <a:ext cx="6408711" cy="4799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8CDF34-D5EB-02FE-AFC5-6D728614CB39}"/>
              </a:ext>
            </a:extLst>
          </p:cNvPr>
          <p:cNvSpPr txBox="1"/>
          <p:nvPr/>
        </p:nvSpPr>
        <p:spPr>
          <a:xfrm>
            <a:off x="6814492" y="1700808"/>
            <a:ext cx="5256584" cy="4524315"/>
          </a:xfrm>
          <a:prstGeom prst="rect">
            <a:avLst/>
          </a:prstGeom>
          <a:noFill/>
        </p:spPr>
        <p:txBody>
          <a:bodyPr wrap="square" rtlCol="0">
            <a:spAutoFit/>
          </a:bodyPr>
          <a:lstStyle/>
          <a:p>
            <a:pPr marL="342900" indent="-342900">
              <a:buFont typeface="Wingdings" panose="05000000000000000000" pitchFamily="2" charset="2"/>
              <a:buChar char="§"/>
            </a:pPr>
            <a:r>
              <a:rPr lang="en-US" sz="2400" dirty="0"/>
              <a:t>Working Group with Key stake holders</a:t>
            </a:r>
          </a:p>
          <a:p>
            <a:pPr marL="800100" lvl="1" indent="-342900">
              <a:buFont typeface="Arial" panose="020B0604020202020204" pitchFamily="34" charset="0"/>
              <a:buChar char="•"/>
            </a:pPr>
            <a:r>
              <a:rPr lang="en-US" sz="2400" dirty="0"/>
              <a:t>Identify barriers &amp; challenges that may arise</a:t>
            </a:r>
          </a:p>
          <a:p>
            <a:pPr marL="800100" lvl="1" indent="-342900">
              <a:buFont typeface="Arial" panose="020B0604020202020204" pitchFamily="34" charset="0"/>
              <a:buChar char="•"/>
            </a:pPr>
            <a:r>
              <a:rPr lang="en-US" sz="2400" dirty="0"/>
              <a:t>Assess needs for patients, nurses and HA’s</a:t>
            </a:r>
          </a:p>
          <a:p>
            <a:pPr marL="800100" lvl="1" indent="-342900">
              <a:buFont typeface="Arial" panose="020B0604020202020204" pitchFamily="34" charset="0"/>
              <a:buChar char="•"/>
            </a:pPr>
            <a:r>
              <a:rPr lang="en-US" sz="2400" dirty="0"/>
              <a:t>Develop budget for costs</a:t>
            </a:r>
          </a:p>
          <a:p>
            <a:pPr lvl="1"/>
            <a:endParaRPr lang="en-US" sz="2400" dirty="0"/>
          </a:p>
          <a:p>
            <a:pPr marL="342900" indent="-342900">
              <a:buFont typeface="Wingdings" panose="05000000000000000000" pitchFamily="2" charset="2"/>
              <a:buChar char="§"/>
            </a:pPr>
            <a:r>
              <a:rPr lang="en-US" sz="2400" dirty="0"/>
              <a:t>Nurses, Leadership &amp; Management, Human Resources, Health Authority Representatives, BCNU and Provincial Government.</a:t>
            </a:r>
          </a:p>
        </p:txBody>
      </p:sp>
      <p:sp>
        <p:nvSpPr>
          <p:cNvPr id="3" name="TextBox 2">
            <a:extLst>
              <a:ext uri="{FF2B5EF4-FFF2-40B4-BE49-F238E27FC236}">
                <a16:creationId xmlns:a16="http://schemas.microsoft.com/office/drawing/2014/main" id="{624FE594-6FF0-7883-193A-10396FA234CB}"/>
              </a:ext>
            </a:extLst>
          </p:cNvPr>
          <p:cNvSpPr txBox="1"/>
          <p:nvPr/>
        </p:nvSpPr>
        <p:spPr>
          <a:xfrm>
            <a:off x="1053852" y="6470915"/>
            <a:ext cx="2088232" cy="258532"/>
          </a:xfrm>
          <a:prstGeom prst="rect">
            <a:avLst/>
          </a:prstGeom>
          <a:noFill/>
        </p:spPr>
        <p:txBody>
          <a:bodyPr wrap="square" rtlCol="0">
            <a:spAutoFit/>
          </a:bodyPr>
          <a:lstStyle/>
          <a:p>
            <a:pPr>
              <a:lnSpc>
                <a:spcPct val="90000"/>
              </a:lnSpc>
            </a:pPr>
            <a:r>
              <a:rPr lang="en-CA" sz="1200" dirty="0"/>
              <a:t>(</a:t>
            </a:r>
            <a:r>
              <a:rPr lang="en-CA" sz="1200" dirty="0" err="1"/>
              <a:t>ESGVoices</a:t>
            </a:r>
            <a:r>
              <a:rPr lang="en-CA" sz="1200" dirty="0"/>
              <a:t>, 2024)</a:t>
            </a:r>
            <a:endParaRPr lang="en-US" sz="1200" dirty="0"/>
          </a:p>
        </p:txBody>
      </p:sp>
    </p:spTree>
    <p:extLst>
      <p:ext uri="{BB962C8B-B14F-4D97-AF65-F5344CB8AC3E}">
        <p14:creationId xmlns:p14="http://schemas.microsoft.com/office/powerpoint/2010/main" val="5935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B5AD-0734-DC75-C3FE-18483CD6DF60}"/>
              </a:ext>
            </a:extLst>
          </p:cNvPr>
          <p:cNvSpPr>
            <a:spLocks noGrp="1"/>
          </p:cNvSpPr>
          <p:nvPr>
            <p:ph type="title"/>
          </p:nvPr>
        </p:nvSpPr>
        <p:spPr>
          <a:xfrm>
            <a:off x="202889" y="94448"/>
            <a:ext cx="11783045" cy="1143000"/>
          </a:xfrm>
        </p:spPr>
        <p:txBody>
          <a:bodyPr/>
          <a:lstStyle/>
          <a:p>
            <a:pPr algn="ctr"/>
            <a:r>
              <a:rPr lang="en-US" dirty="0"/>
              <a:t>FEASIBILITY &amp; IMPLEMENTATION OF ALTERNATIVE SCHEDULING CONT’D</a:t>
            </a:r>
          </a:p>
        </p:txBody>
      </p:sp>
      <p:sp>
        <p:nvSpPr>
          <p:cNvPr id="3" name="Content Placeholder 2">
            <a:extLst>
              <a:ext uri="{FF2B5EF4-FFF2-40B4-BE49-F238E27FC236}">
                <a16:creationId xmlns:a16="http://schemas.microsoft.com/office/drawing/2014/main" id="{63E82296-FFEB-D7DB-4E5C-9FE74B40DCAF}"/>
              </a:ext>
            </a:extLst>
          </p:cNvPr>
          <p:cNvSpPr>
            <a:spLocks noGrp="1"/>
          </p:cNvSpPr>
          <p:nvPr>
            <p:ph idx="1"/>
          </p:nvPr>
        </p:nvSpPr>
        <p:spPr>
          <a:xfrm>
            <a:off x="693812" y="1403648"/>
            <a:ext cx="10201201" cy="5193704"/>
          </a:xfrm>
        </p:spPr>
        <p:txBody>
          <a:bodyPr>
            <a:normAutofit/>
          </a:bodyPr>
          <a:lstStyle/>
          <a:p>
            <a:pPr marL="342900" indent="-342900">
              <a:buFont typeface="Wingdings" panose="05000000000000000000" pitchFamily="2" charset="2"/>
              <a:buChar char="§"/>
            </a:pPr>
            <a:r>
              <a:rPr lang="en-US" dirty="0"/>
              <a:t>Financial: Initial increased cost for Health Authorities and Province</a:t>
            </a:r>
          </a:p>
          <a:p>
            <a:pPr lvl="1">
              <a:buFont typeface="Arial" panose="020B0604020202020204" pitchFamily="34" charset="0"/>
              <a:buChar char="•"/>
            </a:pPr>
            <a:r>
              <a:rPr lang="en-US" dirty="0"/>
              <a:t>Nurses working less hours (shortened shifts)</a:t>
            </a:r>
          </a:p>
          <a:p>
            <a:pPr lvl="1">
              <a:buFont typeface="Arial" panose="020B0604020202020204" pitchFamily="34" charset="0"/>
              <a:buChar char="•"/>
            </a:pPr>
            <a:r>
              <a:rPr lang="en-US" dirty="0">
                <a:sym typeface="Wingdings" pitchFamily="2" charset="2"/>
              </a:rPr>
              <a:t>Creating more lines &amp; hiring more nurses</a:t>
            </a:r>
          </a:p>
          <a:p>
            <a:pPr lvl="1">
              <a:buFont typeface="Arial" panose="020B0604020202020204" pitchFamily="34" charset="0"/>
              <a:buChar char="•"/>
            </a:pPr>
            <a:r>
              <a:rPr lang="en-US" dirty="0">
                <a:sym typeface="Wingdings" pitchFamily="2" charset="2"/>
              </a:rPr>
              <a:t>Increased cost for benefits to be paid by employer</a:t>
            </a:r>
          </a:p>
          <a:p>
            <a:pPr marL="342900" indent="-342900">
              <a:buFont typeface="Wingdings" panose="05000000000000000000" pitchFamily="2" charset="2"/>
              <a:buChar char="§"/>
            </a:pPr>
            <a:r>
              <a:rPr lang="en-US" dirty="0">
                <a:sym typeface="Wingdings" pitchFamily="2" charset="2"/>
              </a:rPr>
              <a:t>Staffing: </a:t>
            </a:r>
          </a:p>
          <a:p>
            <a:pPr lvl="1">
              <a:buFont typeface="Arial" panose="020B0604020202020204" pitchFamily="34" charset="0"/>
              <a:buChar char="•"/>
            </a:pPr>
            <a:r>
              <a:rPr lang="en-US" dirty="0">
                <a:sym typeface="Wingdings" pitchFamily="2" charset="2"/>
              </a:rPr>
              <a:t>Multiple factors: seniority, rosters, pay differential &amp; Roll out</a:t>
            </a:r>
          </a:p>
        </p:txBody>
      </p:sp>
      <p:sp>
        <p:nvSpPr>
          <p:cNvPr id="5" name="TextBox 4">
            <a:extLst>
              <a:ext uri="{FF2B5EF4-FFF2-40B4-BE49-F238E27FC236}">
                <a16:creationId xmlns:a16="http://schemas.microsoft.com/office/drawing/2014/main" id="{648C4623-C7F8-15AB-A911-2CBBDB49230A}"/>
              </a:ext>
            </a:extLst>
          </p:cNvPr>
          <p:cNvSpPr txBox="1"/>
          <p:nvPr/>
        </p:nvSpPr>
        <p:spPr>
          <a:xfrm>
            <a:off x="9524530" y="6172620"/>
            <a:ext cx="2114498" cy="258532"/>
          </a:xfrm>
          <a:prstGeom prst="rect">
            <a:avLst/>
          </a:prstGeom>
          <a:noFill/>
        </p:spPr>
        <p:txBody>
          <a:bodyPr wrap="square">
            <a:spAutoFit/>
          </a:bodyPr>
          <a:lstStyle/>
          <a:p>
            <a:pPr>
              <a:lnSpc>
                <a:spcPct val="90000"/>
              </a:lnSpc>
            </a:pPr>
            <a:r>
              <a:rPr lang="en-US" sz="1200" dirty="0"/>
              <a:t>(Warren &amp; Sneath, 2024)</a:t>
            </a:r>
          </a:p>
        </p:txBody>
      </p:sp>
      <p:pic>
        <p:nvPicPr>
          <p:cNvPr id="10" name="Picture 9">
            <a:extLst>
              <a:ext uri="{FF2B5EF4-FFF2-40B4-BE49-F238E27FC236}">
                <a16:creationId xmlns:a16="http://schemas.microsoft.com/office/drawing/2014/main" id="{D792F0AA-89BD-E82B-F542-E6AD8B3E8F3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108" y="3722709"/>
            <a:ext cx="4311964" cy="2874643"/>
          </a:xfrm>
          <a:prstGeom prst="rect">
            <a:avLst/>
          </a:prstGeom>
        </p:spPr>
      </p:pic>
      <p:sp>
        <p:nvSpPr>
          <p:cNvPr id="11" name="TextBox 10">
            <a:extLst>
              <a:ext uri="{FF2B5EF4-FFF2-40B4-BE49-F238E27FC236}">
                <a16:creationId xmlns:a16="http://schemas.microsoft.com/office/drawing/2014/main" id="{F7D1124E-622E-58BA-7064-2E2885307C9D}"/>
              </a:ext>
            </a:extLst>
          </p:cNvPr>
          <p:cNvSpPr txBox="1"/>
          <p:nvPr/>
        </p:nvSpPr>
        <p:spPr>
          <a:xfrm>
            <a:off x="3214092" y="6877163"/>
            <a:ext cx="4085051" cy="230832"/>
          </a:xfrm>
          <a:prstGeom prst="rect">
            <a:avLst/>
          </a:prstGeom>
          <a:noFill/>
        </p:spPr>
        <p:txBody>
          <a:bodyPr wrap="square" rtlCol="0">
            <a:spAutoFit/>
          </a:bodyPr>
          <a:lstStyle/>
          <a:p>
            <a:r>
              <a:rPr lang="en-US" sz="900">
                <a:hlinkClick r:id="rId3" tooltip="https://www.thebluediamondgallery.com/tablet/c/cost-benefit-analysi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5524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EFC5-A79A-C8DC-A8F9-4408B4B7E7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367B8E-B389-C7DD-D5DF-5AD69F40EDD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B1424AE-BADF-54C9-C912-5BE600C8DFBD}"/>
              </a:ext>
            </a:extLst>
          </p:cNvPr>
          <p:cNvSpPr>
            <a:spLocks noGrp="1"/>
          </p:cNvSpPr>
          <p:nvPr>
            <p:ph sz="half" idx="2"/>
          </p:nvPr>
        </p:nvSpPr>
        <p:spPr/>
        <p:txBody>
          <a:bodyPr/>
          <a:lstStyle/>
          <a:p>
            <a:endParaRPr lang="en-US"/>
          </a:p>
        </p:txBody>
      </p:sp>
      <p:pic>
        <p:nvPicPr>
          <p:cNvPr id="3074" name="Picture 2" descr="50 Things to do in Vancouver in 2023 | Clipper Vacations">
            <a:extLst>
              <a:ext uri="{FF2B5EF4-FFF2-40B4-BE49-F238E27FC236}">
                <a16:creationId xmlns:a16="http://schemas.microsoft.com/office/drawing/2014/main" id="{755FE094-671F-2A27-FEBC-6EF8827C9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4E11963-B293-6143-40FE-00730BE243E4}"/>
              </a:ext>
            </a:extLst>
          </p:cNvPr>
          <p:cNvSpPr txBox="1">
            <a:spLocks/>
          </p:cNvSpPr>
          <p:nvPr/>
        </p:nvSpPr>
        <p:spPr>
          <a:xfrm>
            <a:off x="7039" y="1323628"/>
            <a:ext cx="4700016" cy="5534372"/>
          </a:xfrm>
          <a:prstGeom prst="rect">
            <a:avLst/>
          </a:prstGeom>
        </p:spPr>
        <p:txBody>
          <a:bodyPr vert="horz" lIns="91440" tIns="45720" rIns="91440" bIns="45720" rtlCol="0">
            <a:normAutofit fontScale="92500" lnSpcReduction="20000"/>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endParaRPr lang="en-US" dirty="0">
              <a:solidFill>
                <a:schemeClr val="bg1"/>
              </a:solidFill>
              <a:highlight>
                <a:srgbClr val="000000"/>
              </a:highlight>
            </a:endParaRPr>
          </a:p>
          <a:p>
            <a:pPr marL="342900" indent="-342900">
              <a:buFont typeface="Wingdings" panose="05000000000000000000" pitchFamily="2" charset="2"/>
              <a:buChar char="§"/>
            </a:pPr>
            <a:r>
              <a:rPr lang="en-US" dirty="0">
                <a:solidFill>
                  <a:schemeClr val="bg1"/>
                </a:solidFill>
                <a:highlight>
                  <a:srgbClr val="000000"/>
                </a:highlight>
              </a:rPr>
              <a:t>Vancouver is a key city (not rural or remote)</a:t>
            </a:r>
          </a:p>
          <a:p>
            <a:pPr>
              <a:buFont typeface="Wingdings" panose="05000000000000000000" pitchFamily="2" charset="2"/>
              <a:buChar char="§"/>
            </a:pPr>
            <a:r>
              <a:rPr lang="en-US" dirty="0">
                <a:solidFill>
                  <a:schemeClr val="bg1"/>
                </a:solidFill>
                <a:highlight>
                  <a:srgbClr val="000000"/>
                </a:highlight>
              </a:rPr>
              <a:t>Good infrastructure (buses, sky train, transit)</a:t>
            </a:r>
          </a:p>
          <a:p>
            <a:pPr>
              <a:buFont typeface="Wingdings" panose="05000000000000000000" pitchFamily="2" charset="2"/>
              <a:buChar char="§"/>
            </a:pPr>
            <a:r>
              <a:rPr lang="en-US" dirty="0">
                <a:solidFill>
                  <a:schemeClr val="bg1"/>
                </a:solidFill>
                <a:highlight>
                  <a:srgbClr val="000000"/>
                </a:highlight>
              </a:rPr>
              <a:t>Lots of job options</a:t>
            </a:r>
          </a:p>
          <a:p>
            <a:pPr>
              <a:buFont typeface="Wingdings" panose="05000000000000000000" pitchFamily="2" charset="2"/>
              <a:buChar char="§"/>
            </a:pPr>
            <a:r>
              <a:rPr lang="en-US" dirty="0">
                <a:solidFill>
                  <a:schemeClr val="bg1"/>
                </a:solidFill>
                <a:highlight>
                  <a:srgbClr val="000000"/>
                </a:highlight>
              </a:rPr>
              <a:t>Financial resources: VCC received 6.1 Billion 2024-2025</a:t>
            </a:r>
          </a:p>
          <a:p>
            <a:pPr>
              <a:buFont typeface="Wingdings" panose="05000000000000000000" pitchFamily="2" charset="2"/>
              <a:buChar char="§"/>
            </a:pPr>
            <a:r>
              <a:rPr lang="en-US" dirty="0">
                <a:solidFill>
                  <a:schemeClr val="bg1"/>
                </a:solidFill>
                <a:highlight>
                  <a:srgbClr val="000000"/>
                </a:highlight>
              </a:rPr>
              <a:t>Specialty &amp; complex care provided for all residing in BC.</a:t>
            </a:r>
          </a:p>
          <a:p>
            <a:pPr>
              <a:buFont typeface="Wingdings" panose="05000000000000000000" pitchFamily="2" charset="2"/>
              <a:buChar char="§"/>
            </a:pPr>
            <a:r>
              <a:rPr lang="en-US" dirty="0">
                <a:solidFill>
                  <a:schemeClr val="bg1"/>
                </a:solidFill>
                <a:highlight>
                  <a:srgbClr val="000000"/>
                </a:highlight>
              </a:rPr>
              <a:t>Nursing shortage persists:</a:t>
            </a:r>
          </a:p>
          <a:p>
            <a:pPr>
              <a:buFont typeface="Wingdings" panose="05000000000000000000" pitchFamily="2" charset="2"/>
              <a:buChar char="§"/>
            </a:pPr>
            <a:r>
              <a:rPr lang="en-US" dirty="0">
                <a:solidFill>
                  <a:schemeClr val="bg1"/>
                </a:solidFill>
                <a:highlight>
                  <a:srgbClr val="000000"/>
                </a:highlight>
              </a:rPr>
              <a:t>BCNU reports &gt;5325 nursing vacancies in BC</a:t>
            </a:r>
          </a:p>
          <a:p>
            <a:pPr>
              <a:buFont typeface="Wingdings" panose="05000000000000000000" pitchFamily="2" charset="2"/>
              <a:buChar char="§"/>
            </a:pPr>
            <a:r>
              <a:rPr lang="en-US" dirty="0">
                <a:solidFill>
                  <a:schemeClr val="bg1"/>
                </a:solidFill>
                <a:highlight>
                  <a:srgbClr val="000000"/>
                </a:highlight>
              </a:rPr>
              <a:t>Agency nurses being used to fill gaps</a:t>
            </a:r>
          </a:p>
          <a:p>
            <a:pPr marL="0" indent="0">
              <a:buFont typeface="Arial" pitchFamily="34" charset="0"/>
              <a:buNone/>
            </a:pPr>
            <a:endParaRPr lang="en-US" dirty="0"/>
          </a:p>
          <a:p>
            <a:endParaRPr lang="en-US" dirty="0"/>
          </a:p>
        </p:txBody>
      </p:sp>
      <p:sp>
        <p:nvSpPr>
          <p:cNvPr id="6" name="Title 3">
            <a:extLst>
              <a:ext uri="{FF2B5EF4-FFF2-40B4-BE49-F238E27FC236}">
                <a16:creationId xmlns:a16="http://schemas.microsoft.com/office/drawing/2014/main" id="{F0908A2F-D2EF-2698-D966-24864DDF2CF9}"/>
              </a:ext>
            </a:extLst>
          </p:cNvPr>
          <p:cNvSpPr txBox="1">
            <a:spLocks/>
          </p:cNvSpPr>
          <p:nvPr/>
        </p:nvSpPr>
        <p:spPr>
          <a:xfrm>
            <a:off x="1345865" y="107773"/>
            <a:ext cx="9601200" cy="8001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dirty="0">
                <a:solidFill>
                  <a:schemeClr val="bg1"/>
                </a:solidFill>
                <a:highlight>
                  <a:srgbClr val="000000"/>
                </a:highlight>
              </a:rPr>
              <a:t>CURRENTLY IN VANCOUVER BC</a:t>
            </a:r>
          </a:p>
        </p:txBody>
      </p:sp>
      <p:sp>
        <p:nvSpPr>
          <p:cNvPr id="7" name="TextBox 6">
            <a:extLst>
              <a:ext uri="{FF2B5EF4-FFF2-40B4-BE49-F238E27FC236}">
                <a16:creationId xmlns:a16="http://schemas.microsoft.com/office/drawing/2014/main" id="{0886DF7C-A250-DFE8-1B7A-DE3475021B0A}"/>
              </a:ext>
            </a:extLst>
          </p:cNvPr>
          <p:cNvSpPr txBox="1"/>
          <p:nvPr/>
        </p:nvSpPr>
        <p:spPr>
          <a:xfrm>
            <a:off x="8979184" y="6408595"/>
            <a:ext cx="2174461" cy="341632"/>
          </a:xfrm>
          <a:prstGeom prst="rect">
            <a:avLst/>
          </a:prstGeom>
          <a:noFill/>
        </p:spPr>
        <p:txBody>
          <a:bodyPr wrap="square" rtlCol="0">
            <a:spAutoFit/>
          </a:bodyPr>
          <a:lstStyle/>
          <a:p>
            <a:pPr>
              <a:lnSpc>
                <a:spcPct val="90000"/>
              </a:lnSpc>
            </a:pPr>
            <a:r>
              <a:rPr lang="en-US" dirty="0">
                <a:solidFill>
                  <a:schemeClr val="bg1"/>
                </a:solidFill>
              </a:rPr>
              <a:t>(</a:t>
            </a:r>
            <a:r>
              <a:rPr lang="en-US" sz="1200" dirty="0">
                <a:solidFill>
                  <a:schemeClr val="bg1"/>
                </a:solidFill>
              </a:rPr>
              <a:t>Clipper Vacations, n.d.)</a:t>
            </a:r>
          </a:p>
        </p:txBody>
      </p:sp>
      <p:sp>
        <p:nvSpPr>
          <p:cNvPr id="8" name="TextBox 7">
            <a:extLst>
              <a:ext uri="{FF2B5EF4-FFF2-40B4-BE49-F238E27FC236}">
                <a16:creationId xmlns:a16="http://schemas.microsoft.com/office/drawing/2014/main" id="{E113A812-F517-F8D0-4F96-78DBD8088A46}"/>
              </a:ext>
            </a:extLst>
          </p:cNvPr>
          <p:cNvSpPr txBox="1"/>
          <p:nvPr/>
        </p:nvSpPr>
        <p:spPr>
          <a:xfrm>
            <a:off x="8929558" y="6158608"/>
            <a:ext cx="2561178" cy="258532"/>
          </a:xfrm>
          <a:prstGeom prst="rect">
            <a:avLst/>
          </a:prstGeom>
          <a:noFill/>
        </p:spPr>
        <p:txBody>
          <a:bodyPr wrap="square" rtlCol="0">
            <a:spAutoFit/>
          </a:bodyPr>
          <a:lstStyle/>
          <a:p>
            <a:pPr>
              <a:lnSpc>
                <a:spcPct val="90000"/>
              </a:lnSpc>
            </a:pPr>
            <a:r>
              <a:rPr lang="en-US" sz="1200" dirty="0">
                <a:solidFill>
                  <a:schemeClr val="bg1"/>
                </a:solidFill>
              </a:rPr>
              <a:t>(Vancouver Coastal Health, 2025)</a:t>
            </a:r>
            <a:endParaRPr lang="en-US" sz="1200" dirty="0"/>
          </a:p>
        </p:txBody>
      </p:sp>
      <p:sp>
        <p:nvSpPr>
          <p:cNvPr id="9" name="TextBox 8">
            <a:extLst>
              <a:ext uri="{FF2B5EF4-FFF2-40B4-BE49-F238E27FC236}">
                <a16:creationId xmlns:a16="http://schemas.microsoft.com/office/drawing/2014/main" id="{18E6C712-ACBF-2E8F-8A3C-3B6FC40CBD5F}"/>
              </a:ext>
            </a:extLst>
          </p:cNvPr>
          <p:cNvSpPr txBox="1"/>
          <p:nvPr/>
        </p:nvSpPr>
        <p:spPr>
          <a:xfrm>
            <a:off x="8918338" y="5851058"/>
            <a:ext cx="3374589" cy="258532"/>
          </a:xfrm>
          <a:prstGeom prst="rect">
            <a:avLst/>
          </a:prstGeom>
          <a:noFill/>
        </p:spPr>
        <p:txBody>
          <a:bodyPr wrap="square" rtlCol="0">
            <a:spAutoFit/>
          </a:bodyPr>
          <a:lstStyle/>
          <a:p>
            <a:pPr>
              <a:lnSpc>
                <a:spcPct val="90000"/>
              </a:lnSpc>
            </a:pPr>
            <a:r>
              <a:rPr lang="en-US" sz="1200" dirty="0">
                <a:solidFill>
                  <a:schemeClr val="bg1"/>
                </a:solidFill>
              </a:rPr>
              <a:t>Vancouver Coastal Health Authority, 2025)</a:t>
            </a:r>
          </a:p>
        </p:txBody>
      </p:sp>
    </p:spTree>
    <p:extLst>
      <p:ext uri="{BB962C8B-B14F-4D97-AF65-F5344CB8AC3E}">
        <p14:creationId xmlns:p14="http://schemas.microsoft.com/office/powerpoint/2010/main" val="121857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9398-151B-3CC7-A5ED-4B6EE7483A1C}"/>
              </a:ext>
            </a:extLst>
          </p:cNvPr>
          <p:cNvSpPr>
            <a:spLocks noGrp="1"/>
          </p:cNvSpPr>
          <p:nvPr>
            <p:ph type="title"/>
          </p:nvPr>
        </p:nvSpPr>
        <p:spPr>
          <a:xfrm>
            <a:off x="1293813" y="401045"/>
            <a:ext cx="9601200" cy="1143000"/>
          </a:xfrm>
        </p:spPr>
        <p:txBody>
          <a:bodyPr/>
          <a:lstStyle/>
          <a:p>
            <a:endParaRPr lang="en-US" dirty="0"/>
          </a:p>
        </p:txBody>
      </p:sp>
      <p:sp>
        <p:nvSpPr>
          <p:cNvPr id="3" name="Content Placeholder 2">
            <a:extLst>
              <a:ext uri="{FF2B5EF4-FFF2-40B4-BE49-F238E27FC236}">
                <a16:creationId xmlns:a16="http://schemas.microsoft.com/office/drawing/2014/main" id="{6067BAC5-9FCD-24D9-3CAB-C5545B58BD10}"/>
              </a:ext>
            </a:extLst>
          </p:cNvPr>
          <p:cNvSpPr>
            <a:spLocks noGrp="1"/>
          </p:cNvSpPr>
          <p:nvPr>
            <p:ph idx="1"/>
          </p:nvPr>
        </p:nvSpPr>
        <p:spPr/>
        <p:txBody>
          <a:bodyPr/>
          <a:lstStyle/>
          <a:p>
            <a:endParaRPr lang="en-US"/>
          </a:p>
        </p:txBody>
      </p:sp>
      <p:pic>
        <p:nvPicPr>
          <p:cNvPr id="1026" name="Picture 2" descr="Nelson Mandela Quote: “Times change, we need to change as well.”">
            <a:extLst>
              <a:ext uri="{FF2B5EF4-FFF2-40B4-BE49-F238E27FC236}">
                <a16:creationId xmlns:a16="http://schemas.microsoft.com/office/drawing/2014/main" id="{DD61EEA2-5E4E-C8B4-0B5B-A44E9F258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12188825"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1C10-B2EC-F273-D7D2-4083D3065308}"/>
              </a:ext>
            </a:extLst>
          </p:cNvPr>
          <p:cNvSpPr>
            <a:spLocks noGrp="1"/>
          </p:cNvSpPr>
          <p:nvPr>
            <p:ph type="title"/>
          </p:nvPr>
        </p:nvSpPr>
        <p:spPr>
          <a:xfrm>
            <a:off x="1293812" y="188640"/>
            <a:ext cx="9601200" cy="926976"/>
          </a:xfrm>
        </p:spPr>
        <p:txBody>
          <a:bodyPr/>
          <a:lstStyle/>
          <a:p>
            <a:pPr algn="ctr"/>
            <a:r>
              <a:rPr lang="en-US" dirty="0"/>
              <a:t>WHY IS THIS SOLUTION NEEDED?</a:t>
            </a:r>
          </a:p>
        </p:txBody>
      </p:sp>
      <p:sp>
        <p:nvSpPr>
          <p:cNvPr id="5" name="Content Placeholder 4">
            <a:extLst>
              <a:ext uri="{FF2B5EF4-FFF2-40B4-BE49-F238E27FC236}">
                <a16:creationId xmlns:a16="http://schemas.microsoft.com/office/drawing/2014/main" id="{EABC3C7A-D7CF-315F-AA82-C6DC6E54224B}"/>
              </a:ext>
            </a:extLst>
          </p:cNvPr>
          <p:cNvSpPr>
            <a:spLocks noGrp="1"/>
          </p:cNvSpPr>
          <p:nvPr>
            <p:ph idx="1"/>
          </p:nvPr>
        </p:nvSpPr>
        <p:spPr>
          <a:xfrm>
            <a:off x="1197868" y="1340768"/>
            <a:ext cx="9601200" cy="5400600"/>
          </a:xfrm>
        </p:spPr>
        <p:txBody>
          <a:bodyPr>
            <a:normAutofit lnSpcReduction="10000"/>
          </a:bodyPr>
          <a:lstStyle/>
          <a:p>
            <a:pPr>
              <a:buFont typeface="Wingdings" pitchFamily="2" charset="2"/>
              <a:buChar char="§"/>
            </a:pPr>
            <a:r>
              <a:rPr lang="en-US" sz="1900" dirty="0"/>
              <a:t>Several studies highlight that nurses leave their fulltime lines or the nursing profession entirely due to rigid schedules, shift work and lack of flexibility which impacts their personal life </a:t>
            </a:r>
            <a:r>
              <a:rPr lang="en-CA" sz="1900" dirty="0"/>
              <a:t>(Johnson et al., 2025), (Institute of Health Economics, 2024). </a:t>
            </a:r>
          </a:p>
          <a:p>
            <a:pPr>
              <a:buFont typeface="Wingdings" pitchFamily="2" charset="2"/>
              <a:buChar char="§"/>
            </a:pPr>
            <a:r>
              <a:rPr lang="en-US" sz="1900" dirty="0"/>
              <a:t>Nurses returning from maternity leave struggle with balancing childcare, responsibilities at home and working shift work, many leave the profession </a:t>
            </a:r>
            <a:r>
              <a:rPr lang="en-CA" sz="1900" dirty="0"/>
              <a:t>(Johnson et al., 2025),</a:t>
            </a:r>
            <a:endParaRPr lang="en-US" sz="1900" dirty="0"/>
          </a:p>
          <a:p>
            <a:pPr>
              <a:buFont typeface="Wingdings" pitchFamily="2" charset="2"/>
              <a:buChar char="§"/>
            </a:pPr>
            <a:r>
              <a:rPr lang="en-US" sz="1900" dirty="0"/>
              <a:t>Most nurses that return to the profession do not resume full time work and prefer being in casual pools </a:t>
            </a:r>
            <a:r>
              <a:rPr lang="en-CA" sz="1900" dirty="0"/>
              <a:t>(Jamieson &amp; Taua, 2009).</a:t>
            </a:r>
          </a:p>
          <a:p>
            <a:pPr>
              <a:buFont typeface="Wingdings" pitchFamily="2" charset="2"/>
              <a:buChar char="§"/>
            </a:pPr>
            <a:r>
              <a:rPr lang="en-CA" sz="1900" dirty="0"/>
              <a:t>Long shifts, shift work &amp; working in high acute areas linked to less recovery time and fatigue. Fatigue impairs decision making, experience diminished vigilance and are at heightened risk for making an error (Alshammari et al., 2025).</a:t>
            </a:r>
          </a:p>
          <a:p>
            <a:pPr>
              <a:buFont typeface="Wingdings" pitchFamily="2" charset="2"/>
              <a:buChar char="§"/>
            </a:pPr>
            <a:r>
              <a:rPr lang="en-CA" sz="1900" dirty="0"/>
              <a:t>Study comparing various ages, highlighted Gen Z (mid-1990s to early 2010s) nurses struggle with emotional regulation &amp; exhaustion (more likely to leave the profession. Gen Z plays a crucial role in sustaining profession (Gilchrist et al., 2025).</a:t>
            </a:r>
          </a:p>
          <a:p>
            <a:pPr>
              <a:buFont typeface="Wingdings" pitchFamily="2" charset="2"/>
              <a:buChar char="§"/>
            </a:pPr>
            <a:r>
              <a:rPr lang="en-US" sz="1900" dirty="0"/>
              <a:t>Despite Vancouver, BC being a hub with multiple resources, the nursing shortage persists.</a:t>
            </a:r>
          </a:p>
          <a:p>
            <a:endParaRPr lang="en-US" dirty="0"/>
          </a:p>
        </p:txBody>
      </p:sp>
    </p:spTree>
    <p:extLst>
      <p:ext uri="{BB962C8B-B14F-4D97-AF65-F5344CB8AC3E}">
        <p14:creationId xmlns:p14="http://schemas.microsoft.com/office/powerpoint/2010/main" val="160124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o tired to be safe? ANA position statements call for RNs and employers to  prevent working fatigued">
            <a:extLst>
              <a:ext uri="{FF2B5EF4-FFF2-40B4-BE49-F238E27FC236}">
                <a16:creationId xmlns:a16="http://schemas.microsoft.com/office/drawing/2014/main" id="{95F01FAF-D751-E343-20D3-E1B6B6A7D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887832-DACE-7AC6-3F67-609B000A2160}"/>
              </a:ext>
            </a:extLst>
          </p:cNvPr>
          <p:cNvSpPr txBox="1"/>
          <p:nvPr/>
        </p:nvSpPr>
        <p:spPr>
          <a:xfrm>
            <a:off x="1688356" y="388564"/>
            <a:ext cx="8812111" cy="590931"/>
          </a:xfrm>
          <a:prstGeom prst="rect">
            <a:avLst/>
          </a:prstGeom>
          <a:noFill/>
        </p:spPr>
        <p:txBody>
          <a:bodyPr wrap="square" rtlCol="0">
            <a:spAutoFit/>
          </a:bodyPr>
          <a:lstStyle/>
          <a:p>
            <a:pPr algn="ctr">
              <a:lnSpc>
                <a:spcPct val="90000"/>
              </a:lnSpc>
            </a:pPr>
            <a:r>
              <a:rPr lang="en-US" sz="3600" dirty="0">
                <a:solidFill>
                  <a:schemeClr val="bg1"/>
                </a:solidFill>
                <a:highlight>
                  <a:srgbClr val="000000"/>
                </a:highlight>
              </a:rPr>
              <a:t>CURRENT TRADITIONAL SCHEDULING </a:t>
            </a:r>
          </a:p>
        </p:txBody>
      </p:sp>
      <p:sp>
        <p:nvSpPr>
          <p:cNvPr id="8" name="TextBox 7">
            <a:extLst>
              <a:ext uri="{FF2B5EF4-FFF2-40B4-BE49-F238E27FC236}">
                <a16:creationId xmlns:a16="http://schemas.microsoft.com/office/drawing/2014/main" id="{4701F8CD-F95A-9C9C-1EF6-225EEE0C58FE}"/>
              </a:ext>
            </a:extLst>
          </p:cNvPr>
          <p:cNvSpPr txBox="1"/>
          <p:nvPr/>
        </p:nvSpPr>
        <p:spPr>
          <a:xfrm>
            <a:off x="189756" y="994008"/>
            <a:ext cx="4798268" cy="6227859"/>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US" sz="2000" dirty="0">
                <a:solidFill>
                  <a:schemeClr val="bg1"/>
                </a:solidFill>
                <a:highlight>
                  <a:srgbClr val="000000"/>
                </a:highlight>
              </a:rPr>
              <a:t>Mix of 12/9/8 hour shifts</a:t>
            </a:r>
          </a:p>
          <a:p>
            <a:pPr marL="342900" indent="-342900">
              <a:lnSpc>
                <a:spcPct val="90000"/>
              </a:lnSpc>
              <a:buFont typeface="Wingdings" panose="05000000000000000000" pitchFamily="2" charset="2"/>
              <a:buChar char="§"/>
            </a:pPr>
            <a:endParaRPr lang="en-US" sz="2000" dirty="0">
              <a:solidFill>
                <a:schemeClr val="bg1"/>
              </a:solidFill>
              <a:highlight>
                <a:srgbClr val="000000"/>
              </a:highlight>
            </a:endParaRP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More days off</a:t>
            </a:r>
          </a:p>
          <a:p>
            <a:pPr marL="342900" indent="-342900">
              <a:lnSpc>
                <a:spcPct val="90000"/>
              </a:lnSpc>
              <a:buFont typeface="Wingdings" panose="05000000000000000000" pitchFamily="2" charset="2"/>
              <a:buChar char="§"/>
            </a:pPr>
            <a:endParaRPr lang="en-US" sz="2000" dirty="0">
              <a:solidFill>
                <a:schemeClr val="bg1"/>
              </a:solidFill>
              <a:highlight>
                <a:srgbClr val="000000"/>
              </a:highlight>
            </a:endParaRP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Acute: Shift work &amp; some blended 8 hour shifts</a:t>
            </a:r>
          </a:p>
          <a:p>
            <a:pPr marL="342900" indent="-342900">
              <a:lnSpc>
                <a:spcPct val="90000"/>
              </a:lnSpc>
              <a:buFont typeface="Wingdings" panose="05000000000000000000" pitchFamily="2" charset="2"/>
              <a:buChar char="§"/>
            </a:pPr>
            <a:endParaRPr lang="en-US" sz="2000" dirty="0">
              <a:solidFill>
                <a:schemeClr val="bg1"/>
              </a:solidFill>
              <a:highlight>
                <a:srgbClr val="000000"/>
              </a:highlight>
            </a:endParaRP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Continuity in patient care</a:t>
            </a: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Community: mix of 8 &amp; 8.5 hour shifts</a:t>
            </a: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Permanent lines consist of 12 or 8 hour shifts (full &amp; part time)</a:t>
            </a:r>
          </a:p>
          <a:p>
            <a:pPr marL="342900" indent="-342900">
              <a:lnSpc>
                <a:spcPct val="90000"/>
              </a:lnSpc>
              <a:buFont typeface="Wingdings" panose="05000000000000000000" pitchFamily="2" charset="2"/>
              <a:buChar char="§"/>
            </a:pPr>
            <a:endParaRPr lang="en-US" sz="2000" dirty="0">
              <a:solidFill>
                <a:schemeClr val="bg1"/>
              </a:solidFill>
              <a:highlight>
                <a:srgbClr val="000000"/>
              </a:highlight>
            </a:endParaRP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Temporary positions  (NO ) </a:t>
            </a: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benefits or seniority accrual) unless covering a permanent line.</a:t>
            </a:r>
          </a:p>
          <a:p>
            <a:pPr marL="342900" indent="-342900">
              <a:lnSpc>
                <a:spcPct val="90000"/>
              </a:lnSpc>
              <a:buFont typeface="Wingdings" panose="05000000000000000000" pitchFamily="2" charset="2"/>
              <a:buChar char="§"/>
            </a:pPr>
            <a:endParaRPr lang="en-US" sz="2000" dirty="0">
              <a:solidFill>
                <a:schemeClr val="bg1"/>
              </a:solidFill>
              <a:highlight>
                <a:srgbClr val="000000"/>
              </a:highlight>
            </a:endParaRPr>
          </a:p>
          <a:p>
            <a:pPr marL="342900" indent="-342900">
              <a:lnSpc>
                <a:spcPct val="90000"/>
              </a:lnSpc>
              <a:buFont typeface="Wingdings" panose="05000000000000000000" pitchFamily="2" charset="2"/>
              <a:buChar char="§"/>
            </a:pPr>
            <a:r>
              <a:rPr lang="en-US" sz="2000" dirty="0">
                <a:solidFill>
                  <a:schemeClr val="bg1"/>
                </a:solidFill>
                <a:highlight>
                  <a:srgbClr val="000000"/>
                </a:highlight>
              </a:rPr>
              <a:t>HA: reduces number of shifts and employed staff (benefit), HOWEVER, nursing shortage exists</a:t>
            </a:r>
          </a:p>
          <a:p>
            <a:pPr>
              <a:lnSpc>
                <a:spcPct val="90000"/>
              </a:lnSpc>
            </a:pPr>
            <a:endParaRPr lang="en-US" sz="2100" dirty="0">
              <a:solidFill>
                <a:schemeClr val="bg1"/>
              </a:solidFill>
              <a:highlight>
                <a:srgbClr val="000000"/>
              </a:highlight>
            </a:endParaRPr>
          </a:p>
          <a:p>
            <a:pPr>
              <a:lnSpc>
                <a:spcPct val="90000"/>
              </a:lnSpc>
            </a:pPr>
            <a:endParaRPr lang="en-US" sz="2100" dirty="0">
              <a:solidFill>
                <a:schemeClr val="bg1"/>
              </a:solidFill>
              <a:highlight>
                <a:srgbClr val="000000"/>
              </a:highlight>
            </a:endParaRPr>
          </a:p>
        </p:txBody>
      </p:sp>
      <p:sp>
        <p:nvSpPr>
          <p:cNvPr id="9" name="TextBox 8">
            <a:extLst>
              <a:ext uri="{FF2B5EF4-FFF2-40B4-BE49-F238E27FC236}">
                <a16:creationId xmlns:a16="http://schemas.microsoft.com/office/drawing/2014/main" id="{15F619CF-B9CE-C0C4-D6A6-430CE435A371}"/>
              </a:ext>
            </a:extLst>
          </p:cNvPr>
          <p:cNvSpPr txBox="1"/>
          <p:nvPr/>
        </p:nvSpPr>
        <p:spPr>
          <a:xfrm>
            <a:off x="9345753" y="6237312"/>
            <a:ext cx="2998069" cy="258532"/>
          </a:xfrm>
          <a:prstGeom prst="rect">
            <a:avLst/>
          </a:prstGeom>
          <a:noFill/>
        </p:spPr>
        <p:txBody>
          <a:bodyPr wrap="square" rtlCol="0">
            <a:spAutoFit/>
          </a:bodyPr>
          <a:lstStyle/>
          <a:p>
            <a:pPr>
              <a:lnSpc>
                <a:spcPct val="90000"/>
              </a:lnSpc>
            </a:pPr>
            <a:r>
              <a:rPr lang="en-CA" sz="1200" dirty="0">
                <a:solidFill>
                  <a:schemeClr val="bg1"/>
                </a:solidFill>
                <a:highlight>
                  <a:srgbClr val="000000"/>
                </a:highlight>
              </a:rPr>
              <a:t>(American Nurses Association, 2023)</a:t>
            </a:r>
            <a:endParaRPr lang="en-US" sz="1200" dirty="0">
              <a:solidFill>
                <a:schemeClr val="bg1"/>
              </a:solidFill>
              <a:highlight>
                <a:srgbClr val="000000"/>
              </a:highlight>
            </a:endParaRPr>
          </a:p>
        </p:txBody>
      </p:sp>
      <p:sp>
        <p:nvSpPr>
          <p:cNvPr id="10" name="TextBox 9">
            <a:extLst>
              <a:ext uri="{FF2B5EF4-FFF2-40B4-BE49-F238E27FC236}">
                <a16:creationId xmlns:a16="http://schemas.microsoft.com/office/drawing/2014/main" id="{E83F900F-375D-6EFE-A4E9-369BF8BD8FB5}"/>
              </a:ext>
            </a:extLst>
          </p:cNvPr>
          <p:cNvSpPr txBox="1"/>
          <p:nvPr/>
        </p:nvSpPr>
        <p:spPr>
          <a:xfrm>
            <a:off x="9378657" y="6547656"/>
            <a:ext cx="1828323" cy="258532"/>
          </a:xfrm>
          <a:prstGeom prst="rect">
            <a:avLst/>
          </a:prstGeom>
          <a:noFill/>
        </p:spPr>
        <p:txBody>
          <a:bodyPr wrap="square" rtlCol="0">
            <a:spAutoFit/>
          </a:bodyPr>
          <a:lstStyle/>
          <a:p>
            <a:pPr>
              <a:lnSpc>
                <a:spcPct val="90000"/>
              </a:lnSpc>
            </a:pPr>
            <a:r>
              <a:rPr lang="en-US" sz="1200" dirty="0">
                <a:solidFill>
                  <a:schemeClr val="bg1"/>
                </a:solidFill>
                <a:highlight>
                  <a:srgbClr val="000000"/>
                </a:highlight>
              </a:rPr>
              <a:t>Nyhus, 2007</a:t>
            </a:r>
          </a:p>
        </p:txBody>
      </p:sp>
    </p:spTree>
    <p:extLst>
      <p:ext uri="{BB962C8B-B14F-4D97-AF65-F5344CB8AC3E}">
        <p14:creationId xmlns:p14="http://schemas.microsoft.com/office/powerpoint/2010/main" val="32893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349C27-11E2-B8FA-EA02-27BB0E0C256E}"/>
              </a:ext>
            </a:extLst>
          </p:cNvPr>
          <p:cNvPicPr>
            <a:picLocks noChangeAspect="1"/>
          </p:cNvPicPr>
          <p:nvPr/>
        </p:nvPicPr>
        <p:blipFill>
          <a:blip r:embed="rId2"/>
          <a:stretch>
            <a:fillRect/>
          </a:stretch>
        </p:blipFill>
        <p:spPr>
          <a:xfrm>
            <a:off x="6310436" y="1556792"/>
            <a:ext cx="5757005" cy="4355430"/>
          </a:xfrm>
          <a:prstGeom prst="rect">
            <a:avLst/>
          </a:prstGeom>
        </p:spPr>
      </p:pic>
      <p:sp>
        <p:nvSpPr>
          <p:cNvPr id="5" name="TextBox 4">
            <a:extLst>
              <a:ext uri="{FF2B5EF4-FFF2-40B4-BE49-F238E27FC236}">
                <a16:creationId xmlns:a16="http://schemas.microsoft.com/office/drawing/2014/main" id="{C9683884-11D5-E3FF-67C4-345C6B640FB5}"/>
              </a:ext>
            </a:extLst>
          </p:cNvPr>
          <p:cNvSpPr txBox="1"/>
          <p:nvPr/>
        </p:nvSpPr>
        <p:spPr>
          <a:xfrm>
            <a:off x="1233872" y="433187"/>
            <a:ext cx="9721080" cy="535531"/>
          </a:xfrm>
          <a:prstGeom prst="rect">
            <a:avLst/>
          </a:prstGeom>
          <a:noFill/>
        </p:spPr>
        <p:txBody>
          <a:bodyPr wrap="square" rtlCol="0">
            <a:spAutoFit/>
          </a:bodyPr>
          <a:lstStyle/>
          <a:p>
            <a:pPr>
              <a:lnSpc>
                <a:spcPct val="90000"/>
              </a:lnSpc>
            </a:pPr>
            <a:r>
              <a:rPr lang="en-US" sz="3200" dirty="0"/>
              <a:t>WHY TRADITIONAL SCHEDULING DOES NOT WORK</a:t>
            </a:r>
          </a:p>
        </p:txBody>
      </p:sp>
      <p:sp>
        <p:nvSpPr>
          <p:cNvPr id="6" name="TextBox 5">
            <a:extLst>
              <a:ext uri="{FF2B5EF4-FFF2-40B4-BE49-F238E27FC236}">
                <a16:creationId xmlns:a16="http://schemas.microsoft.com/office/drawing/2014/main" id="{CC9F70A6-12DC-C497-DA6B-6DA60C725657}"/>
              </a:ext>
            </a:extLst>
          </p:cNvPr>
          <p:cNvSpPr txBox="1"/>
          <p:nvPr/>
        </p:nvSpPr>
        <p:spPr>
          <a:xfrm>
            <a:off x="261092" y="1363204"/>
            <a:ext cx="5757005" cy="532761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US" sz="2400" dirty="0">
                <a:solidFill>
                  <a:schemeClr val="tx2"/>
                </a:solidFill>
              </a:rPr>
              <a:t>Rigid schedules &amp; No flexibility</a:t>
            </a:r>
          </a:p>
          <a:p>
            <a:pPr marL="800100" lvl="1" indent="-342900">
              <a:lnSpc>
                <a:spcPct val="90000"/>
              </a:lnSpc>
              <a:buFont typeface="Courier New" panose="02070309020205020404" pitchFamily="49" charset="0"/>
              <a:buChar char="o"/>
            </a:pPr>
            <a:r>
              <a:rPr lang="en-US" sz="2400" dirty="0">
                <a:solidFill>
                  <a:schemeClr val="tx2"/>
                </a:solidFill>
              </a:rPr>
              <a:t>E.g. not conducive for nurses with kids or personal responsibilities</a:t>
            </a:r>
          </a:p>
          <a:p>
            <a:pPr marL="342900" indent="-342900">
              <a:lnSpc>
                <a:spcPct val="90000"/>
              </a:lnSpc>
              <a:buFont typeface="Wingdings" panose="05000000000000000000" pitchFamily="2" charset="2"/>
              <a:buChar char="§"/>
            </a:pPr>
            <a:endParaRPr lang="en-US" sz="2400" dirty="0">
              <a:solidFill>
                <a:schemeClr val="tx2"/>
              </a:solidFill>
            </a:endParaRPr>
          </a:p>
          <a:p>
            <a:pPr marL="342900" indent="-342900">
              <a:lnSpc>
                <a:spcPct val="90000"/>
              </a:lnSpc>
              <a:buFont typeface="Wingdings" panose="05000000000000000000" pitchFamily="2" charset="2"/>
              <a:buChar char="§"/>
            </a:pPr>
            <a:r>
              <a:rPr lang="en-US" sz="2400" dirty="0">
                <a:solidFill>
                  <a:schemeClr val="tx2"/>
                </a:solidFill>
              </a:rPr>
              <a:t>Long hours &amp; job fatigue</a:t>
            </a:r>
          </a:p>
          <a:p>
            <a:pPr marL="342900" indent="-342900">
              <a:lnSpc>
                <a:spcPct val="90000"/>
              </a:lnSpc>
              <a:buFont typeface="Wingdings" panose="05000000000000000000" pitchFamily="2" charset="2"/>
              <a:buChar char="§"/>
            </a:pPr>
            <a:endParaRPr lang="en-US" sz="2400" dirty="0">
              <a:solidFill>
                <a:schemeClr val="tx2"/>
              </a:solidFill>
            </a:endParaRPr>
          </a:p>
          <a:p>
            <a:pPr marL="342900" indent="-342900">
              <a:lnSpc>
                <a:spcPct val="90000"/>
              </a:lnSpc>
              <a:buFont typeface="Wingdings" panose="05000000000000000000" pitchFamily="2" charset="2"/>
              <a:buChar char="§"/>
            </a:pPr>
            <a:r>
              <a:rPr lang="en-US" sz="2400" dirty="0">
                <a:solidFill>
                  <a:schemeClr val="tx2"/>
                </a:solidFill>
              </a:rPr>
              <a:t>Increased errors &amp; weaker performance</a:t>
            </a:r>
          </a:p>
          <a:p>
            <a:pPr marL="342900" indent="-342900">
              <a:lnSpc>
                <a:spcPct val="90000"/>
              </a:lnSpc>
              <a:buFont typeface="Wingdings" panose="05000000000000000000" pitchFamily="2" charset="2"/>
              <a:buChar char="§"/>
            </a:pPr>
            <a:endParaRPr lang="en-US" sz="2400" dirty="0">
              <a:solidFill>
                <a:schemeClr val="tx2"/>
              </a:solidFill>
            </a:endParaRPr>
          </a:p>
          <a:p>
            <a:pPr marL="342900" indent="-342900">
              <a:lnSpc>
                <a:spcPct val="90000"/>
              </a:lnSpc>
              <a:buFont typeface="Wingdings" panose="05000000000000000000" pitchFamily="2" charset="2"/>
              <a:buChar char="§"/>
            </a:pPr>
            <a:r>
              <a:rPr lang="en-US" sz="2400" dirty="0">
                <a:solidFill>
                  <a:schemeClr val="tx2"/>
                </a:solidFill>
              </a:rPr>
              <a:t>Conflict between personal commitments &amp; duty and responsibility at work</a:t>
            </a:r>
          </a:p>
          <a:p>
            <a:pPr marL="342900" indent="-342900">
              <a:lnSpc>
                <a:spcPct val="90000"/>
              </a:lnSpc>
              <a:buFont typeface="Wingdings" panose="05000000000000000000" pitchFamily="2" charset="2"/>
              <a:buChar char="§"/>
            </a:pPr>
            <a:endParaRPr lang="en-US" sz="2400" dirty="0">
              <a:solidFill>
                <a:schemeClr val="tx2"/>
              </a:solidFill>
            </a:endParaRPr>
          </a:p>
          <a:p>
            <a:pPr marL="342900" indent="-342900">
              <a:lnSpc>
                <a:spcPct val="90000"/>
              </a:lnSpc>
              <a:buFont typeface="Wingdings" panose="05000000000000000000" pitchFamily="2" charset="2"/>
              <a:buChar char="§"/>
            </a:pPr>
            <a:r>
              <a:rPr lang="en-US" sz="2400" dirty="0">
                <a:solidFill>
                  <a:schemeClr val="tx2"/>
                </a:solidFill>
              </a:rPr>
              <a:t>Research identifies scheduling to be a driver of turnover</a:t>
            </a:r>
          </a:p>
          <a:p>
            <a:pPr>
              <a:lnSpc>
                <a:spcPct val="90000"/>
              </a:lnSpc>
            </a:pPr>
            <a:endParaRPr lang="en-US" dirty="0"/>
          </a:p>
        </p:txBody>
      </p:sp>
      <p:sp>
        <p:nvSpPr>
          <p:cNvPr id="7" name="TextBox 6">
            <a:extLst>
              <a:ext uri="{FF2B5EF4-FFF2-40B4-BE49-F238E27FC236}">
                <a16:creationId xmlns:a16="http://schemas.microsoft.com/office/drawing/2014/main" id="{5DDB8393-57F3-1F05-1749-A43C8EE97B92}"/>
              </a:ext>
            </a:extLst>
          </p:cNvPr>
          <p:cNvSpPr txBox="1"/>
          <p:nvPr/>
        </p:nvSpPr>
        <p:spPr>
          <a:xfrm>
            <a:off x="10252874" y="6485307"/>
            <a:ext cx="1404156" cy="258532"/>
          </a:xfrm>
          <a:prstGeom prst="rect">
            <a:avLst/>
          </a:prstGeom>
          <a:noFill/>
        </p:spPr>
        <p:txBody>
          <a:bodyPr wrap="square" rtlCol="0">
            <a:spAutoFit/>
          </a:bodyPr>
          <a:lstStyle/>
          <a:p>
            <a:pPr>
              <a:lnSpc>
                <a:spcPct val="90000"/>
              </a:lnSpc>
            </a:pPr>
            <a:r>
              <a:rPr lang="en-CA" sz="1200" dirty="0"/>
              <a:t>(Seiler, 2024)</a:t>
            </a:r>
            <a:endParaRPr lang="en-US" sz="1200" dirty="0"/>
          </a:p>
        </p:txBody>
      </p:sp>
      <p:sp>
        <p:nvSpPr>
          <p:cNvPr id="8" name="TextBox 7">
            <a:extLst>
              <a:ext uri="{FF2B5EF4-FFF2-40B4-BE49-F238E27FC236}">
                <a16:creationId xmlns:a16="http://schemas.microsoft.com/office/drawing/2014/main" id="{621BA87B-DA5F-5A8C-22F9-C9BFA0643BFA}"/>
              </a:ext>
            </a:extLst>
          </p:cNvPr>
          <p:cNvSpPr txBox="1"/>
          <p:nvPr/>
        </p:nvSpPr>
        <p:spPr>
          <a:xfrm>
            <a:off x="10247513" y="6226775"/>
            <a:ext cx="1656184" cy="258532"/>
          </a:xfrm>
          <a:prstGeom prst="rect">
            <a:avLst/>
          </a:prstGeom>
          <a:noFill/>
        </p:spPr>
        <p:txBody>
          <a:bodyPr wrap="square" rtlCol="0">
            <a:spAutoFit/>
          </a:bodyPr>
          <a:lstStyle/>
          <a:p>
            <a:pPr>
              <a:lnSpc>
                <a:spcPct val="90000"/>
              </a:lnSpc>
            </a:pPr>
            <a:r>
              <a:rPr lang="en-US" sz="1200" dirty="0"/>
              <a:t>(Almost, 2024)</a:t>
            </a:r>
          </a:p>
        </p:txBody>
      </p:sp>
    </p:spTree>
    <p:extLst>
      <p:ext uri="{BB962C8B-B14F-4D97-AF65-F5344CB8AC3E}">
        <p14:creationId xmlns:p14="http://schemas.microsoft.com/office/powerpoint/2010/main" val="19194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enefits of a Healthy Nurse Work Life Balance - Dropstat">
            <a:extLst>
              <a:ext uri="{FF2B5EF4-FFF2-40B4-BE49-F238E27FC236}">
                <a16:creationId xmlns:a16="http://schemas.microsoft.com/office/drawing/2014/main" id="{3A3CCA72-FC45-7284-9852-4497BC1C2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735" y="1812451"/>
            <a:ext cx="5772442" cy="39675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20C9986-9693-56D0-99F8-E3E838392997}"/>
              </a:ext>
            </a:extLst>
          </p:cNvPr>
          <p:cNvSpPr>
            <a:spLocks noGrp="1"/>
          </p:cNvSpPr>
          <p:nvPr>
            <p:ph type="title"/>
          </p:nvPr>
        </p:nvSpPr>
        <p:spPr>
          <a:xfrm>
            <a:off x="1293812" y="260648"/>
            <a:ext cx="9601200" cy="1143000"/>
          </a:xfrm>
        </p:spPr>
        <p:txBody>
          <a:bodyPr/>
          <a:lstStyle/>
          <a:p>
            <a:pPr algn="ctr"/>
            <a:r>
              <a:rPr lang="en-US" dirty="0">
                <a:solidFill>
                  <a:schemeClr val="bg1"/>
                </a:solidFill>
                <a:highlight>
                  <a:srgbClr val="000000"/>
                </a:highlight>
              </a:rPr>
              <a:t>BENEFITS OF REVISING TRADITIONAL SHIFT WORK ALTERNATIVE SCHEDULING</a:t>
            </a:r>
          </a:p>
        </p:txBody>
      </p:sp>
      <p:sp>
        <p:nvSpPr>
          <p:cNvPr id="5" name="Content Placeholder 2">
            <a:extLst>
              <a:ext uri="{FF2B5EF4-FFF2-40B4-BE49-F238E27FC236}">
                <a16:creationId xmlns:a16="http://schemas.microsoft.com/office/drawing/2014/main" id="{20BF9DBC-EB89-CD57-5282-C63B0EE2BC3E}"/>
              </a:ext>
            </a:extLst>
          </p:cNvPr>
          <p:cNvSpPr>
            <a:spLocks noGrp="1"/>
          </p:cNvSpPr>
          <p:nvPr>
            <p:ph idx="1"/>
          </p:nvPr>
        </p:nvSpPr>
        <p:spPr>
          <a:xfrm>
            <a:off x="321971" y="1833736"/>
            <a:ext cx="5544616" cy="4907632"/>
          </a:xfrm>
        </p:spPr>
        <p:txBody>
          <a:bodyPr>
            <a:normAutofit fontScale="92500" lnSpcReduction="10000"/>
          </a:bodyPr>
          <a:lstStyle/>
          <a:p>
            <a:pPr>
              <a:buFont typeface="Wingdings" panose="05000000000000000000" pitchFamily="2" charset="2"/>
              <a:buChar char="§"/>
            </a:pPr>
            <a:r>
              <a:rPr lang="en-US" dirty="0"/>
              <a:t>More flexibility in work schedule</a:t>
            </a:r>
          </a:p>
          <a:p>
            <a:pPr>
              <a:buFont typeface="Wingdings" panose="05000000000000000000" pitchFamily="2" charset="2"/>
              <a:buChar char="§"/>
            </a:pPr>
            <a:r>
              <a:rPr lang="en-US" dirty="0"/>
              <a:t>Increased job satisfaction (increased likelihood of nurses staying)</a:t>
            </a:r>
          </a:p>
          <a:p>
            <a:pPr>
              <a:buFont typeface="Wingdings" panose="05000000000000000000" pitchFamily="2" charset="2"/>
              <a:buChar char="§"/>
            </a:pPr>
            <a:r>
              <a:rPr lang="en-CA" dirty="0"/>
              <a:t>More autonomy and opportunity to stay in a position if circumstances change or other commitments arise (e.g. childcare, family life, work life balance) </a:t>
            </a:r>
          </a:p>
          <a:p>
            <a:pPr>
              <a:buFont typeface="Wingdings" panose="05000000000000000000" pitchFamily="2" charset="2"/>
              <a:buChar char="§"/>
            </a:pPr>
            <a:r>
              <a:rPr lang="en-CA" dirty="0"/>
              <a:t>Attract &amp; help retain nurses who have left for similar reasons.</a:t>
            </a:r>
          </a:p>
          <a:p>
            <a:pPr marL="342900" indent="-342900">
              <a:buFont typeface="Wingdings" panose="05000000000000000000" pitchFamily="2" charset="2"/>
              <a:buChar char="§"/>
            </a:pPr>
            <a:r>
              <a:rPr lang="en-CA" dirty="0"/>
              <a:t>Alternative scheduling directly impacts if nurses feel supported, are able to balance personal responsibilities and feel safe</a:t>
            </a:r>
          </a:p>
          <a:p>
            <a:pPr marL="0" indent="0">
              <a:buNone/>
            </a:pPr>
            <a:r>
              <a:rPr lang="en-CA" dirty="0"/>
              <a:t> </a:t>
            </a:r>
          </a:p>
          <a:p>
            <a:endParaRPr lang="en-CA" dirty="0"/>
          </a:p>
          <a:p>
            <a:endParaRPr lang="en-US" dirty="0"/>
          </a:p>
        </p:txBody>
      </p:sp>
    </p:spTree>
    <p:extLst>
      <p:ext uri="{BB962C8B-B14F-4D97-AF65-F5344CB8AC3E}">
        <p14:creationId xmlns:p14="http://schemas.microsoft.com/office/powerpoint/2010/main" val="2320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pengear EOL: IM7200 Alternative Options">
            <a:extLst>
              <a:ext uri="{FF2B5EF4-FFF2-40B4-BE49-F238E27FC236}">
                <a16:creationId xmlns:a16="http://schemas.microsoft.com/office/drawing/2014/main" id="{70D4A5FC-3258-0019-71C4-0FCB73B21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1405"/>
            <a:ext cx="12188824" cy="7209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D1F25A-2538-00D0-F2E8-6B2F8D74598C}"/>
              </a:ext>
            </a:extLst>
          </p:cNvPr>
          <p:cNvSpPr txBox="1"/>
          <p:nvPr/>
        </p:nvSpPr>
        <p:spPr>
          <a:xfrm>
            <a:off x="10630916" y="6453336"/>
            <a:ext cx="1368152" cy="258532"/>
          </a:xfrm>
          <a:prstGeom prst="rect">
            <a:avLst/>
          </a:prstGeom>
          <a:noFill/>
        </p:spPr>
        <p:txBody>
          <a:bodyPr wrap="square" rtlCol="0">
            <a:spAutoFit/>
          </a:bodyPr>
          <a:lstStyle/>
          <a:p>
            <a:pPr>
              <a:lnSpc>
                <a:spcPct val="90000"/>
              </a:lnSpc>
            </a:pPr>
            <a:r>
              <a:rPr lang="en-US" sz="1200" dirty="0">
                <a:solidFill>
                  <a:schemeClr val="bg1"/>
                </a:solidFill>
              </a:rPr>
              <a:t>(Levine, 2020)</a:t>
            </a:r>
          </a:p>
        </p:txBody>
      </p:sp>
    </p:spTree>
    <p:extLst>
      <p:ext uri="{BB962C8B-B14F-4D97-AF65-F5344CB8AC3E}">
        <p14:creationId xmlns:p14="http://schemas.microsoft.com/office/powerpoint/2010/main" val="37590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A0C5-58CC-06A5-9D02-7F548FFB4232}"/>
              </a:ext>
            </a:extLst>
          </p:cNvPr>
          <p:cNvSpPr>
            <a:spLocks noGrp="1"/>
          </p:cNvSpPr>
          <p:nvPr>
            <p:ph type="title"/>
          </p:nvPr>
        </p:nvSpPr>
        <p:spPr>
          <a:xfrm>
            <a:off x="1618110" y="283082"/>
            <a:ext cx="9601200" cy="1143000"/>
          </a:xfrm>
        </p:spPr>
        <p:txBody>
          <a:bodyPr/>
          <a:lstStyle/>
          <a:p>
            <a:pPr algn="ctr"/>
            <a:r>
              <a:rPr lang="en-US" dirty="0"/>
              <a:t>ALTERNATIVE SCHEDULING OPTIONS </a:t>
            </a:r>
          </a:p>
        </p:txBody>
      </p:sp>
      <p:grpSp>
        <p:nvGrpSpPr>
          <p:cNvPr id="4" name="Group 3" descr="Staggered Start times&#10;">
            <a:extLst>
              <a:ext uri="{FF2B5EF4-FFF2-40B4-BE49-F238E27FC236}">
                <a16:creationId xmlns:a16="http://schemas.microsoft.com/office/drawing/2014/main" id="{F62D17B5-58A8-2FC7-335F-3B961E144339}"/>
              </a:ext>
            </a:extLst>
          </p:cNvPr>
          <p:cNvGrpSpPr/>
          <p:nvPr/>
        </p:nvGrpSpPr>
        <p:grpSpPr>
          <a:xfrm>
            <a:off x="345444" y="1629057"/>
            <a:ext cx="1941700" cy="2264499"/>
            <a:chOff x="0" y="1736"/>
            <a:chExt cx="1138658" cy="1626654"/>
          </a:xfrm>
        </p:grpSpPr>
        <p:sp>
          <p:nvSpPr>
            <p:cNvPr id="5" name="Chevron 4">
              <a:extLst>
                <a:ext uri="{FF2B5EF4-FFF2-40B4-BE49-F238E27FC236}">
                  <a16:creationId xmlns:a16="http://schemas.microsoft.com/office/drawing/2014/main" id="{D75FDC20-ACC6-834F-A389-55F79A7223FA}"/>
                </a:ext>
              </a:extLst>
            </p:cNvPr>
            <p:cNvSpPr/>
            <p:nvPr/>
          </p:nvSpPr>
          <p:spPr>
            <a:xfrm rot="5400000">
              <a:off x="-243998" y="245734"/>
              <a:ext cx="1626654" cy="11386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6" name="Chevron 4">
              <a:extLst>
                <a:ext uri="{FF2B5EF4-FFF2-40B4-BE49-F238E27FC236}">
                  <a16:creationId xmlns:a16="http://schemas.microsoft.com/office/drawing/2014/main" id="{EEC18E0D-DB28-C4C3-4802-DAE1169AE959}"/>
                </a:ext>
              </a:extLst>
            </p:cNvPr>
            <p:cNvSpPr txBox="1"/>
            <p:nvPr/>
          </p:nvSpPr>
          <p:spPr>
            <a:xfrm>
              <a:off x="1" y="571065"/>
              <a:ext cx="1138657" cy="487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sp>
        <p:nvSpPr>
          <p:cNvPr id="7" name="TextBox 6">
            <a:extLst>
              <a:ext uri="{FF2B5EF4-FFF2-40B4-BE49-F238E27FC236}">
                <a16:creationId xmlns:a16="http://schemas.microsoft.com/office/drawing/2014/main" id="{981F701A-027E-C17E-D4AB-A425ABA4DECF}"/>
              </a:ext>
            </a:extLst>
          </p:cNvPr>
          <p:cNvSpPr txBox="1"/>
          <p:nvPr/>
        </p:nvSpPr>
        <p:spPr>
          <a:xfrm>
            <a:off x="667334" y="2586549"/>
            <a:ext cx="1297919" cy="840230"/>
          </a:xfrm>
          <a:prstGeom prst="rect">
            <a:avLst/>
          </a:prstGeom>
          <a:noFill/>
        </p:spPr>
        <p:txBody>
          <a:bodyPr wrap="square" rtlCol="0">
            <a:spAutoFit/>
          </a:bodyPr>
          <a:lstStyle/>
          <a:p>
            <a:pPr>
              <a:lnSpc>
                <a:spcPct val="90000"/>
              </a:lnSpc>
            </a:pPr>
            <a:r>
              <a:rPr lang="en-US" b="1" dirty="0">
                <a:solidFill>
                  <a:schemeClr val="bg1"/>
                </a:solidFill>
              </a:rPr>
              <a:t>Staggered </a:t>
            </a:r>
          </a:p>
          <a:p>
            <a:pPr algn="ctr">
              <a:lnSpc>
                <a:spcPct val="90000"/>
              </a:lnSpc>
            </a:pPr>
            <a:r>
              <a:rPr lang="en-US" b="1" dirty="0">
                <a:solidFill>
                  <a:schemeClr val="bg1"/>
                </a:solidFill>
              </a:rPr>
              <a:t>Start/end times</a:t>
            </a:r>
          </a:p>
        </p:txBody>
      </p:sp>
      <p:grpSp>
        <p:nvGrpSpPr>
          <p:cNvPr id="8" name="Group 7">
            <a:extLst>
              <a:ext uri="{FF2B5EF4-FFF2-40B4-BE49-F238E27FC236}">
                <a16:creationId xmlns:a16="http://schemas.microsoft.com/office/drawing/2014/main" id="{E1A296A8-3A7D-4745-0C39-B670EA5683CA}"/>
              </a:ext>
            </a:extLst>
          </p:cNvPr>
          <p:cNvGrpSpPr/>
          <p:nvPr/>
        </p:nvGrpSpPr>
        <p:grpSpPr>
          <a:xfrm>
            <a:off x="2796068" y="1835322"/>
            <a:ext cx="9125893" cy="1646376"/>
            <a:chOff x="1235856" y="25840"/>
            <a:chExt cx="8749320" cy="1201000"/>
          </a:xfrm>
        </p:grpSpPr>
        <p:sp>
          <p:nvSpPr>
            <p:cNvPr id="9" name="Round Same Side Corner Rectangle 8">
              <a:extLst>
                <a:ext uri="{FF2B5EF4-FFF2-40B4-BE49-F238E27FC236}">
                  <a16:creationId xmlns:a16="http://schemas.microsoft.com/office/drawing/2014/main" id="{A9A0C3A1-1BF2-0B76-5B4A-B29782336E8D}"/>
                </a:ext>
              </a:extLst>
            </p:cNvPr>
            <p:cNvSpPr/>
            <p:nvPr/>
          </p:nvSpPr>
          <p:spPr>
            <a:xfrm rot="5400000">
              <a:off x="5037386" y="-3757211"/>
              <a:ext cx="1164739" cy="873084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0" name="Round Same Side Corner Rectangle 4">
              <a:extLst>
                <a:ext uri="{FF2B5EF4-FFF2-40B4-BE49-F238E27FC236}">
                  <a16:creationId xmlns:a16="http://schemas.microsoft.com/office/drawing/2014/main" id="{7D83C52A-BA0D-C820-F026-BC5165A41312}"/>
                </a:ext>
              </a:extLst>
            </p:cNvPr>
            <p:cNvSpPr txBox="1"/>
            <p:nvPr/>
          </p:nvSpPr>
          <p:spPr>
            <a:xfrm>
              <a:off x="1235856" y="175817"/>
              <a:ext cx="8673983" cy="1051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endParaRPr lang="en-US" kern="1200" dirty="0"/>
            </a:p>
            <a:p>
              <a:pPr marL="342900" lvl="1" indent="-342900" algn="l" defTabSz="1377950">
                <a:lnSpc>
                  <a:spcPct val="90000"/>
                </a:lnSpc>
                <a:spcBef>
                  <a:spcPct val="0"/>
                </a:spcBef>
                <a:spcAft>
                  <a:spcPct val="15000"/>
                </a:spcAft>
                <a:buFont typeface="Wingdings" panose="05000000000000000000" pitchFamily="2" charset="2"/>
                <a:buChar char="§"/>
              </a:pPr>
              <a:r>
                <a:rPr lang="en-US" sz="2100" kern="1200" dirty="0"/>
                <a:t>Blended 4/8/12 hour shifts</a:t>
              </a:r>
            </a:p>
            <a:p>
              <a:pPr marL="342900" lvl="1" indent="-342900" algn="l" defTabSz="1377950">
                <a:lnSpc>
                  <a:spcPct val="90000"/>
                </a:lnSpc>
                <a:spcBef>
                  <a:spcPct val="0"/>
                </a:spcBef>
                <a:spcAft>
                  <a:spcPct val="15000"/>
                </a:spcAft>
                <a:buFont typeface="Wingdings" panose="05000000000000000000" pitchFamily="2" charset="2"/>
                <a:buChar char="§"/>
              </a:pPr>
              <a:r>
                <a:rPr lang="en-US" sz="2100" kern="1200" dirty="0"/>
                <a:t>More </a:t>
              </a:r>
              <a:r>
                <a:rPr lang="en-US" sz="2100" dirty="0"/>
                <a:t>flexibility for those with commitments</a:t>
              </a:r>
            </a:p>
            <a:p>
              <a:pPr marL="342900" lvl="1" indent="-342900" algn="l" defTabSz="1377950">
                <a:lnSpc>
                  <a:spcPct val="90000"/>
                </a:lnSpc>
                <a:spcBef>
                  <a:spcPct val="0"/>
                </a:spcBef>
                <a:spcAft>
                  <a:spcPct val="15000"/>
                </a:spcAft>
                <a:buFont typeface="Wingdings" panose="05000000000000000000" pitchFamily="2" charset="2"/>
                <a:buChar char="§"/>
              </a:pPr>
              <a:r>
                <a:rPr lang="en-US" sz="2100" kern="1200" dirty="0"/>
                <a:t>Not Novel &amp; feasible</a:t>
              </a:r>
            </a:p>
            <a:p>
              <a:pPr marL="285750" lvl="1" indent="-285750" algn="l" defTabSz="1377950">
                <a:lnSpc>
                  <a:spcPct val="90000"/>
                </a:lnSpc>
                <a:spcBef>
                  <a:spcPct val="0"/>
                </a:spcBef>
                <a:spcAft>
                  <a:spcPct val="15000"/>
                </a:spcAft>
                <a:buChar char="•"/>
              </a:pPr>
              <a:endParaRPr lang="en-US" sz="3100" kern="1200" dirty="0"/>
            </a:p>
          </p:txBody>
        </p:sp>
      </p:grpSp>
      <p:grpSp>
        <p:nvGrpSpPr>
          <p:cNvPr id="11" name="Group 10">
            <a:extLst>
              <a:ext uri="{FF2B5EF4-FFF2-40B4-BE49-F238E27FC236}">
                <a16:creationId xmlns:a16="http://schemas.microsoft.com/office/drawing/2014/main" id="{7E494985-0AD1-2E24-4D39-A880050462C1}"/>
              </a:ext>
            </a:extLst>
          </p:cNvPr>
          <p:cNvGrpSpPr/>
          <p:nvPr/>
        </p:nvGrpSpPr>
        <p:grpSpPr>
          <a:xfrm>
            <a:off x="261765" y="3831997"/>
            <a:ext cx="2048412" cy="2264500"/>
            <a:chOff x="-7443" y="150678"/>
            <a:chExt cx="1223045" cy="1736574"/>
          </a:xfrm>
        </p:grpSpPr>
        <p:sp>
          <p:nvSpPr>
            <p:cNvPr id="12" name="Chevron 11">
              <a:extLst>
                <a:ext uri="{FF2B5EF4-FFF2-40B4-BE49-F238E27FC236}">
                  <a16:creationId xmlns:a16="http://schemas.microsoft.com/office/drawing/2014/main" id="{6E673817-B49D-5245-7465-1486B4ED3C3F}"/>
                </a:ext>
              </a:extLst>
            </p:cNvPr>
            <p:cNvSpPr/>
            <p:nvPr/>
          </p:nvSpPr>
          <p:spPr>
            <a:xfrm rot="5400000">
              <a:off x="-260486" y="411164"/>
              <a:ext cx="1736574" cy="121560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3" name="Chevron 4">
              <a:extLst>
                <a:ext uri="{FF2B5EF4-FFF2-40B4-BE49-F238E27FC236}">
                  <a16:creationId xmlns:a16="http://schemas.microsoft.com/office/drawing/2014/main" id="{5E6053A7-7224-BDE9-E4C3-91FDE023B790}"/>
                </a:ext>
              </a:extLst>
            </p:cNvPr>
            <p:cNvSpPr txBox="1"/>
            <p:nvPr/>
          </p:nvSpPr>
          <p:spPr>
            <a:xfrm>
              <a:off x="-7443" y="866594"/>
              <a:ext cx="1215602" cy="520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Job Share Positions</a:t>
              </a:r>
            </a:p>
          </p:txBody>
        </p:sp>
      </p:grpSp>
      <p:grpSp>
        <p:nvGrpSpPr>
          <p:cNvPr id="14" name="Group 13">
            <a:extLst>
              <a:ext uri="{FF2B5EF4-FFF2-40B4-BE49-F238E27FC236}">
                <a16:creationId xmlns:a16="http://schemas.microsoft.com/office/drawing/2014/main" id="{915CF9AA-D44B-73D9-05D2-79F1F4BF505E}"/>
              </a:ext>
            </a:extLst>
          </p:cNvPr>
          <p:cNvGrpSpPr/>
          <p:nvPr/>
        </p:nvGrpSpPr>
        <p:grpSpPr>
          <a:xfrm>
            <a:off x="2819646" y="3793020"/>
            <a:ext cx="9107414" cy="2145426"/>
            <a:chOff x="1253110" y="-114423"/>
            <a:chExt cx="8759646" cy="1281942"/>
          </a:xfrm>
        </p:grpSpPr>
        <p:sp>
          <p:nvSpPr>
            <p:cNvPr id="15" name="Round Same Side Corner Rectangle 14">
              <a:extLst>
                <a:ext uri="{FF2B5EF4-FFF2-40B4-BE49-F238E27FC236}">
                  <a16:creationId xmlns:a16="http://schemas.microsoft.com/office/drawing/2014/main" id="{032A2018-21B2-19AE-CDC6-4C788B6BEEA6}"/>
                </a:ext>
              </a:extLst>
            </p:cNvPr>
            <p:cNvSpPr/>
            <p:nvPr/>
          </p:nvSpPr>
          <p:spPr>
            <a:xfrm rot="5400000">
              <a:off x="5037036" y="-3780621"/>
              <a:ext cx="1164214" cy="873206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6" name="Round Same Side Corner Rectangle 4">
              <a:extLst>
                <a:ext uri="{FF2B5EF4-FFF2-40B4-BE49-F238E27FC236}">
                  <a16:creationId xmlns:a16="http://schemas.microsoft.com/office/drawing/2014/main" id="{32E063E2-81F8-F7AD-FCBB-7947E7925298}"/>
                </a:ext>
              </a:extLst>
            </p:cNvPr>
            <p:cNvSpPr txBox="1"/>
            <p:nvPr/>
          </p:nvSpPr>
          <p:spPr>
            <a:xfrm>
              <a:off x="1337522" y="-114423"/>
              <a:ext cx="8675234" cy="1257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l" defTabSz="800100">
                <a:lnSpc>
                  <a:spcPct val="90000"/>
                </a:lnSpc>
                <a:spcBef>
                  <a:spcPct val="0"/>
                </a:spcBef>
                <a:spcAft>
                  <a:spcPct val="15000"/>
                </a:spcAft>
              </a:pPr>
              <a:endParaRPr lang="en-US" sz="2100" kern="1200" dirty="0"/>
            </a:p>
            <a:p>
              <a:pPr marL="342900" lvl="1" indent="-342900" defTabSz="800100">
                <a:lnSpc>
                  <a:spcPct val="90000"/>
                </a:lnSpc>
                <a:spcBef>
                  <a:spcPct val="0"/>
                </a:spcBef>
                <a:spcAft>
                  <a:spcPct val="15000"/>
                </a:spcAft>
                <a:buFont typeface="Wingdings" panose="05000000000000000000" pitchFamily="2" charset="2"/>
                <a:buChar char="§"/>
              </a:pPr>
              <a:r>
                <a:rPr lang="en-US" sz="2100" dirty="0"/>
                <a:t>Allows 1 full time position to be split into 2 part time</a:t>
              </a:r>
            </a:p>
            <a:p>
              <a:pPr marL="342900" lvl="1" indent="-342900" defTabSz="800100">
                <a:lnSpc>
                  <a:spcPct val="90000"/>
                </a:lnSpc>
                <a:spcBef>
                  <a:spcPct val="0"/>
                </a:spcBef>
                <a:spcAft>
                  <a:spcPct val="15000"/>
                </a:spcAft>
                <a:buFont typeface="Wingdings" panose="05000000000000000000" pitchFamily="2" charset="2"/>
                <a:buChar char="§"/>
              </a:pPr>
              <a:r>
                <a:rPr lang="en-US" sz="2100" kern="1200" dirty="0"/>
                <a:t>Attractive for those needing part time. E.g. nurse returning from maternity leave.</a:t>
              </a:r>
            </a:p>
            <a:p>
              <a:pPr marL="342900" lvl="1" indent="-342900" algn="l" defTabSz="800100">
                <a:lnSpc>
                  <a:spcPct val="90000"/>
                </a:lnSpc>
                <a:spcBef>
                  <a:spcPct val="0"/>
                </a:spcBef>
                <a:spcAft>
                  <a:spcPct val="15000"/>
                </a:spcAft>
                <a:buFont typeface="Wingdings" panose="05000000000000000000" pitchFamily="2" charset="2"/>
                <a:buChar char="§"/>
              </a:pPr>
              <a:r>
                <a:rPr lang="en-US" sz="2100" kern="1200" dirty="0"/>
                <a:t>Not novel &amp; feasible</a:t>
              </a:r>
            </a:p>
          </p:txBody>
        </p:sp>
      </p:grpSp>
    </p:spTree>
    <p:extLst>
      <p:ext uri="{BB962C8B-B14F-4D97-AF65-F5344CB8AC3E}">
        <p14:creationId xmlns:p14="http://schemas.microsoft.com/office/powerpoint/2010/main" val="8626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16x9</Template>
  <TotalTime>1048</TotalTime>
  <Words>925</Words>
  <Application>Microsoft Macintosh PowerPoint</Application>
  <PresentationFormat>Custom</PresentationFormat>
  <Paragraphs>118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Euphemia</vt:lpstr>
      <vt:lpstr>Wingdings</vt:lpstr>
      <vt:lpstr>Serenity 16x9</vt:lpstr>
      <vt:lpstr>ALTERNATIVE STAFFING MODELS &amp; SCHEDULING</vt:lpstr>
      <vt:lpstr>PowerPoint Presentation</vt:lpstr>
      <vt:lpstr>PowerPoint Presentation</vt:lpstr>
      <vt:lpstr>WHY IS THIS SOLUTION NEEDED?</vt:lpstr>
      <vt:lpstr>PowerPoint Presentation</vt:lpstr>
      <vt:lpstr>PowerPoint Presentation</vt:lpstr>
      <vt:lpstr>BENEFITS OF REVISING TRADITIONAL SHIFT WORK ALTERNATIVE SCHEDULING</vt:lpstr>
      <vt:lpstr>PowerPoint Presentation</vt:lpstr>
      <vt:lpstr>ALTERNATIVE SCHEDULING OPTIONS </vt:lpstr>
      <vt:lpstr>PowerPoint Presentation</vt:lpstr>
      <vt:lpstr>PROVINCIAL TRAVEL NURSE TEAM (PTNT)</vt:lpstr>
      <vt:lpstr>PowerPoint Presentation</vt:lpstr>
      <vt:lpstr>FEASIBILITY &amp; IMPLEMENTATION OF ALTERNATIVE SCHEDULING</vt:lpstr>
      <vt:lpstr>FEASIBILITY &amp; IMPLEMENTATION OF ALTERNATIVE SCHEDULING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 nagra</dc:creator>
  <cp:lastModifiedBy>sanj nagra</cp:lastModifiedBy>
  <cp:revision>10</cp:revision>
  <dcterms:created xsi:type="dcterms:W3CDTF">2025-11-17T21:19:29Z</dcterms:created>
  <dcterms:modified xsi:type="dcterms:W3CDTF">2025-11-20T21:58:40Z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