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5" r:id="rId16"/>
    <p:sldId id="286" r:id="rId17"/>
    <p:sldId id="287" r:id="rId18"/>
    <p:sldId id="288" r:id="rId19"/>
    <p:sldId id="289" r:id="rId20"/>
  </p:sldIdLst>
  <p:sldSz cx="18288000" cy="10287000"/>
  <p:notesSz cx="6858000" cy="9144000"/>
  <p:embeddedFontLst>
    <p:embeddedFont>
      <p:font typeface="Canva Sans" panose="020B0604020202020204" charset="0"/>
      <p:regular r:id="rId22"/>
    </p:embeddedFont>
    <p:embeddedFont>
      <p:font typeface="Canva Sans Bold" panose="020B0604020202020204" charset="0"/>
      <p:regular r:id="rId23"/>
    </p:embeddedFont>
    <p:embeddedFont>
      <p:font typeface="Madani Arabic"/>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93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Umali" userId="adb810714ec0f73f" providerId="LiveId" clId="{6CE1EE5C-C9FA-4FAD-9D28-BB85F263C889}"/>
    <pc:docChg chg="modSld">
      <pc:chgData name="Melissa Umali" userId="adb810714ec0f73f" providerId="LiveId" clId="{6CE1EE5C-C9FA-4FAD-9D28-BB85F263C889}" dt="2025-11-19T00:25:57.038" v="0" actId="120"/>
      <pc:docMkLst>
        <pc:docMk/>
      </pc:docMkLst>
      <pc:sldChg chg="modSp mod">
        <pc:chgData name="Melissa Umali" userId="adb810714ec0f73f" providerId="LiveId" clId="{6CE1EE5C-C9FA-4FAD-9D28-BB85F263C889}" dt="2025-11-19T00:25:57.038" v="0" actId="120"/>
        <pc:sldMkLst>
          <pc:docMk/>
          <pc:sldMk cId="0" sldId="289"/>
        </pc:sldMkLst>
        <pc:spChg chg="mod">
          <ac:chgData name="Melissa Umali" userId="adb810714ec0f73f" providerId="LiveId" clId="{6CE1EE5C-C9FA-4FAD-9D28-BB85F263C889}" dt="2025-11-19T00:25:57.038" v="0" actId="120"/>
          <ac:spMkLst>
            <pc:docMk/>
            <pc:sldMk cId="0" sldId="28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 everyone, we are Melissa, Surleen, and Karm. We are here to give you a presentation on South Asian Women and the Stigma of Reporting Intimate Partner Violence. </a:t>
            </a:r>
          </a:p>
          <a:p>
            <a:r>
              <a:rPr lang="en-US"/>
              <a:t>-</a:t>
            </a:r>
          </a:p>
          <a:p>
            <a:r>
              <a:rPr lang="en-US"/>
              <a:t>We acknowledge that we made this presentation, and that we live, learn, and play on the unceded and traditional lands of the Coast Salish and Tsawwassen Peoples.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wicked problem we chose is the stigma and lack of reporting of intimate partner violence among South Asian women in Surrey, BC. Given that two of us are of South Asian descent, two of us work at Surrey Memorial, and all three of us live within this community, we saw this as a problem that needed to be addressed. </a:t>
            </a:r>
          </a:p>
          <a:p>
            <a:r>
              <a:rPr lang="en-US"/>
              <a:t>This presentation will start with a brief overview of the wicked problem itself, before delving deeper into the three solutions we came up with to start tackling the problem. Solution 1 revolves around the initial ED Screening and Assessment process at Surrey Memorial Hospital and will be presented by Melissa. Solution 2 is reaching out into the community in cultural and religious centers, presented by Surleen. Lastly, Karm will be presenting on a Public Awareness Campaign. We will finish this presentation by summarizing the solutions and going over what we believe is our most feasible solution.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Intimate partner violence is a global public health concern. It includes physical, sexual, or psychological harm that is inflicted by an intimate partner. South Asian women encompass people who come from India, Nepal, Pakistan, Sri Lanka, Afghanistan, Bangladesh, and the Maldives. These women are diverse, with many different languages and traditions, however they often share the same cultural values. South Asian women face a cross section of identities that increases their risk of experiencing IPV. In our research, we found that 30-50% of South Asian women will experience some form of IPV in their lifetimes.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South Asian women face challenges that are unique to their culture and background when experiencing intimate partner violence. Cultural norms, such as patriarchy and family honour, discourage reporting any abuse they may face. Simply even reporting an abusive partner, let alone leaving them entirely, can result in strong feelings of shame, blame, and isolation. This fear of dishonouring the family may prevent disclosure. </a:t>
            </a:r>
          </a:p>
          <a:p>
            <a:r>
              <a:rPr lang="en-US"/>
              <a:t>The South Asian community also may see any divorce or separation as a personal or cultural failure. Further, partners or other family members (usually the mother-in-law) are often present in healthcare settings due to social norms or possibly an intentional act to suppress expression of concerns, which can also further perpetuate feelings of embarrassment, guilt, and shame.</a:t>
            </a:r>
          </a:p>
          <a:p>
            <a:r>
              <a:rPr lang="en-US"/>
              <a:t> Lastly, the socioeconomic status of South Asian women in Surrey plays a large role in reporting IPV. Many South Asians in Surrey are immigrants or children of immigrants, as 45% of Surrey’s population are in fact immigrants. South Asian women are more likely to experience immigration related challenges as they may be dependent on their spouses for finances, housing, and legal status. These women may experience language barriers as well and may have limited familiarity with the system in place that are meant to help them, which further increases their vulnerability).</a:t>
            </a:r>
          </a:p>
          <a:p>
            <a:r>
              <a:rPr lang="en-US"/>
              <a:t>These concepts of cultural norms, social pressures, and socioeconomic status show how intimate partner violence in the South Asian community, and for our purposes specifically in Surrey, presents us with a complex, challenging, and ongoing issue, thus meeting the criteria for a wicked problem.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Research examining IPV in the South Asian context is limited and there is minimal exploration into avenues to tackle this problem. Therefore, we have come up with the following three solutions to hopefully lower the stigma of reporting IPV in Surrey’s South Asian community. these solutions are initial ED screening and assessment, community outreach in cultural and religious centers, and a public awareness campaign.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Meet Pardeep. She is the mother of a two-year-old girl and is married to a man named Amanjit. She’s been living with her in-laws and husband for the past 3 years in Canada. During this time her home life  has increasingly become more difficult as her husband has been struggling with steady employment and establishing the family in Canada. Her in-laws have started to blame Pardeep for the misfortunes that the family is experiencing. The treatment at home has increased from emotional abuse from the in-laws and her partner to now physical abuse as a situation deteriorates. Pardeep has only confided in one other person about her situation. She spoke with her mother, who lives back home in India, who counselled her to try her best to resolve the situation and keep her family together as to not bring shame to her family before her other sister gets married.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Pardeep has been to the ER several times for minor injuries with her mother-in-law. She has never disclosed the abuse.</a:t>
            </a:r>
          </a:p>
          <a:p>
            <a:endParaRPr lang="en-US"/>
          </a:p>
          <a:p>
            <a:r>
              <a:rPr lang="en-US"/>
              <a:t>Over the next few weeks, the abuse at home worsens as amanjit has lost another job. The violence escalates, and he pushes her down the stairs. Pardeep goes to the ER again with her mother-in-law however, this time her care is different. In the ER, she is taken care by a nurse named Melissa, who notices from the nature of her injuries that this may be a case of intimate partner violence. Melissa asked to do the assessment alone with Pardeep and has the mother-in-law sit in the waiting room. She asks Pardeep if she feel safe at home. Pardeep explains that she is fearful she struggles to communicate her situation as her English is limited. Melissa provides the appropriate care based on her solution and utilizes a translator. Pardeep goes home with her mother-in-law, but feels hopeful knowing that nurse Melissa was in her corner and provided her with resources to make her feel safe for the first time in a long time.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summary, the three solutions we have come up with in tackling the wicked problem of the stigma and lack of reporting of Intimate Partner Violence in Surrey’s South Asian women are: Initial ED Screening and Assessment tools, community outreach in cultural and religious centres, and a public awareness campaign. All three solutions are strong, in that they will get the conversations we need started to start reducing the stigma and hopefully increase reporting of these incidents. Solution 1 focuses on simple and powerful changes on how the ED conducts their intake and assessments. Solution 2 would provide direct community outreach and awareness in key cultural and religious centers, and solution 3 would use south Asian media outlets and restaurants and stores to enhance awareness into how IPV is a community and social problem, not a private one. While all of these solutions would work best in tandem and have their own strengths, we believe that there is a single solution that is the most feasible at this time.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Solution 1 is the intervention that we believe will be the most feasibility to implement at this time. This solution presents the least amount of challenges to implementation. Unlike Solution 2 and 3 which both require greater community and stakeholder investment. Solution 1 has a smaller focus on just the SMH ER. While this maybe less impactful in the long term it provides the opportunity to gain better initial insights into the scope of the issues. It allows for screening of  community needs and shows measurable outcome earlier on. This may then be used to provide evidence for the other 2 solutions to be applied later down the road.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3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9.svg"/><Relationship Id="rId3" Type="http://schemas.openxmlformats.org/officeDocument/2006/relationships/image" Target="../media/image4.png"/><Relationship Id="rId7" Type="http://schemas.openxmlformats.org/officeDocument/2006/relationships/image" Target="../media/image16.png"/><Relationship Id="rId12"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7.pn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5.sv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14.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17.svg"/></Relationships>
</file>

<file path=ppt/slides/_rels/slide1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5.svg"/><Relationship Id="rId7"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 Id="rId10" Type="http://schemas.openxmlformats.org/officeDocument/2006/relationships/image" Target="../media/image9.svg"/><Relationship Id="rId4" Type="http://schemas.openxmlformats.org/officeDocument/2006/relationships/image" Target="../media/image6.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0.png"/><Relationship Id="rId7" Type="http://schemas.openxmlformats.org/officeDocument/2006/relationships/image" Target="../media/image4.png"/><Relationship Id="rId12"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2.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7.svg"/><Relationship Id="rId4" Type="http://schemas.openxmlformats.org/officeDocument/2006/relationships/image" Target="../media/image19.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sv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7.svg"/><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6"/>
        </a:solidFill>
        <a:effectLst/>
      </p:bgPr>
    </p:bg>
    <p:spTree>
      <p:nvGrpSpPr>
        <p:cNvPr id="1" name=""/>
        <p:cNvGrpSpPr/>
        <p:nvPr/>
      </p:nvGrpSpPr>
      <p:grpSpPr>
        <a:xfrm>
          <a:off x="0" y="0"/>
          <a:ext cx="0" cy="0"/>
          <a:chOff x="0" y="0"/>
          <a:chExt cx="0" cy="0"/>
        </a:xfrm>
      </p:grpSpPr>
      <p:sp>
        <p:nvSpPr>
          <p:cNvPr id="2" name="Freeform 2"/>
          <p:cNvSpPr/>
          <p:nvPr/>
        </p:nvSpPr>
        <p:spPr>
          <a:xfrm>
            <a:off x="15975451" y="749364"/>
            <a:ext cx="1728216" cy="4114800"/>
          </a:xfrm>
          <a:custGeom>
            <a:avLst/>
            <a:gdLst/>
            <a:ahLst/>
            <a:cxnLst/>
            <a:rect l="l" t="t" r="r" b="b"/>
            <a:pathLst>
              <a:path w="1728216" h="4114800">
                <a:moveTo>
                  <a:pt x="0" y="0"/>
                </a:moveTo>
                <a:lnTo>
                  <a:pt x="1728216" y="0"/>
                </a:lnTo>
                <a:lnTo>
                  <a:pt x="172821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flipH="1">
            <a:off x="584333" y="749364"/>
            <a:ext cx="1728216" cy="4114800"/>
          </a:xfrm>
          <a:custGeom>
            <a:avLst/>
            <a:gdLst/>
            <a:ahLst/>
            <a:cxnLst/>
            <a:rect l="l" t="t" r="r" b="b"/>
            <a:pathLst>
              <a:path w="1728216" h="4114800">
                <a:moveTo>
                  <a:pt x="1728216" y="0"/>
                </a:moveTo>
                <a:lnTo>
                  <a:pt x="0" y="0"/>
                </a:lnTo>
                <a:lnTo>
                  <a:pt x="0" y="4114800"/>
                </a:lnTo>
                <a:lnTo>
                  <a:pt x="1728216" y="4114800"/>
                </a:lnTo>
                <a:lnTo>
                  <a:pt x="172821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Freeform 4"/>
          <p:cNvSpPr/>
          <p:nvPr/>
        </p:nvSpPr>
        <p:spPr>
          <a:xfrm rot="-5400000">
            <a:off x="5125614" y="-901930"/>
            <a:ext cx="8036773" cy="11339362"/>
          </a:xfrm>
          <a:custGeom>
            <a:avLst/>
            <a:gdLst/>
            <a:ahLst/>
            <a:cxnLst/>
            <a:rect l="l" t="t" r="r" b="b"/>
            <a:pathLst>
              <a:path w="8036773" h="11339362">
                <a:moveTo>
                  <a:pt x="0" y="0"/>
                </a:moveTo>
                <a:lnTo>
                  <a:pt x="8036772" y="0"/>
                </a:lnTo>
                <a:lnTo>
                  <a:pt x="8036772" y="11339362"/>
                </a:lnTo>
                <a:lnTo>
                  <a:pt x="0" y="11339362"/>
                </a:lnTo>
                <a:lnTo>
                  <a:pt x="0" y="0"/>
                </a:lnTo>
                <a:close/>
              </a:path>
            </a:pathLst>
          </a:custGeom>
          <a:blipFill>
            <a:blip r:embed="rId4"/>
            <a:stretch>
              <a:fillRect/>
            </a:stretch>
          </a:blipFill>
        </p:spPr>
        <p:txBody>
          <a:bodyPr/>
          <a:lstStyle/>
          <a:p>
            <a:endParaRPr lang="en-CA"/>
          </a:p>
        </p:txBody>
      </p:sp>
      <p:grpSp>
        <p:nvGrpSpPr>
          <p:cNvPr id="5" name="Group 5"/>
          <p:cNvGrpSpPr/>
          <p:nvPr/>
        </p:nvGrpSpPr>
        <p:grpSpPr>
          <a:xfrm>
            <a:off x="-1828800" y="9342674"/>
            <a:ext cx="21945600" cy="944326"/>
            <a:chOff x="0" y="0"/>
            <a:chExt cx="29260800" cy="1259101"/>
          </a:xfrm>
        </p:grpSpPr>
        <p:sp>
          <p:nvSpPr>
            <p:cNvPr id="6" name="Freeform 6"/>
            <p:cNvSpPr/>
            <p:nvPr/>
          </p:nvSpPr>
          <p:spPr>
            <a:xfrm>
              <a:off x="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Freeform 7"/>
            <p:cNvSpPr/>
            <p:nvPr/>
          </p:nvSpPr>
          <p:spPr>
            <a:xfrm>
              <a:off x="97536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8" name="Freeform 8"/>
            <p:cNvSpPr/>
            <p:nvPr/>
          </p:nvSpPr>
          <p:spPr>
            <a:xfrm>
              <a:off x="195072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sp>
        <p:nvSpPr>
          <p:cNvPr id="9" name="Freeform 9"/>
          <p:cNvSpPr/>
          <p:nvPr/>
        </p:nvSpPr>
        <p:spPr>
          <a:xfrm>
            <a:off x="-2057400" y="467133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0" name="Freeform 10"/>
          <p:cNvSpPr/>
          <p:nvPr/>
        </p:nvSpPr>
        <p:spPr>
          <a:xfrm>
            <a:off x="16232626" y="467133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1" name="TextBox 11"/>
          <p:cNvSpPr txBox="1"/>
          <p:nvPr/>
        </p:nvSpPr>
        <p:spPr>
          <a:xfrm>
            <a:off x="5018514" y="3188073"/>
            <a:ext cx="8250972" cy="3380757"/>
          </a:xfrm>
          <a:prstGeom prst="rect">
            <a:avLst/>
          </a:prstGeom>
        </p:spPr>
        <p:txBody>
          <a:bodyPr lIns="0" tIns="0" rIns="0" bIns="0" rtlCol="0" anchor="t">
            <a:spAutoFit/>
          </a:bodyPr>
          <a:lstStyle/>
          <a:p>
            <a:pPr algn="ctr">
              <a:lnSpc>
                <a:spcPts val="6471"/>
              </a:lnSpc>
            </a:pPr>
            <a:r>
              <a:rPr lang="en-US" sz="6282">
                <a:solidFill>
                  <a:srgbClr val="68864A"/>
                </a:solidFill>
                <a:latin typeface="Madani Arabic"/>
                <a:ea typeface="Madani Arabic"/>
                <a:cs typeface="Madani Arabic"/>
                <a:sym typeface="Madani Arabic"/>
              </a:rPr>
              <a:t>SOUTH ASIAN WOMEN AND THE STIGMA OF REPORTING IPV</a:t>
            </a:r>
          </a:p>
        </p:txBody>
      </p:sp>
      <p:sp>
        <p:nvSpPr>
          <p:cNvPr id="12" name="Freeform 12"/>
          <p:cNvSpPr/>
          <p:nvPr/>
        </p:nvSpPr>
        <p:spPr>
          <a:xfrm>
            <a:off x="0" y="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CA"/>
          </a:p>
        </p:txBody>
      </p:sp>
      <p:sp>
        <p:nvSpPr>
          <p:cNvPr id="13" name="Freeform 13"/>
          <p:cNvSpPr/>
          <p:nvPr/>
        </p:nvSpPr>
        <p:spPr>
          <a:xfrm flipH="1">
            <a:off x="14173200" y="0"/>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6"/>
        </a:solidFill>
        <a:effectLst/>
      </p:bgPr>
    </p:bg>
    <p:spTree>
      <p:nvGrpSpPr>
        <p:cNvPr id="1" name=""/>
        <p:cNvGrpSpPr/>
        <p:nvPr/>
      </p:nvGrpSpPr>
      <p:grpSpPr>
        <a:xfrm>
          <a:off x="0" y="0"/>
          <a:ext cx="0" cy="0"/>
          <a:chOff x="0" y="0"/>
          <a:chExt cx="0" cy="0"/>
        </a:xfrm>
      </p:grpSpPr>
      <p:sp>
        <p:nvSpPr>
          <p:cNvPr id="2" name="Freeform 2"/>
          <p:cNvSpPr/>
          <p:nvPr/>
        </p:nvSpPr>
        <p:spPr>
          <a:xfrm>
            <a:off x="1084785" y="-310845"/>
            <a:ext cx="8247883" cy="10997177"/>
          </a:xfrm>
          <a:custGeom>
            <a:avLst/>
            <a:gdLst/>
            <a:ahLst/>
            <a:cxnLst/>
            <a:rect l="l" t="t" r="r" b="b"/>
            <a:pathLst>
              <a:path w="8247883" h="10997177">
                <a:moveTo>
                  <a:pt x="0" y="0"/>
                </a:moveTo>
                <a:lnTo>
                  <a:pt x="8247883" y="0"/>
                </a:lnTo>
                <a:lnTo>
                  <a:pt x="8247883" y="10997177"/>
                </a:lnTo>
                <a:lnTo>
                  <a:pt x="0" y="10997177"/>
                </a:lnTo>
                <a:lnTo>
                  <a:pt x="0" y="0"/>
                </a:lnTo>
                <a:close/>
              </a:path>
            </a:pathLst>
          </a:custGeom>
          <a:blipFill>
            <a:blip r:embed="rId2"/>
            <a:stretch>
              <a:fillRect/>
            </a:stretch>
          </a:blipFill>
        </p:spPr>
        <p:txBody>
          <a:bodyPr/>
          <a:lstStyle/>
          <a:p>
            <a:endParaRPr lang="en-CA"/>
          </a:p>
        </p:txBody>
      </p:sp>
      <p:sp>
        <p:nvSpPr>
          <p:cNvPr id="3" name="Freeform 3"/>
          <p:cNvSpPr/>
          <p:nvPr/>
        </p:nvSpPr>
        <p:spPr>
          <a:xfrm>
            <a:off x="9002520" y="-272734"/>
            <a:ext cx="8476909" cy="11302546"/>
          </a:xfrm>
          <a:custGeom>
            <a:avLst/>
            <a:gdLst/>
            <a:ahLst/>
            <a:cxnLst/>
            <a:rect l="l" t="t" r="r" b="b"/>
            <a:pathLst>
              <a:path w="8476909" h="11302546">
                <a:moveTo>
                  <a:pt x="0" y="0"/>
                </a:moveTo>
                <a:lnTo>
                  <a:pt x="8476909" y="0"/>
                </a:lnTo>
                <a:lnTo>
                  <a:pt x="8476909" y="11302545"/>
                </a:lnTo>
                <a:lnTo>
                  <a:pt x="0" y="11302545"/>
                </a:lnTo>
                <a:lnTo>
                  <a:pt x="0" y="0"/>
                </a:lnTo>
                <a:close/>
              </a:path>
            </a:pathLst>
          </a:custGeom>
          <a:blipFill>
            <a:blip r:embed="rId3"/>
            <a:stretch>
              <a:fillRect/>
            </a:stretch>
          </a:blipFill>
        </p:spPr>
        <p:txBody>
          <a:bodyPr/>
          <a:lstStyle/>
          <a:p>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6"/>
        </a:solidFill>
        <a:effectLst/>
      </p:bgPr>
    </p:bg>
    <p:spTree>
      <p:nvGrpSpPr>
        <p:cNvPr id="1" name=""/>
        <p:cNvGrpSpPr/>
        <p:nvPr/>
      </p:nvGrpSpPr>
      <p:grpSpPr>
        <a:xfrm>
          <a:off x="0" y="0"/>
          <a:ext cx="0" cy="0"/>
          <a:chOff x="0" y="0"/>
          <a:chExt cx="0" cy="0"/>
        </a:xfrm>
      </p:grpSpPr>
      <p:sp>
        <p:nvSpPr>
          <p:cNvPr id="2" name="Freeform 2" descr="Islamic Frame Ornament"/>
          <p:cNvSpPr/>
          <p:nvPr/>
        </p:nvSpPr>
        <p:spPr>
          <a:xfrm flipH="1">
            <a:off x="12214267" y="-1581257"/>
            <a:ext cx="6075759" cy="4540249"/>
          </a:xfrm>
          <a:custGeom>
            <a:avLst/>
            <a:gdLst/>
            <a:ahLst/>
            <a:cxnLst/>
            <a:rect l="l" t="t" r="r" b="b"/>
            <a:pathLst>
              <a:path w="6075759" h="4540249">
                <a:moveTo>
                  <a:pt x="6075759" y="0"/>
                </a:moveTo>
                <a:lnTo>
                  <a:pt x="0" y="0"/>
                </a:lnTo>
                <a:lnTo>
                  <a:pt x="0" y="4540249"/>
                </a:lnTo>
                <a:lnTo>
                  <a:pt x="6075759" y="4540249"/>
                </a:lnTo>
                <a:lnTo>
                  <a:pt x="607575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3" name="Group 3"/>
          <p:cNvGrpSpPr/>
          <p:nvPr/>
        </p:nvGrpSpPr>
        <p:grpSpPr>
          <a:xfrm>
            <a:off x="3396193" y="658148"/>
            <a:ext cx="12741423" cy="8970704"/>
            <a:chOff x="0" y="0"/>
            <a:chExt cx="16988563" cy="11960938"/>
          </a:xfrm>
        </p:grpSpPr>
        <p:sp>
          <p:nvSpPr>
            <p:cNvPr id="4" name="TextBox 4"/>
            <p:cNvSpPr txBox="1"/>
            <p:nvPr/>
          </p:nvSpPr>
          <p:spPr>
            <a:xfrm>
              <a:off x="0" y="2760646"/>
              <a:ext cx="16988563" cy="9200293"/>
            </a:xfrm>
            <a:prstGeom prst="rect">
              <a:avLst/>
            </a:prstGeom>
          </p:spPr>
          <p:txBody>
            <a:bodyPr lIns="0" tIns="0" rIns="0" bIns="0" rtlCol="0" anchor="t">
              <a:spAutoFit/>
            </a:bodyPr>
            <a:lstStyle/>
            <a:p>
              <a:pPr marL="0" lvl="0" indent="0" algn="l">
                <a:lnSpc>
                  <a:spcPts val="4235"/>
                </a:lnSpc>
                <a:spcBef>
                  <a:spcPct val="0"/>
                </a:spcBef>
              </a:pPr>
              <a:r>
                <a:rPr lang="en-US" sz="3025">
                  <a:solidFill>
                    <a:srgbClr val="B68239"/>
                  </a:solidFill>
                  <a:latin typeface="Canva Sans"/>
                  <a:ea typeface="Canva Sans"/>
                  <a:cs typeface="Canva Sans"/>
                  <a:sym typeface="Canva Sans"/>
                </a:rPr>
                <a:t>• Promotes trauma informed care and builds trust with culturally diverse patients (Schreiber &amp; Shields, 2018).</a:t>
              </a:r>
            </a:p>
            <a:p>
              <a:pPr marL="0" lvl="0" indent="0" algn="l">
                <a:lnSpc>
                  <a:spcPts val="4235"/>
                </a:lnSpc>
                <a:spcBef>
                  <a:spcPct val="0"/>
                </a:spcBef>
              </a:pPr>
              <a:endParaRPr lang="en-US" sz="3025">
                <a:solidFill>
                  <a:srgbClr val="B68239"/>
                </a:solidFill>
                <a:latin typeface="Canva Sans"/>
                <a:ea typeface="Canva Sans"/>
                <a:cs typeface="Canva Sans"/>
                <a:sym typeface="Canva Sans"/>
              </a:endParaRPr>
            </a:p>
            <a:p>
              <a:pPr marL="0" lvl="0" indent="0" algn="l">
                <a:lnSpc>
                  <a:spcPts val="4235"/>
                </a:lnSpc>
                <a:spcBef>
                  <a:spcPct val="0"/>
                </a:spcBef>
              </a:pPr>
              <a:r>
                <a:rPr lang="en-US" sz="3025">
                  <a:solidFill>
                    <a:srgbClr val="B68239"/>
                  </a:solidFill>
                  <a:latin typeface="Canva Sans"/>
                  <a:ea typeface="Canva Sans"/>
                  <a:cs typeface="Canva Sans"/>
                  <a:sym typeface="Canva Sans"/>
                </a:rPr>
                <a:t>• Normalizes IPV screening as part of everyday assessment.</a:t>
              </a:r>
            </a:p>
            <a:p>
              <a:pPr marL="0" lvl="0" indent="0" algn="l">
                <a:lnSpc>
                  <a:spcPts val="4235"/>
                </a:lnSpc>
                <a:spcBef>
                  <a:spcPct val="0"/>
                </a:spcBef>
              </a:pPr>
              <a:endParaRPr lang="en-US" sz="3025">
                <a:solidFill>
                  <a:srgbClr val="B68239"/>
                </a:solidFill>
                <a:latin typeface="Canva Sans"/>
                <a:ea typeface="Canva Sans"/>
                <a:cs typeface="Canva Sans"/>
                <a:sym typeface="Canva Sans"/>
              </a:endParaRPr>
            </a:p>
            <a:p>
              <a:pPr marL="0" lvl="0" indent="0" algn="l">
                <a:lnSpc>
                  <a:spcPts val="4235"/>
                </a:lnSpc>
                <a:spcBef>
                  <a:spcPct val="0"/>
                </a:spcBef>
              </a:pPr>
              <a:r>
                <a:rPr lang="en-US" sz="3025">
                  <a:solidFill>
                    <a:srgbClr val="B68239"/>
                  </a:solidFill>
                  <a:latin typeface="Canva Sans"/>
                  <a:ea typeface="Canva Sans"/>
                  <a:cs typeface="Canva Sans"/>
                  <a:sym typeface="Canva Sans"/>
                </a:rPr>
                <a:t>•Creates a safe, private and nd confidential space for women to disclose abuse (Lock et al., 2025).</a:t>
              </a:r>
            </a:p>
            <a:p>
              <a:pPr marL="0" lvl="0" indent="0" algn="l">
                <a:lnSpc>
                  <a:spcPts val="4235"/>
                </a:lnSpc>
                <a:spcBef>
                  <a:spcPct val="0"/>
                </a:spcBef>
              </a:pPr>
              <a:endParaRPr lang="en-US" sz="3025">
                <a:solidFill>
                  <a:srgbClr val="B68239"/>
                </a:solidFill>
                <a:latin typeface="Canva Sans"/>
                <a:ea typeface="Canva Sans"/>
                <a:cs typeface="Canva Sans"/>
                <a:sym typeface="Canva Sans"/>
              </a:endParaRPr>
            </a:p>
            <a:p>
              <a:pPr marL="0" lvl="0" indent="0" algn="l">
                <a:lnSpc>
                  <a:spcPts val="4235"/>
                </a:lnSpc>
                <a:spcBef>
                  <a:spcPct val="0"/>
                </a:spcBef>
              </a:pPr>
              <a:r>
                <a:rPr lang="en-US" sz="3025">
                  <a:solidFill>
                    <a:srgbClr val="B68239"/>
                  </a:solidFill>
                  <a:latin typeface="Canva Sans"/>
                  <a:ea typeface="Canva Sans"/>
                  <a:cs typeface="Canva Sans"/>
                  <a:sym typeface="Canva Sans"/>
                </a:rPr>
                <a:t>• Helps identify IPV early, preventing repeated injuries and chronic trauma.</a:t>
              </a:r>
            </a:p>
            <a:p>
              <a:pPr marL="0" lvl="0" indent="0" algn="l">
                <a:lnSpc>
                  <a:spcPts val="4235"/>
                </a:lnSpc>
                <a:spcBef>
                  <a:spcPct val="0"/>
                </a:spcBef>
              </a:pPr>
              <a:endParaRPr lang="en-US" sz="3025">
                <a:solidFill>
                  <a:srgbClr val="B68239"/>
                </a:solidFill>
                <a:latin typeface="Canva Sans"/>
                <a:ea typeface="Canva Sans"/>
                <a:cs typeface="Canva Sans"/>
                <a:sym typeface="Canva Sans"/>
              </a:endParaRPr>
            </a:p>
            <a:p>
              <a:pPr marL="0" lvl="0" indent="0" algn="l">
                <a:lnSpc>
                  <a:spcPts val="4235"/>
                </a:lnSpc>
                <a:spcBef>
                  <a:spcPct val="0"/>
                </a:spcBef>
              </a:pPr>
              <a:r>
                <a:rPr lang="en-US" sz="3025">
                  <a:solidFill>
                    <a:srgbClr val="B68239"/>
                  </a:solidFill>
                  <a:latin typeface="Canva Sans"/>
                  <a:ea typeface="Canva Sans"/>
                  <a:cs typeface="Canva Sans"/>
                  <a:sym typeface="Canva Sans"/>
                </a:rPr>
                <a:t>• Aligns with the BC Provincial Domestic Violence Framework and PHAC recommendations (Government of BC, 2024; PHAC, 2023).</a:t>
              </a:r>
            </a:p>
          </p:txBody>
        </p:sp>
        <p:sp>
          <p:nvSpPr>
            <p:cNvPr id="5" name="TextBox 5"/>
            <p:cNvSpPr txBox="1"/>
            <p:nvPr/>
          </p:nvSpPr>
          <p:spPr>
            <a:xfrm>
              <a:off x="0" y="85725"/>
              <a:ext cx="16988563" cy="1836207"/>
            </a:xfrm>
            <a:prstGeom prst="rect">
              <a:avLst/>
            </a:prstGeom>
          </p:spPr>
          <p:txBody>
            <a:bodyPr lIns="0" tIns="0" rIns="0" bIns="0" rtlCol="0" anchor="t">
              <a:spAutoFit/>
            </a:bodyPr>
            <a:lstStyle/>
            <a:p>
              <a:pPr marL="0" lvl="0" indent="0" algn="l">
                <a:lnSpc>
                  <a:spcPts val="9499"/>
                </a:lnSpc>
              </a:pPr>
              <a:r>
                <a:rPr lang="en-US" sz="9499">
                  <a:solidFill>
                    <a:srgbClr val="68864A"/>
                  </a:solidFill>
                  <a:latin typeface="Madani Arabic"/>
                  <a:ea typeface="Madani Arabic"/>
                  <a:cs typeface="Madani Arabic"/>
                  <a:sym typeface="Madani Arabic"/>
                </a:rPr>
                <a:t>Strengths</a:t>
              </a:r>
            </a:p>
          </p:txBody>
        </p:sp>
      </p:grpSp>
      <p:sp>
        <p:nvSpPr>
          <p:cNvPr id="6" name="Freeform 6" descr="Ramadan Lantern Icon"/>
          <p:cNvSpPr/>
          <p:nvPr/>
        </p:nvSpPr>
        <p:spPr>
          <a:xfrm>
            <a:off x="0" y="-1337032"/>
            <a:ext cx="3099277" cy="7379230"/>
          </a:xfrm>
          <a:custGeom>
            <a:avLst/>
            <a:gdLst/>
            <a:ahLst/>
            <a:cxnLst/>
            <a:rect l="l" t="t" r="r" b="b"/>
            <a:pathLst>
              <a:path w="3099277" h="7379230">
                <a:moveTo>
                  <a:pt x="0" y="0"/>
                </a:moveTo>
                <a:lnTo>
                  <a:pt x="3099277" y="0"/>
                </a:lnTo>
                <a:lnTo>
                  <a:pt x="3099277" y="7379230"/>
                </a:lnTo>
                <a:lnTo>
                  <a:pt x="0" y="73792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Freeform 7"/>
          <p:cNvSpPr/>
          <p:nvPr/>
        </p:nvSpPr>
        <p:spPr>
          <a:xfrm>
            <a:off x="620397" y="4781685"/>
            <a:ext cx="1858482" cy="5505315"/>
          </a:xfrm>
          <a:custGeom>
            <a:avLst/>
            <a:gdLst/>
            <a:ahLst/>
            <a:cxnLst/>
            <a:rect l="l" t="t" r="r" b="b"/>
            <a:pathLst>
              <a:path w="1858482" h="5505315">
                <a:moveTo>
                  <a:pt x="0" y="0"/>
                </a:moveTo>
                <a:lnTo>
                  <a:pt x="1858482" y="0"/>
                </a:lnTo>
                <a:lnTo>
                  <a:pt x="1858482" y="5505315"/>
                </a:lnTo>
                <a:lnTo>
                  <a:pt x="0" y="55053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6"/>
        </a:solidFill>
        <a:effectLst/>
      </p:bgPr>
    </p:bg>
    <p:spTree>
      <p:nvGrpSpPr>
        <p:cNvPr id="1" name=""/>
        <p:cNvGrpSpPr/>
        <p:nvPr/>
      </p:nvGrpSpPr>
      <p:grpSpPr>
        <a:xfrm>
          <a:off x="0" y="0"/>
          <a:ext cx="0" cy="0"/>
          <a:chOff x="0" y="0"/>
          <a:chExt cx="0" cy="0"/>
        </a:xfrm>
      </p:grpSpPr>
      <p:sp>
        <p:nvSpPr>
          <p:cNvPr id="2" name="Freeform 2" descr="Islamic Frame Ornament"/>
          <p:cNvSpPr/>
          <p:nvPr/>
        </p:nvSpPr>
        <p:spPr>
          <a:xfrm flipH="1">
            <a:off x="14174213" y="-124881"/>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AutoShape 3"/>
          <p:cNvSpPr/>
          <p:nvPr/>
        </p:nvSpPr>
        <p:spPr>
          <a:xfrm>
            <a:off x="-95463" y="2055751"/>
            <a:ext cx="18383463" cy="0"/>
          </a:xfrm>
          <a:prstGeom prst="line">
            <a:avLst/>
          </a:prstGeom>
          <a:ln w="9525" cap="rnd">
            <a:solidFill>
              <a:srgbClr val="B68239"/>
            </a:solidFill>
            <a:prstDash val="solid"/>
            <a:headEnd type="none" w="sm" len="sm"/>
            <a:tailEnd type="none" w="sm" len="sm"/>
          </a:ln>
        </p:spPr>
        <p:txBody>
          <a:bodyPr/>
          <a:lstStyle/>
          <a:p>
            <a:endParaRPr lang="en-CA"/>
          </a:p>
        </p:txBody>
      </p:sp>
      <p:sp>
        <p:nvSpPr>
          <p:cNvPr id="4" name="AutoShape 4"/>
          <p:cNvSpPr/>
          <p:nvPr/>
        </p:nvSpPr>
        <p:spPr>
          <a:xfrm>
            <a:off x="-1" y="3614750"/>
            <a:ext cx="18288001" cy="0"/>
          </a:xfrm>
          <a:prstGeom prst="line">
            <a:avLst/>
          </a:prstGeom>
          <a:ln w="9525" cap="rnd">
            <a:solidFill>
              <a:srgbClr val="B68239"/>
            </a:solidFill>
            <a:prstDash val="solid"/>
            <a:headEnd type="none" w="sm" len="sm"/>
            <a:tailEnd type="none" w="sm" len="sm"/>
          </a:ln>
        </p:spPr>
        <p:txBody>
          <a:bodyPr/>
          <a:lstStyle/>
          <a:p>
            <a:endParaRPr lang="en-CA"/>
          </a:p>
        </p:txBody>
      </p:sp>
      <p:sp>
        <p:nvSpPr>
          <p:cNvPr id="5" name="AutoShape 5"/>
          <p:cNvSpPr/>
          <p:nvPr/>
        </p:nvSpPr>
        <p:spPr>
          <a:xfrm>
            <a:off x="-1" y="5173749"/>
            <a:ext cx="18288001" cy="0"/>
          </a:xfrm>
          <a:prstGeom prst="line">
            <a:avLst/>
          </a:prstGeom>
          <a:ln w="9525" cap="rnd">
            <a:solidFill>
              <a:srgbClr val="B68239"/>
            </a:solidFill>
            <a:prstDash val="solid"/>
            <a:headEnd type="none" w="sm" len="sm"/>
            <a:tailEnd type="none" w="sm" len="sm"/>
          </a:ln>
        </p:spPr>
        <p:txBody>
          <a:bodyPr/>
          <a:lstStyle/>
          <a:p>
            <a:endParaRPr lang="en-CA"/>
          </a:p>
        </p:txBody>
      </p:sp>
      <p:sp>
        <p:nvSpPr>
          <p:cNvPr id="6" name="AutoShape 6"/>
          <p:cNvSpPr/>
          <p:nvPr/>
        </p:nvSpPr>
        <p:spPr>
          <a:xfrm>
            <a:off x="-1" y="8301271"/>
            <a:ext cx="18288001" cy="0"/>
          </a:xfrm>
          <a:prstGeom prst="line">
            <a:avLst/>
          </a:prstGeom>
          <a:ln w="9525" cap="rnd">
            <a:solidFill>
              <a:srgbClr val="B68239"/>
            </a:solidFill>
            <a:prstDash val="solid"/>
            <a:headEnd type="none" w="sm" len="sm"/>
            <a:tailEnd type="none" w="sm" len="sm"/>
          </a:ln>
        </p:spPr>
        <p:txBody>
          <a:bodyPr/>
          <a:lstStyle/>
          <a:p>
            <a:endParaRPr lang="en-CA"/>
          </a:p>
        </p:txBody>
      </p:sp>
      <p:sp>
        <p:nvSpPr>
          <p:cNvPr id="7" name="AutoShape 7"/>
          <p:cNvSpPr/>
          <p:nvPr/>
        </p:nvSpPr>
        <p:spPr>
          <a:xfrm>
            <a:off x="-1" y="6732747"/>
            <a:ext cx="18288001" cy="0"/>
          </a:xfrm>
          <a:prstGeom prst="line">
            <a:avLst/>
          </a:prstGeom>
          <a:ln w="9525" cap="rnd">
            <a:solidFill>
              <a:srgbClr val="B68239"/>
            </a:solidFill>
            <a:prstDash val="solid"/>
            <a:headEnd type="none" w="sm" len="sm"/>
            <a:tailEnd type="none" w="sm" len="sm"/>
          </a:ln>
        </p:spPr>
        <p:txBody>
          <a:bodyPr/>
          <a:lstStyle/>
          <a:p>
            <a:endParaRPr lang="en-CA"/>
          </a:p>
        </p:txBody>
      </p:sp>
      <p:sp>
        <p:nvSpPr>
          <p:cNvPr id="8" name="AutoShape 8"/>
          <p:cNvSpPr/>
          <p:nvPr/>
        </p:nvSpPr>
        <p:spPr>
          <a:xfrm>
            <a:off x="-1" y="9860269"/>
            <a:ext cx="18288001" cy="0"/>
          </a:xfrm>
          <a:prstGeom prst="line">
            <a:avLst/>
          </a:prstGeom>
          <a:ln w="9525" cap="rnd">
            <a:solidFill>
              <a:srgbClr val="B68239"/>
            </a:solidFill>
            <a:prstDash val="solid"/>
            <a:headEnd type="none" w="sm" len="sm"/>
            <a:tailEnd type="none" w="sm" len="sm"/>
          </a:ln>
        </p:spPr>
        <p:txBody>
          <a:bodyPr/>
          <a:lstStyle/>
          <a:p>
            <a:endParaRPr lang="en-CA"/>
          </a:p>
        </p:txBody>
      </p:sp>
      <p:sp>
        <p:nvSpPr>
          <p:cNvPr id="9" name="AutoShape 9"/>
          <p:cNvSpPr/>
          <p:nvPr/>
        </p:nvSpPr>
        <p:spPr>
          <a:xfrm rot="5397902">
            <a:off x="-1616783" y="5962773"/>
            <a:ext cx="7804519" cy="0"/>
          </a:xfrm>
          <a:prstGeom prst="line">
            <a:avLst/>
          </a:prstGeom>
          <a:ln w="9525" cap="rnd">
            <a:solidFill>
              <a:srgbClr val="B68239"/>
            </a:solidFill>
            <a:prstDash val="solid"/>
            <a:headEnd type="none" w="sm" len="sm"/>
            <a:tailEnd type="none" w="sm" len="sm"/>
          </a:ln>
        </p:spPr>
        <p:txBody>
          <a:bodyPr/>
          <a:lstStyle/>
          <a:p>
            <a:endParaRPr lang="en-CA"/>
          </a:p>
        </p:txBody>
      </p:sp>
      <p:sp>
        <p:nvSpPr>
          <p:cNvPr id="10" name="Freeform 10"/>
          <p:cNvSpPr/>
          <p:nvPr/>
        </p:nvSpPr>
        <p:spPr>
          <a:xfrm>
            <a:off x="13731099" y="945205"/>
            <a:ext cx="2753175" cy="4114800"/>
          </a:xfrm>
          <a:custGeom>
            <a:avLst/>
            <a:gdLst/>
            <a:ahLst/>
            <a:cxnLst/>
            <a:rect l="l" t="t" r="r" b="b"/>
            <a:pathLst>
              <a:path w="2753175" h="4114800">
                <a:moveTo>
                  <a:pt x="0" y="0"/>
                </a:moveTo>
                <a:lnTo>
                  <a:pt x="2753175" y="0"/>
                </a:lnTo>
                <a:lnTo>
                  <a:pt x="275317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1" name="TextBox 11"/>
          <p:cNvSpPr txBox="1"/>
          <p:nvPr/>
        </p:nvSpPr>
        <p:spPr>
          <a:xfrm>
            <a:off x="2905569" y="2623161"/>
            <a:ext cx="13756952" cy="379444"/>
          </a:xfrm>
          <a:prstGeom prst="rect">
            <a:avLst/>
          </a:prstGeom>
        </p:spPr>
        <p:txBody>
          <a:bodyPr lIns="0" tIns="0" rIns="0" bIns="0" rtlCol="0" anchor="t">
            <a:spAutoFit/>
          </a:bodyPr>
          <a:lstStyle/>
          <a:p>
            <a:pPr marL="0" lvl="0" indent="0" algn="l">
              <a:lnSpc>
                <a:spcPts val="3084"/>
              </a:lnSpc>
            </a:pPr>
            <a:r>
              <a:rPr lang="en-US" sz="2372">
                <a:solidFill>
                  <a:srgbClr val="B68239"/>
                </a:solidFill>
                <a:latin typeface="Canva Sans"/>
                <a:ea typeface="Canva Sans"/>
                <a:cs typeface="Canva Sans"/>
                <a:sym typeface="Canva Sans"/>
              </a:rPr>
              <a:t>Time constraints during busy ED triage.</a:t>
            </a:r>
          </a:p>
        </p:txBody>
      </p:sp>
      <p:sp>
        <p:nvSpPr>
          <p:cNvPr id="12" name="TextBox 12"/>
          <p:cNvSpPr txBox="1"/>
          <p:nvPr/>
        </p:nvSpPr>
        <p:spPr>
          <a:xfrm>
            <a:off x="2905569" y="4182159"/>
            <a:ext cx="13756952" cy="379444"/>
          </a:xfrm>
          <a:prstGeom prst="rect">
            <a:avLst/>
          </a:prstGeom>
        </p:spPr>
        <p:txBody>
          <a:bodyPr lIns="0" tIns="0" rIns="0" bIns="0" rtlCol="0" anchor="t">
            <a:spAutoFit/>
          </a:bodyPr>
          <a:lstStyle/>
          <a:p>
            <a:pPr marL="0" lvl="0" indent="0" algn="l">
              <a:lnSpc>
                <a:spcPts val="3084"/>
              </a:lnSpc>
            </a:pPr>
            <a:r>
              <a:rPr lang="en-US" sz="2372">
                <a:solidFill>
                  <a:srgbClr val="B68239"/>
                </a:solidFill>
                <a:latin typeface="Canva Sans"/>
                <a:ea typeface="Canva Sans"/>
                <a:cs typeface="Canva Sans"/>
                <a:sym typeface="Canva Sans"/>
              </a:rPr>
              <a:t>Staff discomfort or lack of training in trauma informed communication.</a:t>
            </a:r>
          </a:p>
        </p:txBody>
      </p:sp>
      <p:sp>
        <p:nvSpPr>
          <p:cNvPr id="13" name="TextBox 13"/>
          <p:cNvSpPr txBox="1"/>
          <p:nvPr/>
        </p:nvSpPr>
        <p:spPr>
          <a:xfrm>
            <a:off x="2905569" y="5715141"/>
            <a:ext cx="13756952" cy="379444"/>
          </a:xfrm>
          <a:prstGeom prst="rect">
            <a:avLst/>
          </a:prstGeom>
        </p:spPr>
        <p:txBody>
          <a:bodyPr lIns="0" tIns="0" rIns="0" bIns="0" rtlCol="0" anchor="t">
            <a:spAutoFit/>
          </a:bodyPr>
          <a:lstStyle/>
          <a:p>
            <a:pPr marL="0" lvl="0" indent="0" algn="l">
              <a:lnSpc>
                <a:spcPts val="3084"/>
              </a:lnSpc>
            </a:pPr>
            <a:r>
              <a:rPr lang="en-US" sz="2372">
                <a:solidFill>
                  <a:srgbClr val="B68239"/>
                </a:solidFill>
                <a:latin typeface="Canva Sans"/>
                <a:ea typeface="Canva Sans"/>
                <a:cs typeface="Canva Sans"/>
                <a:sym typeface="Canva Sans"/>
              </a:rPr>
              <a:t>Risk of re-traumatization if questions are asked insensitively (Raja et al., 2015).</a:t>
            </a:r>
          </a:p>
        </p:txBody>
      </p:sp>
      <p:sp>
        <p:nvSpPr>
          <p:cNvPr id="14" name="TextBox 14"/>
          <p:cNvSpPr txBox="1"/>
          <p:nvPr/>
        </p:nvSpPr>
        <p:spPr>
          <a:xfrm>
            <a:off x="2905569" y="7300156"/>
            <a:ext cx="13756952" cy="379444"/>
          </a:xfrm>
          <a:prstGeom prst="rect">
            <a:avLst/>
          </a:prstGeom>
        </p:spPr>
        <p:txBody>
          <a:bodyPr lIns="0" tIns="0" rIns="0" bIns="0" rtlCol="0" anchor="t">
            <a:spAutoFit/>
          </a:bodyPr>
          <a:lstStyle/>
          <a:p>
            <a:pPr marL="0" lvl="0" indent="0" algn="l">
              <a:lnSpc>
                <a:spcPts val="3084"/>
              </a:lnSpc>
            </a:pPr>
            <a:r>
              <a:rPr lang="en-US" sz="2372">
                <a:solidFill>
                  <a:srgbClr val="B68239"/>
                </a:solidFill>
                <a:latin typeface="Canva Sans"/>
                <a:ea typeface="Canva Sans"/>
                <a:cs typeface="Canva Sans"/>
                <a:sym typeface="Canva Sans"/>
              </a:rPr>
              <a:t>Cultural stigma may still discourage disclosure, even in private settings (Tasbiha &amp; Zaidi, 2023).</a:t>
            </a:r>
          </a:p>
        </p:txBody>
      </p:sp>
      <p:sp>
        <p:nvSpPr>
          <p:cNvPr id="15" name="TextBox 15"/>
          <p:cNvSpPr txBox="1"/>
          <p:nvPr/>
        </p:nvSpPr>
        <p:spPr>
          <a:xfrm>
            <a:off x="2905569" y="8843645"/>
            <a:ext cx="13756952" cy="379444"/>
          </a:xfrm>
          <a:prstGeom prst="rect">
            <a:avLst/>
          </a:prstGeom>
        </p:spPr>
        <p:txBody>
          <a:bodyPr lIns="0" tIns="0" rIns="0" bIns="0" rtlCol="0" anchor="t">
            <a:spAutoFit/>
          </a:bodyPr>
          <a:lstStyle/>
          <a:p>
            <a:pPr marL="0" lvl="0" indent="0" algn="l">
              <a:lnSpc>
                <a:spcPts val="3084"/>
              </a:lnSpc>
            </a:pPr>
            <a:r>
              <a:rPr lang="en-US" sz="2372">
                <a:solidFill>
                  <a:srgbClr val="B68239"/>
                </a:solidFill>
                <a:latin typeface="Canva Sans"/>
                <a:ea typeface="Canva Sans"/>
                <a:cs typeface="Canva Sans"/>
                <a:sym typeface="Canva Sans"/>
              </a:rPr>
              <a:t>Need for consistent policies to ensure family members are not present during assessment.</a:t>
            </a:r>
          </a:p>
        </p:txBody>
      </p:sp>
      <p:sp>
        <p:nvSpPr>
          <p:cNvPr id="16" name="TextBox 16"/>
          <p:cNvSpPr txBox="1"/>
          <p:nvPr/>
        </p:nvSpPr>
        <p:spPr>
          <a:xfrm>
            <a:off x="746446" y="298449"/>
            <a:ext cx="13756952" cy="1260477"/>
          </a:xfrm>
          <a:prstGeom prst="rect">
            <a:avLst/>
          </a:prstGeom>
        </p:spPr>
        <p:txBody>
          <a:bodyPr lIns="0" tIns="0" rIns="0" bIns="0" rtlCol="0" anchor="t">
            <a:spAutoFit/>
          </a:bodyPr>
          <a:lstStyle/>
          <a:p>
            <a:pPr marL="0" lvl="0" indent="0" algn="l">
              <a:lnSpc>
                <a:spcPts val="9799"/>
              </a:lnSpc>
            </a:pPr>
            <a:r>
              <a:rPr lang="en-US" sz="6999">
                <a:solidFill>
                  <a:srgbClr val="B68239"/>
                </a:solidFill>
                <a:latin typeface="Madani Arabic"/>
                <a:ea typeface="Madani Arabic"/>
                <a:cs typeface="Madani Arabic"/>
                <a:sym typeface="Madani Arabic"/>
              </a:rPr>
              <a:t>Challenges</a:t>
            </a:r>
          </a:p>
        </p:txBody>
      </p:sp>
      <p:sp>
        <p:nvSpPr>
          <p:cNvPr id="17" name="TextBox 17"/>
          <p:cNvSpPr txBox="1"/>
          <p:nvPr/>
        </p:nvSpPr>
        <p:spPr>
          <a:xfrm>
            <a:off x="1028700" y="2549519"/>
            <a:ext cx="126048" cy="514826"/>
          </a:xfrm>
          <a:prstGeom prst="rect">
            <a:avLst/>
          </a:prstGeom>
        </p:spPr>
        <p:txBody>
          <a:bodyPr lIns="0" tIns="0" rIns="0" bIns="0" rtlCol="0" anchor="t">
            <a:spAutoFit/>
          </a:bodyPr>
          <a:lstStyle/>
          <a:p>
            <a:pPr algn="l">
              <a:lnSpc>
                <a:spcPts val="3851"/>
              </a:lnSpc>
            </a:pPr>
            <a:r>
              <a:rPr lang="en-US" sz="2962">
                <a:solidFill>
                  <a:srgbClr val="B68239"/>
                </a:solidFill>
                <a:latin typeface="Madani Arabic"/>
                <a:ea typeface="Madani Arabic"/>
                <a:cs typeface="Madani Arabic"/>
                <a:sym typeface="Madani Arabic"/>
              </a:rPr>
              <a:t>1</a:t>
            </a:r>
          </a:p>
        </p:txBody>
      </p:sp>
      <p:sp>
        <p:nvSpPr>
          <p:cNvPr id="18" name="TextBox 18"/>
          <p:cNvSpPr txBox="1"/>
          <p:nvPr/>
        </p:nvSpPr>
        <p:spPr>
          <a:xfrm>
            <a:off x="1028700" y="4108518"/>
            <a:ext cx="223838" cy="514826"/>
          </a:xfrm>
          <a:prstGeom prst="rect">
            <a:avLst/>
          </a:prstGeom>
        </p:spPr>
        <p:txBody>
          <a:bodyPr lIns="0" tIns="0" rIns="0" bIns="0" rtlCol="0" anchor="t">
            <a:spAutoFit/>
          </a:bodyPr>
          <a:lstStyle/>
          <a:p>
            <a:pPr algn="l">
              <a:lnSpc>
                <a:spcPts val="3851"/>
              </a:lnSpc>
            </a:pPr>
            <a:r>
              <a:rPr lang="en-US" sz="2962">
                <a:solidFill>
                  <a:srgbClr val="B68239"/>
                </a:solidFill>
                <a:latin typeface="Madani Arabic"/>
                <a:ea typeface="Madani Arabic"/>
                <a:cs typeface="Madani Arabic"/>
                <a:sym typeface="Madani Arabic"/>
              </a:rPr>
              <a:t>2</a:t>
            </a:r>
          </a:p>
        </p:txBody>
      </p:sp>
      <p:sp>
        <p:nvSpPr>
          <p:cNvPr id="19" name="TextBox 19"/>
          <p:cNvSpPr txBox="1"/>
          <p:nvPr/>
        </p:nvSpPr>
        <p:spPr>
          <a:xfrm>
            <a:off x="1028700" y="5667516"/>
            <a:ext cx="222726" cy="514826"/>
          </a:xfrm>
          <a:prstGeom prst="rect">
            <a:avLst/>
          </a:prstGeom>
        </p:spPr>
        <p:txBody>
          <a:bodyPr lIns="0" tIns="0" rIns="0" bIns="0" rtlCol="0" anchor="t">
            <a:spAutoFit/>
          </a:bodyPr>
          <a:lstStyle/>
          <a:p>
            <a:pPr algn="l">
              <a:lnSpc>
                <a:spcPts val="3851"/>
              </a:lnSpc>
            </a:pPr>
            <a:r>
              <a:rPr lang="en-US" sz="2962">
                <a:solidFill>
                  <a:srgbClr val="B68239"/>
                </a:solidFill>
                <a:latin typeface="Madani Arabic"/>
                <a:ea typeface="Madani Arabic"/>
                <a:cs typeface="Madani Arabic"/>
                <a:sym typeface="Madani Arabic"/>
              </a:rPr>
              <a:t>3</a:t>
            </a:r>
          </a:p>
        </p:txBody>
      </p:sp>
      <p:sp>
        <p:nvSpPr>
          <p:cNvPr id="20" name="TextBox 20"/>
          <p:cNvSpPr txBox="1"/>
          <p:nvPr/>
        </p:nvSpPr>
        <p:spPr>
          <a:xfrm>
            <a:off x="1028700" y="7226515"/>
            <a:ext cx="215582" cy="514826"/>
          </a:xfrm>
          <a:prstGeom prst="rect">
            <a:avLst/>
          </a:prstGeom>
        </p:spPr>
        <p:txBody>
          <a:bodyPr lIns="0" tIns="0" rIns="0" bIns="0" rtlCol="0" anchor="t">
            <a:spAutoFit/>
          </a:bodyPr>
          <a:lstStyle/>
          <a:p>
            <a:pPr algn="l">
              <a:lnSpc>
                <a:spcPts val="3851"/>
              </a:lnSpc>
            </a:pPr>
            <a:r>
              <a:rPr lang="en-US" sz="2962">
                <a:solidFill>
                  <a:srgbClr val="B68239"/>
                </a:solidFill>
                <a:latin typeface="Madani Arabic"/>
                <a:ea typeface="Madani Arabic"/>
                <a:cs typeface="Madani Arabic"/>
                <a:sym typeface="Madani Arabic"/>
              </a:rPr>
              <a:t>4</a:t>
            </a:r>
          </a:p>
        </p:txBody>
      </p:sp>
      <p:sp>
        <p:nvSpPr>
          <p:cNvPr id="21" name="TextBox 21"/>
          <p:cNvSpPr txBox="1"/>
          <p:nvPr/>
        </p:nvSpPr>
        <p:spPr>
          <a:xfrm>
            <a:off x="1028700" y="8785514"/>
            <a:ext cx="220504" cy="514826"/>
          </a:xfrm>
          <a:prstGeom prst="rect">
            <a:avLst/>
          </a:prstGeom>
        </p:spPr>
        <p:txBody>
          <a:bodyPr lIns="0" tIns="0" rIns="0" bIns="0" rtlCol="0" anchor="t">
            <a:spAutoFit/>
          </a:bodyPr>
          <a:lstStyle/>
          <a:p>
            <a:pPr algn="l">
              <a:lnSpc>
                <a:spcPts val="3851"/>
              </a:lnSpc>
            </a:pPr>
            <a:r>
              <a:rPr lang="en-US" sz="2962">
                <a:solidFill>
                  <a:srgbClr val="B68239"/>
                </a:solidFill>
                <a:latin typeface="Madani Arabic"/>
                <a:ea typeface="Madani Arabic"/>
                <a:cs typeface="Madani Arabic"/>
                <a:sym typeface="Madani Arabic"/>
              </a:rPr>
              <a:t>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E6"/>
        </a:solidFill>
        <a:effectLst/>
      </p:bgPr>
    </p:bg>
    <p:spTree>
      <p:nvGrpSpPr>
        <p:cNvPr id="1" name=""/>
        <p:cNvGrpSpPr/>
        <p:nvPr/>
      </p:nvGrpSpPr>
      <p:grpSpPr>
        <a:xfrm>
          <a:off x="0" y="0"/>
          <a:ext cx="0" cy="0"/>
          <a:chOff x="0" y="0"/>
          <a:chExt cx="0" cy="0"/>
        </a:xfrm>
      </p:grpSpPr>
      <p:grpSp>
        <p:nvGrpSpPr>
          <p:cNvPr id="2" name="Group 2"/>
          <p:cNvGrpSpPr/>
          <p:nvPr/>
        </p:nvGrpSpPr>
        <p:grpSpPr>
          <a:xfrm>
            <a:off x="-1828800" y="9342674"/>
            <a:ext cx="21945600" cy="944326"/>
            <a:chOff x="0" y="0"/>
            <a:chExt cx="29260800" cy="1259101"/>
          </a:xfrm>
        </p:grpSpPr>
        <p:sp>
          <p:nvSpPr>
            <p:cNvPr id="3" name="Freeform 3"/>
            <p:cNvSpPr/>
            <p:nvPr/>
          </p:nvSpPr>
          <p:spPr>
            <a:xfrm>
              <a:off x="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Freeform 4"/>
            <p:cNvSpPr/>
            <p:nvPr/>
          </p:nvSpPr>
          <p:spPr>
            <a:xfrm>
              <a:off x="97536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5" name="Freeform 5"/>
            <p:cNvSpPr/>
            <p:nvPr/>
          </p:nvSpPr>
          <p:spPr>
            <a:xfrm>
              <a:off x="195072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sp>
        <p:nvSpPr>
          <p:cNvPr id="6" name="Freeform 6"/>
          <p:cNvSpPr/>
          <p:nvPr/>
        </p:nvSpPr>
        <p:spPr>
          <a:xfrm>
            <a:off x="-2057400" y="467133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Freeform 7"/>
          <p:cNvSpPr/>
          <p:nvPr/>
        </p:nvSpPr>
        <p:spPr>
          <a:xfrm>
            <a:off x="16232626" y="467133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8" name="Group 8"/>
          <p:cNvGrpSpPr/>
          <p:nvPr/>
        </p:nvGrpSpPr>
        <p:grpSpPr>
          <a:xfrm>
            <a:off x="3288899" y="684586"/>
            <a:ext cx="11710202" cy="2172484"/>
            <a:chOff x="0" y="0"/>
            <a:chExt cx="15613603" cy="2896646"/>
          </a:xfrm>
        </p:grpSpPr>
        <p:sp>
          <p:nvSpPr>
            <p:cNvPr id="9" name="Freeform 9"/>
            <p:cNvSpPr/>
            <p:nvPr/>
          </p:nvSpPr>
          <p:spPr>
            <a:xfrm>
              <a:off x="0" y="5708"/>
              <a:ext cx="1035481" cy="2890938"/>
            </a:xfrm>
            <a:custGeom>
              <a:avLst/>
              <a:gdLst/>
              <a:ahLst/>
              <a:cxnLst/>
              <a:rect l="l" t="t" r="r" b="b"/>
              <a:pathLst>
                <a:path w="1035481" h="2890938">
                  <a:moveTo>
                    <a:pt x="0" y="0"/>
                  </a:moveTo>
                  <a:lnTo>
                    <a:pt x="1035481" y="0"/>
                  </a:lnTo>
                  <a:lnTo>
                    <a:pt x="1035481" y="2890938"/>
                  </a:lnTo>
                  <a:lnTo>
                    <a:pt x="0" y="28909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0" name="Freeform 10"/>
            <p:cNvSpPr/>
            <p:nvPr/>
          </p:nvSpPr>
          <p:spPr>
            <a:xfrm>
              <a:off x="14578122" y="0"/>
              <a:ext cx="1035481" cy="2890938"/>
            </a:xfrm>
            <a:custGeom>
              <a:avLst/>
              <a:gdLst/>
              <a:ahLst/>
              <a:cxnLst/>
              <a:rect l="l" t="t" r="r" b="b"/>
              <a:pathLst>
                <a:path w="1035481" h="2890938">
                  <a:moveTo>
                    <a:pt x="0" y="0"/>
                  </a:moveTo>
                  <a:lnTo>
                    <a:pt x="1035481" y="0"/>
                  </a:lnTo>
                  <a:lnTo>
                    <a:pt x="1035481" y="2890938"/>
                  </a:lnTo>
                  <a:lnTo>
                    <a:pt x="0" y="28909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grpSp>
      <p:sp>
        <p:nvSpPr>
          <p:cNvPr id="11" name="Freeform 11"/>
          <p:cNvSpPr/>
          <p:nvPr/>
        </p:nvSpPr>
        <p:spPr>
          <a:xfrm>
            <a:off x="1440495" y="2056186"/>
            <a:ext cx="776611" cy="2168203"/>
          </a:xfrm>
          <a:custGeom>
            <a:avLst/>
            <a:gdLst/>
            <a:ahLst/>
            <a:cxnLst/>
            <a:rect l="l" t="t" r="r" b="b"/>
            <a:pathLst>
              <a:path w="776611" h="2168203">
                <a:moveTo>
                  <a:pt x="0" y="0"/>
                </a:moveTo>
                <a:lnTo>
                  <a:pt x="776610" y="0"/>
                </a:lnTo>
                <a:lnTo>
                  <a:pt x="776610" y="2168203"/>
                </a:lnTo>
                <a:lnTo>
                  <a:pt x="0" y="21682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2" name="Freeform 12"/>
          <p:cNvSpPr/>
          <p:nvPr/>
        </p:nvSpPr>
        <p:spPr>
          <a:xfrm>
            <a:off x="16070895" y="2056186"/>
            <a:ext cx="776611" cy="2168203"/>
          </a:xfrm>
          <a:custGeom>
            <a:avLst/>
            <a:gdLst/>
            <a:ahLst/>
            <a:cxnLst/>
            <a:rect l="l" t="t" r="r" b="b"/>
            <a:pathLst>
              <a:path w="776611" h="2168203">
                <a:moveTo>
                  <a:pt x="0" y="0"/>
                </a:moveTo>
                <a:lnTo>
                  <a:pt x="776610" y="0"/>
                </a:lnTo>
                <a:lnTo>
                  <a:pt x="776610" y="2168203"/>
                </a:lnTo>
                <a:lnTo>
                  <a:pt x="0" y="21682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3" name="Freeform 13"/>
          <p:cNvSpPr/>
          <p:nvPr/>
        </p:nvSpPr>
        <p:spPr>
          <a:xfrm>
            <a:off x="0" y="-1581257"/>
            <a:ext cx="6075759" cy="4540249"/>
          </a:xfrm>
          <a:custGeom>
            <a:avLst/>
            <a:gdLst/>
            <a:ahLst/>
            <a:cxnLst/>
            <a:rect l="l" t="t" r="r" b="b"/>
            <a:pathLst>
              <a:path w="6075759" h="4540249">
                <a:moveTo>
                  <a:pt x="0" y="0"/>
                </a:moveTo>
                <a:lnTo>
                  <a:pt x="6075759" y="0"/>
                </a:lnTo>
                <a:lnTo>
                  <a:pt x="6075759" y="4540249"/>
                </a:lnTo>
                <a:lnTo>
                  <a:pt x="0" y="4540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4" name="Freeform 14"/>
          <p:cNvSpPr/>
          <p:nvPr/>
        </p:nvSpPr>
        <p:spPr>
          <a:xfrm flipH="1">
            <a:off x="12214267" y="-1581257"/>
            <a:ext cx="6075759" cy="4540249"/>
          </a:xfrm>
          <a:custGeom>
            <a:avLst/>
            <a:gdLst/>
            <a:ahLst/>
            <a:cxnLst/>
            <a:rect l="l" t="t" r="r" b="b"/>
            <a:pathLst>
              <a:path w="6075759" h="4540249">
                <a:moveTo>
                  <a:pt x="6075759" y="0"/>
                </a:moveTo>
                <a:lnTo>
                  <a:pt x="0" y="0"/>
                </a:lnTo>
                <a:lnTo>
                  <a:pt x="0" y="4540249"/>
                </a:lnTo>
                <a:lnTo>
                  <a:pt x="6075759" y="4540249"/>
                </a:lnTo>
                <a:lnTo>
                  <a:pt x="6075759"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5" name="TextBox 15"/>
          <p:cNvSpPr txBox="1"/>
          <p:nvPr/>
        </p:nvSpPr>
        <p:spPr>
          <a:xfrm>
            <a:off x="4114800" y="1492142"/>
            <a:ext cx="10058400" cy="1466850"/>
          </a:xfrm>
          <a:prstGeom prst="rect">
            <a:avLst/>
          </a:prstGeom>
        </p:spPr>
        <p:txBody>
          <a:bodyPr lIns="0" tIns="0" rIns="0" bIns="0" rtlCol="0" anchor="t">
            <a:spAutoFit/>
          </a:bodyPr>
          <a:lstStyle/>
          <a:p>
            <a:pPr marL="0" lvl="0" indent="0" algn="ctr">
              <a:lnSpc>
                <a:spcPts val="10800"/>
              </a:lnSpc>
              <a:spcBef>
                <a:spcPct val="0"/>
              </a:spcBef>
            </a:pPr>
            <a:r>
              <a:rPr lang="en-US" sz="9000">
                <a:solidFill>
                  <a:srgbClr val="68864A"/>
                </a:solidFill>
                <a:latin typeface="Madani Arabic"/>
                <a:ea typeface="Madani Arabic"/>
                <a:cs typeface="Madani Arabic"/>
                <a:sym typeface="Madani Arabic"/>
              </a:rPr>
              <a:t>Feasability</a:t>
            </a:r>
          </a:p>
        </p:txBody>
      </p:sp>
      <p:sp>
        <p:nvSpPr>
          <p:cNvPr id="16" name="TextBox 16"/>
          <p:cNvSpPr txBox="1"/>
          <p:nvPr/>
        </p:nvSpPr>
        <p:spPr>
          <a:xfrm>
            <a:off x="2217105" y="3948004"/>
            <a:ext cx="14293638" cy="4358033"/>
          </a:xfrm>
          <a:prstGeom prst="rect">
            <a:avLst/>
          </a:prstGeom>
        </p:spPr>
        <p:txBody>
          <a:bodyPr lIns="0" tIns="0" rIns="0" bIns="0" rtlCol="0" anchor="t">
            <a:spAutoFit/>
          </a:bodyPr>
          <a:lstStyle/>
          <a:p>
            <a:pPr marL="535847" lvl="1" indent="-267923" algn="l">
              <a:lnSpc>
                <a:spcPts val="3474"/>
              </a:lnSpc>
              <a:buFont typeface="Arial"/>
              <a:buChar char="•"/>
            </a:pPr>
            <a:r>
              <a:rPr lang="en-US" sz="2481">
                <a:solidFill>
                  <a:srgbClr val="B68239"/>
                </a:solidFill>
                <a:latin typeface="Canva Sans"/>
                <a:ea typeface="Canva Sans"/>
                <a:cs typeface="Canva Sans"/>
                <a:sym typeface="Canva Sans"/>
              </a:rPr>
              <a:t> Feasible with proper staff education and leadership support.</a:t>
            </a:r>
          </a:p>
          <a:p>
            <a:pPr algn="l">
              <a:lnSpc>
                <a:spcPts val="3474"/>
              </a:lnSpc>
            </a:pPr>
            <a:endParaRPr lang="en-US" sz="2481">
              <a:solidFill>
                <a:srgbClr val="B68239"/>
              </a:solidFill>
              <a:latin typeface="Canva Sans"/>
              <a:ea typeface="Canva Sans"/>
              <a:cs typeface="Canva Sans"/>
              <a:sym typeface="Canva Sans"/>
            </a:endParaRPr>
          </a:p>
          <a:p>
            <a:pPr marL="535847" lvl="1" indent="-267923" algn="l">
              <a:lnSpc>
                <a:spcPts val="3474"/>
              </a:lnSpc>
              <a:buFont typeface="Arial"/>
              <a:buChar char="•"/>
            </a:pPr>
            <a:r>
              <a:rPr lang="en-US" sz="2481">
                <a:solidFill>
                  <a:srgbClr val="B68239"/>
                </a:solidFill>
                <a:latin typeface="Canva Sans"/>
                <a:ea typeface="Canva Sans"/>
                <a:cs typeface="Canva Sans"/>
                <a:sym typeface="Canva Sans"/>
              </a:rPr>
              <a:t>Training programs can use short trauma informed modules (Lock et al., 2025).</a:t>
            </a:r>
          </a:p>
          <a:p>
            <a:pPr algn="l">
              <a:lnSpc>
                <a:spcPts val="3474"/>
              </a:lnSpc>
            </a:pPr>
            <a:endParaRPr lang="en-US" sz="2481">
              <a:solidFill>
                <a:srgbClr val="B68239"/>
              </a:solidFill>
              <a:latin typeface="Canva Sans"/>
              <a:ea typeface="Canva Sans"/>
              <a:cs typeface="Canva Sans"/>
              <a:sym typeface="Canva Sans"/>
            </a:endParaRPr>
          </a:p>
          <a:p>
            <a:pPr marL="535847" lvl="1" indent="-267923" algn="l">
              <a:lnSpc>
                <a:spcPts val="3474"/>
              </a:lnSpc>
              <a:buFont typeface="Arial"/>
              <a:buChar char="•"/>
            </a:pPr>
            <a:r>
              <a:rPr lang="en-US" sz="2481">
                <a:solidFill>
                  <a:srgbClr val="B68239"/>
                </a:solidFill>
                <a:latin typeface="Canva Sans"/>
                <a:ea typeface="Canva Sans"/>
                <a:cs typeface="Canva Sans"/>
                <a:sym typeface="Canva Sans"/>
              </a:rPr>
              <a:t>Minimal financial cost: only minor revisions to ED forms and brief staff workshops.</a:t>
            </a:r>
          </a:p>
          <a:p>
            <a:pPr algn="l">
              <a:lnSpc>
                <a:spcPts val="3474"/>
              </a:lnSpc>
            </a:pPr>
            <a:endParaRPr lang="en-US" sz="2481">
              <a:solidFill>
                <a:srgbClr val="B68239"/>
              </a:solidFill>
              <a:latin typeface="Canva Sans"/>
              <a:ea typeface="Canva Sans"/>
              <a:cs typeface="Canva Sans"/>
              <a:sym typeface="Canva Sans"/>
            </a:endParaRPr>
          </a:p>
          <a:p>
            <a:pPr marL="535847" lvl="1" indent="-267923" algn="l">
              <a:lnSpc>
                <a:spcPts val="3474"/>
              </a:lnSpc>
              <a:buFont typeface="Arial"/>
              <a:buChar char="•"/>
            </a:pPr>
            <a:r>
              <a:rPr lang="en-US" sz="2481">
                <a:solidFill>
                  <a:srgbClr val="B68239"/>
                </a:solidFill>
                <a:latin typeface="Canva Sans"/>
                <a:ea typeface="Canva Sans"/>
                <a:cs typeface="Canva Sans"/>
                <a:sym typeface="Canva Sans"/>
              </a:rPr>
              <a:t>Culturally safe posters or visual cues can normalize IPV screening.</a:t>
            </a:r>
          </a:p>
          <a:p>
            <a:pPr algn="l">
              <a:lnSpc>
                <a:spcPts val="3474"/>
              </a:lnSpc>
            </a:pPr>
            <a:endParaRPr lang="en-US" sz="2481">
              <a:solidFill>
                <a:srgbClr val="B68239"/>
              </a:solidFill>
              <a:latin typeface="Canva Sans"/>
              <a:ea typeface="Canva Sans"/>
              <a:cs typeface="Canva Sans"/>
              <a:sym typeface="Canva Sans"/>
            </a:endParaRPr>
          </a:p>
          <a:p>
            <a:pPr marL="535847" lvl="1" indent="-267923" algn="l">
              <a:lnSpc>
                <a:spcPts val="3474"/>
              </a:lnSpc>
              <a:buFont typeface="Arial"/>
              <a:buChar char="•"/>
            </a:pPr>
            <a:r>
              <a:rPr lang="en-US" sz="2481">
                <a:solidFill>
                  <a:srgbClr val="B68239"/>
                </a:solidFill>
                <a:latin typeface="Canva Sans"/>
                <a:ea typeface="Canva Sans"/>
                <a:cs typeface="Canva Sans"/>
                <a:sym typeface="Canva Sans"/>
              </a:rPr>
              <a:t>Advocacy from nurse leaders can drive protocol change and sustainability (Williams &amp; Van’t Hof, 2016).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E6"/>
        </a:solidFill>
        <a:effectLst/>
      </p:bgPr>
    </p:bg>
    <p:spTree>
      <p:nvGrpSpPr>
        <p:cNvPr id="1" name=""/>
        <p:cNvGrpSpPr/>
        <p:nvPr/>
      </p:nvGrpSpPr>
      <p:grpSpPr>
        <a:xfrm>
          <a:off x="0" y="0"/>
          <a:ext cx="0" cy="0"/>
          <a:chOff x="0" y="0"/>
          <a:chExt cx="0" cy="0"/>
        </a:xfrm>
      </p:grpSpPr>
      <p:sp>
        <p:nvSpPr>
          <p:cNvPr id="2" name="Freeform 2"/>
          <p:cNvSpPr/>
          <p:nvPr/>
        </p:nvSpPr>
        <p:spPr>
          <a:xfrm>
            <a:off x="271999" y="1584495"/>
            <a:ext cx="7908899" cy="7118009"/>
          </a:xfrm>
          <a:custGeom>
            <a:avLst/>
            <a:gdLst/>
            <a:ahLst/>
            <a:cxnLst/>
            <a:rect l="l" t="t" r="r" b="b"/>
            <a:pathLst>
              <a:path w="7908899" h="7118009">
                <a:moveTo>
                  <a:pt x="0" y="0"/>
                </a:moveTo>
                <a:lnTo>
                  <a:pt x="7908899" y="0"/>
                </a:lnTo>
                <a:lnTo>
                  <a:pt x="7908899" y="7118010"/>
                </a:lnTo>
                <a:lnTo>
                  <a:pt x="0" y="71180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9377373" y="1571163"/>
            <a:ext cx="8263172" cy="2228850"/>
          </a:xfrm>
          <a:prstGeom prst="rect">
            <a:avLst/>
          </a:prstGeom>
        </p:spPr>
        <p:txBody>
          <a:bodyPr lIns="0" tIns="0" rIns="0" bIns="0" rtlCol="0" anchor="t">
            <a:spAutoFit/>
          </a:bodyPr>
          <a:lstStyle/>
          <a:p>
            <a:pPr marL="0" lvl="0" indent="0" algn="ctr">
              <a:lnSpc>
                <a:spcPts val="8518"/>
              </a:lnSpc>
            </a:pPr>
            <a:r>
              <a:rPr lang="en-US" sz="7098">
                <a:solidFill>
                  <a:srgbClr val="76864A"/>
                </a:solidFill>
                <a:latin typeface="Madani Arabic"/>
                <a:ea typeface="Madani Arabic"/>
                <a:cs typeface="Madani Arabic"/>
                <a:sym typeface="Madani Arabic"/>
              </a:rPr>
              <a:t>Pardeep visits the ED</a:t>
            </a:r>
          </a:p>
        </p:txBody>
      </p:sp>
      <p:sp>
        <p:nvSpPr>
          <p:cNvPr id="4" name="TextBox 4"/>
          <p:cNvSpPr txBox="1"/>
          <p:nvPr/>
        </p:nvSpPr>
        <p:spPr>
          <a:xfrm>
            <a:off x="9377373" y="5022823"/>
            <a:ext cx="7767627" cy="3893719"/>
          </a:xfrm>
          <a:prstGeom prst="rect">
            <a:avLst/>
          </a:prstGeom>
        </p:spPr>
        <p:txBody>
          <a:bodyPr lIns="0" tIns="0" rIns="0" bIns="0" rtlCol="0" anchor="t">
            <a:spAutoFit/>
          </a:bodyPr>
          <a:lstStyle/>
          <a:p>
            <a:pPr marL="519881" lvl="1" indent="-259941" algn="l">
              <a:lnSpc>
                <a:spcPts val="3130"/>
              </a:lnSpc>
              <a:buFont typeface="Arial"/>
              <a:buChar char="•"/>
            </a:pPr>
            <a:r>
              <a:rPr lang="en-US" sz="2407">
                <a:solidFill>
                  <a:srgbClr val="76864A"/>
                </a:solidFill>
                <a:latin typeface="Canva Sans"/>
                <a:ea typeface="Canva Sans"/>
                <a:cs typeface="Canva Sans"/>
                <a:sym typeface="Canva Sans"/>
              </a:rPr>
              <a:t>Pardeep visits the ED for minor injuries over the next few weeks. Her mother-in-law always comes with her.</a:t>
            </a:r>
          </a:p>
          <a:p>
            <a:pPr marL="519881" lvl="1" indent="-259941" algn="l">
              <a:lnSpc>
                <a:spcPts val="3130"/>
              </a:lnSpc>
              <a:buFont typeface="Arial"/>
              <a:buChar char="•"/>
            </a:pPr>
            <a:r>
              <a:rPr lang="en-US" sz="2407">
                <a:solidFill>
                  <a:srgbClr val="76864A"/>
                </a:solidFill>
                <a:latin typeface="Canva Sans"/>
                <a:ea typeface="Canva Sans"/>
                <a:cs typeface="Canva Sans"/>
                <a:sym typeface="Canva Sans"/>
              </a:rPr>
              <a:t>Amanjit loses his job, the violence escalates, and Pardeep gets pushed down the stairs.</a:t>
            </a:r>
          </a:p>
          <a:p>
            <a:pPr marL="519881" lvl="1" indent="-259941" algn="l">
              <a:lnSpc>
                <a:spcPts val="3130"/>
              </a:lnSpc>
              <a:buFont typeface="Arial"/>
              <a:buChar char="•"/>
            </a:pPr>
            <a:r>
              <a:rPr lang="en-US" sz="2407">
                <a:solidFill>
                  <a:srgbClr val="76864A"/>
                </a:solidFill>
                <a:latin typeface="Canva Sans"/>
                <a:ea typeface="Canva Sans"/>
                <a:cs typeface="Canva Sans"/>
                <a:sym typeface="Canva Sans"/>
              </a:rPr>
              <a:t>She revisits the ER with her mother-in-law... but this time it’s different</a:t>
            </a:r>
          </a:p>
          <a:p>
            <a:pPr marL="519881" lvl="1" indent="-259941" algn="l">
              <a:lnSpc>
                <a:spcPts val="3130"/>
              </a:lnSpc>
              <a:buFont typeface="Arial"/>
              <a:buChar char="•"/>
            </a:pPr>
            <a:r>
              <a:rPr lang="en-US" sz="2407">
                <a:solidFill>
                  <a:srgbClr val="76864A"/>
                </a:solidFill>
                <a:latin typeface="Canva Sans"/>
                <a:ea typeface="Canva Sans"/>
                <a:cs typeface="Canva Sans"/>
                <a:sym typeface="Canva Sans"/>
              </a:rPr>
              <a:t>Nurse Melissa notices the suspicious nature of her injuries, and asks to do the assessment with Pardeep alone</a:t>
            </a:r>
          </a:p>
        </p:txBody>
      </p:sp>
      <p:sp>
        <p:nvSpPr>
          <p:cNvPr id="5" name="AutoShape 5"/>
          <p:cNvSpPr/>
          <p:nvPr/>
        </p:nvSpPr>
        <p:spPr>
          <a:xfrm>
            <a:off x="9256123" y="4653966"/>
            <a:ext cx="8384422" cy="0"/>
          </a:xfrm>
          <a:prstGeom prst="line">
            <a:avLst/>
          </a:prstGeom>
          <a:ln w="104775" cap="flat">
            <a:solidFill>
              <a:srgbClr val="000000"/>
            </a:solidFill>
            <a:prstDash val="solid"/>
            <a:headEnd type="none" w="sm" len="sm"/>
            <a:tailEnd type="none" w="sm" len="sm"/>
          </a:ln>
        </p:spPr>
        <p:txBody>
          <a:bodyPr/>
          <a:lstStyle/>
          <a:p>
            <a:endParaRPr lang="en-CA"/>
          </a:p>
        </p:txBody>
      </p:sp>
      <p:grpSp>
        <p:nvGrpSpPr>
          <p:cNvPr id="6" name="Group 6"/>
          <p:cNvGrpSpPr/>
          <p:nvPr/>
        </p:nvGrpSpPr>
        <p:grpSpPr>
          <a:xfrm>
            <a:off x="-1828800" y="9342674"/>
            <a:ext cx="21945600" cy="944326"/>
            <a:chOff x="0" y="0"/>
            <a:chExt cx="29260800" cy="1259101"/>
          </a:xfrm>
        </p:grpSpPr>
        <p:sp>
          <p:nvSpPr>
            <p:cNvPr id="7" name="Freeform 7"/>
            <p:cNvSpPr/>
            <p:nvPr/>
          </p:nvSpPr>
          <p:spPr>
            <a:xfrm>
              <a:off x="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8" name="Freeform 8"/>
            <p:cNvSpPr/>
            <p:nvPr/>
          </p:nvSpPr>
          <p:spPr>
            <a:xfrm>
              <a:off x="97536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9" name="Freeform 9"/>
            <p:cNvSpPr/>
            <p:nvPr/>
          </p:nvSpPr>
          <p:spPr>
            <a:xfrm>
              <a:off x="195072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E6"/>
        </a:solidFill>
        <a:effectLst/>
      </p:bgPr>
    </p:bg>
    <p:spTree>
      <p:nvGrpSpPr>
        <p:cNvPr id="1" name=""/>
        <p:cNvGrpSpPr/>
        <p:nvPr/>
      </p:nvGrpSpPr>
      <p:grpSpPr>
        <a:xfrm>
          <a:off x="0" y="0"/>
          <a:ext cx="0" cy="0"/>
          <a:chOff x="0" y="0"/>
          <a:chExt cx="0" cy="0"/>
        </a:xfrm>
      </p:grpSpPr>
      <p:grpSp>
        <p:nvGrpSpPr>
          <p:cNvPr id="2" name="Group 2"/>
          <p:cNvGrpSpPr/>
          <p:nvPr/>
        </p:nvGrpSpPr>
        <p:grpSpPr>
          <a:xfrm>
            <a:off x="-1828800" y="9342674"/>
            <a:ext cx="21945600" cy="944326"/>
            <a:chOff x="0" y="0"/>
            <a:chExt cx="29260800" cy="1259101"/>
          </a:xfrm>
        </p:grpSpPr>
        <p:sp>
          <p:nvSpPr>
            <p:cNvPr id="3" name="Freeform 3"/>
            <p:cNvSpPr/>
            <p:nvPr/>
          </p:nvSpPr>
          <p:spPr>
            <a:xfrm>
              <a:off x="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Freeform 4"/>
            <p:cNvSpPr/>
            <p:nvPr/>
          </p:nvSpPr>
          <p:spPr>
            <a:xfrm>
              <a:off x="97536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a:off x="195072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grpSp>
        <p:nvGrpSpPr>
          <p:cNvPr id="6" name="Group 6"/>
          <p:cNvGrpSpPr/>
          <p:nvPr/>
        </p:nvGrpSpPr>
        <p:grpSpPr>
          <a:xfrm>
            <a:off x="3288899" y="684586"/>
            <a:ext cx="11710202" cy="2172484"/>
            <a:chOff x="0" y="0"/>
            <a:chExt cx="15613603" cy="2896646"/>
          </a:xfrm>
        </p:grpSpPr>
        <p:sp>
          <p:nvSpPr>
            <p:cNvPr id="7" name="Freeform 7"/>
            <p:cNvSpPr/>
            <p:nvPr/>
          </p:nvSpPr>
          <p:spPr>
            <a:xfrm>
              <a:off x="0" y="5708"/>
              <a:ext cx="1035481" cy="2890938"/>
            </a:xfrm>
            <a:custGeom>
              <a:avLst/>
              <a:gdLst/>
              <a:ahLst/>
              <a:cxnLst/>
              <a:rect l="l" t="t" r="r" b="b"/>
              <a:pathLst>
                <a:path w="1035481" h="2890938">
                  <a:moveTo>
                    <a:pt x="0" y="0"/>
                  </a:moveTo>
                  <a:lnTo>
                    <a:pt x="1035481" y="0"/>
                  </a:lnTo>
                  <a:lnTo>
                    <a:pt x="1035481" y="2890938"/>
                  </a:lnTo>
                  <a:lnTo>
                    <a:pt x="0" y="28909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8" name="Freeform 8"/>
            <p:cNvSpPr/>
            <p:nvPr/>
          </p:nvSpPr>
          <p:spPr>
            <a:xfrm>
              <a:off x="14578122" y="0"/>
              <a:ext cx="1035481" cy="2890938"/>
            </a:xfrm>
            <a:custGeom>
              <a:avLst/>
              <a:gdLst/>
              <a:ahLst/>
              <a:cxnLst/>
              <a:rect l="l" t="t" r="r" b="b"/>
              <a:pathLst>
                <a:path w="1035481" h="2890938">
                  <a:moveTo>
                    <a:pt x="0" y="0"/>
                  </a:moveTo>
                  <a:lnTo>
                    <a:pt x="1035481" y="0"/>
                  </a:lnTo>
                  <a:lnTo>
                    <a:pt x="1035481" y="2890938"/>
                  </a:lnTo>
                  <a:lnTo>
                    <a:pt x="0" y="28909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sp>
        <p:nvSpPr>
          <p:cNvPr id="9" name="Freeform 9"/>
          <p:cNvSpPr/>
          <p:nvPr/>
        </p:nvSpPr>
        <p:spPr>
          <a:xfrm>
            <a:off x="1440495" y="2056186"/>
            <a:ext cx="776611" cy="2168203"/>
          </a:xfrm>
          <a:custGeom>
            <a:avLst/>
            <a:gdLst/>
            <a:ahLst/>
            <a:cxnLst/>
            <a:rect l="l" t="t" r="r" b="b"/>
            <a:pathLst>
              <a:path w="776611" h="2168203">
                <a:moveTo>
                  <a:pt x="0" y="0"/>
                </a:moveTo>
                <a:lnTo>
                  <a:pt x="776610" y="0"/>
                </a:lnTo>
                <a:lnTo>
                  <a:pt x="776610" y="2168203"/>
                </a:lnTo>
                <a:lnTo>
                  <a:pt x="0" y="21682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0" name="Freeform 10"/>
          <p:cNvSpPr/>
          <p:nvPr/>
        </p:nvSpPr>
        <p:spPr>
          <a:xfrm>
            <a:off x="16070895" y="2056186"/>
            <a:ext cx="776611" cy="2168203"/>
          </a:xfrm>
          <a:custGeom>
            <a:avLst/>
            <a:gdLst/>
            <a:ahLst/>
            <a:cxnLst/>
            <a:rect l="l" t="t" r="r" b="b"/>
            <a:pathLst>
              <a:path w="776611" h="2168203">
                <a:moveTo>
                  <a:pt x="0" y="0"/>
                </a:moveTo>
                <a:lnTo>
                  <a:pt x="776610" y="0"/>
                </a:lnTo>
                <a:lnTo>
                  <a:pt x="776610" y="2168203"/>
                </a:lnTo>
                <a:lnTo>
                  <a:pt x="0" y="21682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1" name="Freeform 11"/>
          <p:cNvSpPr/>
          <p:nvPr/>
        </p:nvSpPr>
        <p:spPr>
          <a:xfrm>
            <a:off x="0" y="-1581257"/>
            <a:ext cx="6075759" cy="4540249"/>
          </a:xfrm>
          <a:custGeom>
            <a:avLst/>
            <a:gdLst/>
            <a:ahLst/>
            <a:cxnLst/>
            <a:rect l="l" t="t" r="r" b="b"/>
            <a:pathLst>
              <a:path w="6075759" h="4540249">
                <a:moveTo>
                  <a:pt x="0" y="0"/>
                </a:moveTo>
                <a:lnTo>
                  <a:pt x="6075759" y="0"/>
                </a:lnTo>
                <a:lnTo>
                  <a:pt x="6075759" y="4540249"/>
                </a:lnTo>
                <a:lnTo>
                  <a:pt x="0" y="45402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2" name="Freeform 12"/>
          <p:cNvSpPr/>
          <p:nvPr/>
        </p:nvSpPr>
        <p:spPr>
          <a:xfrm flipH="1">
            <a:off x="12214267" y="-1581257"/>
            <a:ext cx="6075759" cy="4540249"/>
          </a:xfrm>
          <a:custGeom>
            <a:avLst/>
            <a:gdLst/>
            <a:ahLst/>
            <a:cxnLst/>
            <a:rect l="l" t="t" r="r" b="b"/>
            <a:pathLst>
              <a:path w="6075759" h="4540249">
                <a:moveTo>
                  <a:pt x="6075759" y="0"/>
                </a:moveTo>
                <a:lnTo>
                  <a:pt x="0" y="0"/>
                </a:lnTo>
                <a:lnTo>
                  <a:pt x="0" y="4540249"/>
                </a:lnTo>
                <a:lnTo>
                  <a:pt x="6075759" y="4540249"/>
                </a:lnTo>
                <a:lnTo>
                  <a:pt x="6075759"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3" name="Freeform 13"/>
          <p:cNvSpPr/>
          <p:nvPr/>
        </p:nvSpPr>
        <p:spPr>
          <a:xfrm>
            <a:off x="2100461" y="2857071"/>
            <a:ext cx="1874837" cy="2816177"/>
          </a:xfrm>
          <a:custGeom>
            <a:avLst/>
            <a:gdLst/>
            <a:ahLst/>
            <a:cxnLst/>
            <a:rect l="l" t="t" r="r" b="b"/>
            <a:pathLst>
              <a:path w="1874837" h="2816177">
                <a:moveTo>
                  <a:pt x="0" y="0"/>
                </a:moveTo>
                <a:lnTo>
                  <a:pt x="1874837" y="0"/>
                </a:lnTo>
                <a:lnTo>
                  <a:pt x="1874837" y="2816177"/>
                </a:lnTo>
                <a:lnTo>
                  <a:pt x="0" y="281617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4" name="TextBox 14"/>
          <p:cNvSpPr txBox="1"/>
          <p:nvPr/>
        </p:nvSpPr>
        <p:spPr>
          <a:xfrm>
            <a:off x="4114800" y="1492142"/>
            <a:ext cx="10058400" cy="1466850"/>
          </a:xfrm>
          <a:prstGeom prst="rect">
            <a:avLst/>
          </a:prstGeom>
        </p:spPr>
        <p:txBody>
          <a:bodyPr lIns="0" tIns="0" rIns="0" bIns="0" rtlCol="0" anchor="t">
            <a:spAutoFit/>
          </a:bodyPr>
          <a:lstStyle/>
          <a:p>
            <a:pPr marL="0" lvl="0" indent="0" algn="ctr">
              <a:lnSpc>
                <a:spcPts val="10800"/>
              </a:lnSpc>
              <a:spcBef>
                <a:spcPct val="0"/>
              </a:spcBef>
            </a:pPr>
            <a:r>
              <a:rPr lang="en-US" sz="9000">
                <a:solidFill>
                  <a:srgbClr val="68864A"/>
                </a:solidFill>
                <a:latin typeface="Madani Arabic"/>
                <a:ea typeface="Madani Arabic"/>
                <a:cs typeface="Madani Arabic"/>
                <a:sym typeface="Madani Arabic"/>
              </a:rPr>
              <a:t>Conclusion</a:t>
            </a:r>
          </a:p>
        </p:txBody>
      </p:sp>
      <p:sp>
        <p:nvSpPr>
          <p:cNvPr id="15" name="Freeform 15"/>
          <p:cNvSpPr/>
          <p:nvPr/>
        </p:nvSpPr>
        <p:spPr>
          <a:xfrm>
            <a:off x="13127937" y="2857071"/>
            <a:ext cx="2942958" cy="2659886"/>
          </a:xfrm>
          <a:custGeom>
            <a:avLst/>
            <a:gdLst/>
            <a:ahLst/>
            <a:cxnLst/>
            <a:rect l="l" t="t" r="r" b="b"/>
            <a:pathLst>
              <a:path w="2942958" h="2659886">
                <a:moveTo>
                  <a:pt x="0" y="0"/>
                </a:moveTo>
                <a:lnTo>
                  <a:pt x="2942958" y="0"/>
                </a:lnTo>
                <a:lnTo>
                  <a:pt x="2942958" y="2659886"/>
                </a:lnTo>
                <a:lnTo>
                  <a:pt x="0" y="2659886"/>
                </a:lnTo>
                <a:lnTo>
                  <a:pt x="0" y="0"/>
                </a:lnTo>
                <a:close/>
              </a:path>
            </a:pathLst>
          </a:custGeom>
          <a:blipFill>
            <a:blip r:embed="rId11"/>
            <a:stretch>
              <a:fillRect l="-10918" r="-10918"/>
            </a:stretch>
          </a:blipFill>
        </p:spPr>
        <p:txBody>
          <a:bodyPr/>
          <a:lstStyle/>
          <a:p>
            <a:endParaRPr lang="en-CA"/>
          </a:p>
        </p:txBody>
      </p:sp>
      <p:sp>
        <p:nvSpPr>
          <p:cNvPr id="16" name="Freeform 16"/>
          <p:cNvSpPr/>
          <p:nvPr/>
        </p:nvSpPr>
        <p:spPr>
          <a:xfrm>
            <a:off x="6705596" y="2958992"/>
            <a:ext cx="4394576" cy="2892430"/>
          </a:xfrm>
          <a:custGeom>
            <a:avLst/>
            <a:gdLst/>
            <a:ahLst/>
            <a:cxnLst/>
            <a:rect l="l" t="t" r="r" b="b"/>
            <a:pathLst>
              <a:path w="4394576" h="2892430">
                <a:moveTo>
                  <a:pt x="0" y="0"/>
                </a:moveTo>
                <a:lnTo>
                  <a:pt x="4394576" y="0"/>
                </a:lnTo>
                <a:lnTo>
                  <a:pt x="4394576" y="2892430"/>
                </a:lnTo>
                <a:lnTo>
                  <a:pt x="0" y="289243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17" name="TextBox 17"/>
          <p:cNvSpPr txBox="1"/>
          <p:nvPr/>
        </p:nvSpPr>
        <p:spPr>
          <a:xfrm>
            <a:off x="12644710" y="5803797"/>
            <a:ext cx="5214875" cy="2463800"/>
          </a:xfrm>
          <a:prstGeom prst="rect">
            <a:avLst/>
          </a:prstGeom>
        </p:spPr>
        <p:txBody>
          <a:bodyPr lIns="0" tIns="0" rIns="0" bIns="0" rtlCol="0" anchor="t">
            <a:spAutoFit/>
          </a:bodyPr>
          <a:lstStyle/>
          <a:p>
            <a:pPr algn="l">
              <a:lnSpc>
                <a:spcPts val="2800"/>
              </a:lnSpc>
            </a:pPr>
            <a:r>
              <a:rPr lang="en-US" sz="2000" b="1">
                <a:solidFill>
                  <a:srgbClr val="3B365F"/>
                </a:solidFill>
                <a:latin typeface="Canva Sans Bold"/>
                <a:ea typeface="Canva Sans Bold"/>
                <a:cs typeface="Canva Sans Bold"/>
                <a:sym typeface="Canva Sans Bold"/>
              </a:rPr>
              <a:t>Solution 3: Public Awareness Campaign </a:t>
            </a:r>
          </a:p>
          <a:p>
            <a:pPr algn="l">
              <a:lnSpc>
                <a:spcPts val="2800"/>
              </a:lnSpc>
            </a:pPr>
            <a:endParaRPr lang="en-US" sz="2000" b="1">
              <a:solidFill>
                <a:srgbClr val="3B365F"/>
              </a:solidFill>
              <a:latin typeface="Canva Sans Bold"/>
              <a:ea typeface="Canva Sans Bold"/>
              <a:cs typeface="Canva Sans Bold"/>
              <a:sym typeface="Canva Sans Bold"/>
            </a:endParaRPr>
          </a:p>
          <a:p>
            <a:pPr algn="l">
              <a:lnSpc>
                <a:spcPts val="2800"/>
              </a:lnSpc>
            </a:pPr>
            <a:r>
              <a:rPr lang="en-US" sz="2000">
                <a:solidFill>
                  <a:srgbClr val="3B365F"/>
                </a:solidFill>
                <a:latin typeface="Canva Sans"/>
                <a:ea typeface="Canva Sans"/>
                <a:cs typeface="Canva Sans"/>
                <a:sym typeface="Canva Sans"/>
              </a:rPr>
              <a:t>Using South Asian media outlets and restaurants/stores to enhance awareness into how IPV is a community and social problem, not a private one</a:t>
            </a:r>
          </a:p>
          <a:p>
            <a:pPr algn="l">
              <a:lnSpc>
                <a:spcPts val="2800"/>
              </a:lnSpc>
            </a:pPr>
            <a:endParaRPr lang="en-US" sz="2000">
              <a:solidFill>
                <a:srgbClr val="3B365F"/>
              </a:solidFill>
              <a:latin typeface="Canva Sans"/>
              <a:ea typeface="Canva Sans"/>
              <a:cs typeface="Canva Sans"/>
              <a:sym typeface="Canva Sans"/>
            </a:endParaRPr>
          </a:p>
        </p:txBody>
      </p:sp>
      <p:sp>
        <p:nvSpPr>
          <p:cNvPr id="18" name="TextBox 18"/>
          <p:cNvSpPr txBox="1"/>
          <p:nvPr/>
        </p:nvSpPr>
        <p:spPr>
          <a:xfrm>
            <a:off x="6247470" y="5880245"/>
            <a:ext cx="5507594" cy="2463800"/>
          </a:xfrm>
          <a:prstGeom prst="rect">
            <a:avLst/>
          </a:prstGeom>
        </p:spPr>
        <p:txBody>
          <a:bodyPr lIns="0" tIns="0" rIns="0" bIns="0" rtlCol="0" anchor="t">
            <a:spAutoFit/>
          </a:bodyPr>
          <a:lstStyle/>
          <a:p>
            <a:pPr algn="ctr">
              <a:lnSpc>
                <a:spcPts val="2800"/>
              </a:lnSpc>
            </a:pPr>
            <a:r>
              <a:rPr lang="en-US" sz="2000" b="1">
                <a:solidFill>
                  <a:srgbClr val="5D6D32"/>
                </a:solidFill>
                <a:latin typeface="Canva Sans Bold"/>
                <a:ea typeface="Canva Sans Bold"/>
                <a:cs typeface="Canva Sans Bold"/>
                <a:sym typeface="Canva Sans Bold"/>
              </a:rPr>
              <a:t>Solution 2: Community Outreach in Cultural and Religious Centres</a:t>
            </a:r>
          </a:p>
          <a:p>
            <a:pPr algn="ctr">
              <a:lnSpc>
                <a:spcPts val="2800"/>
              </a:lnSpc>
            </a:pPr>
            <a:endParaRPr lang="en-US" sz="2000" b="1">
              <a:solidFill>
                <a:srgbClr val="5D6D32"/>
              </a:solidFill>
              <a:latin typeface="Canva Sans Bold"/>
              <a:ea typeface="Canva Sans Bold"/>
              <a:cs typeface="Canva Sans Bold"/>
              <a:sym typeface="Canva Sans Bold"/>
            </a:endParaRPr>
          </a:p>
          <a:p>
            <a:pPr algn="ctr">
              <a:lnSpc>
                <a:spcPts val="2800"/>
              </a:lnSpc>
            </a:pPr>
            <a:r>
              <a:rPr lang="en-US" sz="2000">
                <a:solidFill>
                  <a:srgbClr val="5D6D32"/>
                </a:solidFill>
                <a:latin typeface="Canva Sans"/>
                <a:ea typeface="Canva Sans"/>
                <a:cs typeface="Canva Sans"/>
                <a:sym typeface="Canva Sans"/>
              </a:rPr>
              <a:t>Providing direct community outreach and awareness at booths set up in key cultural and religious centres</a:t>
            </a:r>
          </a:p>
          <a:p>
            <a:pPr algn="ctr">
              <a:lnSpc>
                <a:spcPts val="2800"/>
              </a:lnSpc>
              <a:spcBef>
                <a:spcPct val="0"/>
              </a:spcBef>
            </a:pPr>
            <a:endParaRPr lang="en-US" sz="2000">
              <a:solidFill>
                <a:srgbClr val="5D6D32"/>
              </a:solidFill>
              <a:latin typeface="Canva Sans"/>
              <a:ea typeface="Canva Sans"/>
              <a:cs typeface="Canva Sans"/>
              <a:sym typeface="Canva Sans"/>
            </a:endParaRPr>
          </a:p>
        </p:txBody>
      </p:sp>
      <p:sp>
        <p:nvSpPr>
          <p:cNvPr id="19" name="TextBox 19"/>
          <p:cNvSpPr txBox="1"/>
          <p:nvPr/>
        </p:nvSpPr>
        <p:spPr>
          <a:xfrm>
            <a:off x="9126043" y="4362450"/>
            <a:ext cx="9525" cy="1466850"/>
          </a:xfrm>
          <a:prstGeom prst="rect">
            <a:avLst/>
          </a:prstGeom>
        </p:spPr>
        <p:txBody>
          <a:bodyPr lIns="0" tIns="0" rIns="0" bIns="0" rtlCol="0" anchor="t">
            <a:spAutoFit/>
          </a:bodyPr>
          <a:lstStyle/>
          <a:p>
            <a:pPr algn="ctr">
              <a:lnSpc>
                <a:spcPts val="10800"/>
              </a:lnSpc>
              <a:spcBef>
                <a:spcPct val="0"/>
              </a:spcBef>
            </a:pPr>
            <a:endParaRPr/>
          </a:p>
        </p:txBody>
      </p:sp>
      <p:sp>
        <p:nvSpPr>
          <p:cNvPr id="20" name="TextBox 20"/>
          <p:cNvSpPr txBox="1"/>
          <p:nvPr/>
        </p:nvSpPr>
        <p:spPr>
          <a:xfrm>
            <a:off x="377656" y="5880245"/>
            <a:ext cx="5698103" cy="3168649"/>
          </a:xfrm>
          <a:prstGeom prst="rect">
            <a:avLst/>
          </a:prstGeom>
        </p:spPr>
        <p:txBody>
          <a:bodyPr lIns="0" tIns="0" rIns="0" bIns="0" rtlCol="0" anchor="t">
            <a:spAutoFit/>
          </a:bodyPr>
          <a:lstStyle/>
          <a:p>
            <a:pPr algn="ctr">
              <a:lnSpc>
                <a:spcPts val="2800"/>
              </a:lnSpc>
            </a:pPr>
            <a:r>
              <a:rPr lang="en-US" sz="2000" b="1">
                <a:solidFill>
                  <a:srgbClr val="C77854"/>
                </a:solidFill>
                <a:latin typeface="Canva Sans Bold"/>
                <a:ea typeface="Canva Sans Bold"/>
                <a:cs typeface="Canva Sans Bold"/>
                <a:sym typeface="Canva Sans Bold"/>
              </a:rPr>
              <a:t>Solution 1:  Initial ED Screening and Assessment</a:t>
            </a:r>
          </a:p>
          <a:p>
            <a:pPr algn="ctr">
              <a:lnSpc>
                <a:spcPts val="2800"/>
              </a:lnSpc>
            </a:pPr>
            <a:endParaRPr lang="en-US" sz="2000" b="1">
              <a:solidFill>
                <a:srgbClr val="C77854"/>
              </a:solidFill>
              <a:latin typeface="Canva Sans Bold"/>
              <a:ea typeface="Canva Sans Bold"/>
              <a:cs typeface="Canva Sans Bold"/>
              <a:sym typeface="Canva Sans Bold"/>
            </a:endParaRPr>
          </a:p>
          <a:p>
            <a:pPr algn="ctr">
              <a:lnSpc>
                <a:spcPts val="2800"/>
              </a:lnSpc>
            </a:pPr>
            <a:r>
              <a:rPr lang="en-US" sz="2000">
                <a:solidFill>
                  <a:srgbClr val="C77854"/>
                </a:solidFill>
                <a:latin typeface="Canva Sans"/>
                <a:ea typeface="Canva Sans"/>
                <a:cs typeface="Canva Sans"/>
                <a:sym typeface="Canva Sans"/>
              </a:rPr>
              <a:t>This solution focuses on implementing simple but powerful changes to how we conduct our emergency department intake and assessments.</a:t>
            </a:r>
          </a:p>
          <a:p>
            <a:pPr algn="ctr">
              <a:lnSpc>
                <a:spcPts val="2800"/>
              </a:lnSpc>
            </a:pPr>
            <a:endParaRPr lang="en-US" sz="2000">
              <a:solidFill>
                <a:srgbClr val="C77854"/>
              </a:solidFill>
              <a:latin typeface="Canva Sans"/>
              <a:ea typeface="Canva Sans"/>
              <a:cs typeface="Canva Sans"/>
              <a:sym typeface="Canva Sans"/>
            </a:endParaRPr>
          </a:p>
          <a:p>
            <a:pPr algn="ctr">
              <a:lnSpc>
                <a:spcPts val="2800"/>
              </a:lnSpc>
            </a:pPr>
            <a:endParaRPr lang="en-US" sz="2000">
              <a:solidFill>
                <a:srgbClr val="C77854"/>
              </a:solidFill>
              <a:latin typeface="Canva Sans"/>
              <a:ea typeface="Canva Sans"/>
              <a:cs typeface="Canva Sans"/>
              <a:sym typeface="Canv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E6"/>
        </a:solidFill>
        <a:effectLst/>
      </p:bgPr>
    </p:bg>
    <p:spTree>
      <p:nvGrpSpPr>
        <p:cNvPr id="1" name=""/>
        <p:cNvGrpSpPr/>
        <p:nvPr/>
      </p:nvGrpSpPr>
      <p:grpSpPr>
        <a:xfrm>
          <a:off x="0" y="0"/>
          <a:ext cx="0" cy="0"/>
          <a:chOff x="0" y="0"/>
          <a:chExt cx="0" cy="0"/>
        </a:xfrm>
      </p:grpSpPr>
      <p:sp>
        <p:nvSpPr>
          <p:cNvPr id="2" name="Freeform 2" descr="ramadan lantern ornament"/>
          <p:cNvSpPr/>
          <p:nvPr/>
        </p:nvSpPr>
        <p:spPr>
          <a:xfrm>
            <a:off x="16070895" y="2056186"/>
            <a:ext cx="776611" cy="2168203"/>
          </a:xfrm>
          <a:custGeom>
            <a:avLst/>
            <a:gdLst/>
            <a:ahLst/>
            <a:cxnLst/>
            <a:rect l="l" t="t" r="r" b="b"/>
            <a:pathLst>
              <a:path w="776611" h="2168203">
                <a:moveTo>
                  <a:pt x="0" y="0"/>
                </a:moveTo>
                <a:lnTo>
                  <a:pt x="776610" y="0"/>
                </a:lnTo>
                <a:lnTo>
                  <a:pt x="776610" y="2168203"/>
                </a:lnTo>
                <a:lnTo>
                  <a:pt x="0" y="21682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descr="Islamic Frame Ornament"/>
          <p:cNvSpPr/>
          <p:nvPr/>
        </p:nvSpPr>
        <p:spPr>
          <a:xfrm flipH="1">
            <a:off x="12214267" y="-1581257"/>
            <a:ext cx="6075759" cy="4540249"/>
          </a:xfrm>
          <a:custGeom>
            <a:avLst/>
            <a:gdLst/>
            <a:ahLst/>
            <a:cxnLst/>
            <a:rect l="l" t="t" r="r" b="b"/>
            <a:pathLst>
              <a:path w="6075759" h="4540249">
                <a:moveTo>
                  <a:pt x="6075759" y="0"/>
                </a:moveTo>
                <a:lnTo>
                  <a:pt x="0" y="0"/>
                </a:lnTo>
                <a:lnTo>
                  <a:pt x="0" y="4540249"/>
                </a:lnTo>
                <a:lnTo>
                  <a:pt x="6075759" y="4540249"/>
                </a:lnTo>
                <a:lnTo>
                  <a:pt x="607575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AutoShape 4"/>
          <p:cNvSpPr/>
          <p:nvPr/>
        </p:nvSpPr>
        <p:spPr>
          <a:xfrm>
            <a:off x="715625" y="2949467"/>
            <a:ext cx="6283268" cy="0"/>
          </a:xfrm>
          <a:prstGeom prst="line">
            <a:avLst/>
          </a:prstGeom>
          <a:ln w="19050" cap="flat">
            <a:solidFill>
              <a:srgbClr val="B68239"/>
            </a:solidFill>
            <a:prstDash val="solid"/>
            <a:headEnd type="none" w="sm" len="sm"/>
            <a:tailEnd type="none" w="sm" len="sm"/>
          </a:ln>
        </p:spPr>
        <p:txBody>
          <a:bodyPr/>
          <a:lstStyle/>
          <a:p>
            <a:endParaRPr lang="en-CA"/>
          </a:p>
        </p:txBody>
      </p:sp>
      <p:sp>
        <p:nvSpPr>
          <p:cNvPr id="5" name="Freeform 5"/>
          <p:cNvSpPr/>
          <p:nvPr/>
        </p:nvSpPr>
        <p:spPr>
          <a:xfrm>
            <a:off x="8947127" y="2056186"/>
            <a:ext cx="6534281" cy="7202114"/>
          </a:xfrm>
          <a:custGeom>
            <a:avLst/>
            <a:gdLst/>
            <a:ahLst/>
            <a:cxnLst/>
            <a:rect l="l" t="t" r="r" b="b"/>
            <a:pathLst>
              <a:path w="6534281" h="7202114">
                <a:moveTo>
                  <a:pt x="0" y="0"/>
                </a:moveTo>
                <a:lnTo>
                  <a:pt x="6534281" y="0"/>
                </a:lnTo>
                <a:lnTo>
                  <a:pt x="6534281" y="7202114"/>
                </a:lnTo>
                <a:lnTo>
                  <a:pt x="0" y="72021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grpSp>
        <p:nvGrpSpPr>
          <p:cNvPr id="6" name="Group 6"/>
          <p:cNvGrpSpPr/>
          <p:nvPr/>
        </p:nvGrpSpPr>
        <p:grpSpPr>
          <a:xfrm>
            <a:off x="858957" y="468724"/>
            <a:ext cx="6299200" cy="8627990"/>
            <a:chOff x="0" y="0"/>
            <a:chExt cx="8398933" cy="11503987"/>
          </a:xfrm>
        </p:grpSpPr>
        <p:sp>
          <p:nvSpPr>
            <p:cNvPr id="7" name="TextBox 7"/>
            <p:cNvSpPr txBox="1"/>
            <p:nvPr/>
          </p:nvSpPr>
          <p:spPr>
            <a:xfrm>
              <a:off x="0" y="133350"/>
              <a:ext cx="8398933" cy="3384550"/>
            </a:xfrm>
            <a:prstGeom prst="rect">
              <a:avLst/>
            </a:prstGeom>
          </p:spPr>
          <p:txBody>
            <a:bodyPr lIns="0" tIns="0" rIns="0" bIns="0" rtlCol="0" anchor="t">
              <a:spAutoFit/>
            </a:bodyPr>
            <a:lstStyle/>
            <a:p>
              <a:pPr marL="0" lvl="0" indent="0" algn="l">
                <a:lnSpc>
                  <a:spcPts val="6299"/>
                </a:lnSpc>
                <a:spcBef>
                  <a:spcPct val="0"/>
                </a:spcBef>
              </a:pPr>
              <a:r>
                <a:rPr lang="en-US" sz="6999" u="none" strike="noStrike">
                  <a:solidFill>
                    <a:srgbClr val="68864A"/>
                  </a:solidFill>
                  <a:latin typeface="Madani Arabic"/>
                  <a:ea typeface="Madani Arabic"/>
                  <a:cs typeface="Madani Arabic"/>
                  <a:sym typeface="Madani Arabic"/>
                </a:rPr>
                <a:t>What can we achieve currently?</a:t>
              </a:r>
            </a:p>
          </p:txBody>
        </p:sp>
        <p:sp>
          <p:nvSpPr>
            <p:cNvPr id="8" name="TextBox 8"/>
            <p:cNvSpPr txBox="1"/>
            <p:nvPr/>
          </p:nvSpPr>
          <p:spPr>
            <a:xfrm>
              <a:off x="0" y="3849062"/>
              <a:ext cx="8398933" cy="7654925"/>
            </a:xfrm>
            <a:prstGeom prst="rect">
              <a:avLst/>
            </a:prstGeom>
          </p:spPr>
          <p:txBody>
            <a:bodyPr lIns="0" tIns="0" rIns="0" bIns="0" rtlCol="0" anchor="t">
              <a:spAutoFit/>
            </a:bodyPr>
            <a:lstStyle/>
            <a:p>
              <a:pPr marL="0" lvl="0" indent="0" algn="l">
                <a:lnSpc>
                  <a:spcPts val="3239"/>
                </a:lnSpc>
                <a:spcBef>
                  <a:spcPct val="0"/>
                </a:spcBef>
              </a:pPr>
              <a:r>
                <a:rPr lang="en-US" sz="2699" u="none" strike="noStrike">
                  <a:solidFill>
                    <a:srgbClr val="B68239"/>
                  </a:solidFill>
                  <a:latin typeface="Canva Sans"/>
                  <a:ea typeface="Canva Sans"/>
                  <a:cs typeface="Canva Sans"/>
                  <a:sym typeface="Canva Sans"/>
                </a:rPr>
                <a:t>Minor changes to existing protocols</a:t>
              </a:r>
            </a:p>
            <a:p>
              <a:pPr marL="0" lvl="0" indent="0" algn="l">
                <a:lnSpc>
                  <a:spcPts val="3239"/>
                </a:lnSpc>
                <a:spcBef>
                  <a:spcPct val="0"/>
                </a:spcBef>
              </a:pPr>
              <a:endParaRPr lang="en-US" sz="2699" u="none" strike="noStrike">
                <a:solidFill>
                  <a:srgbClr val="B68239"/>
                </a:solidFill>
                <a:latin typeface="Canva Sans"/>
                <a:ea typeface="Canva Sans"/>
                <a:cs typeface="Canva Sans"/>
                <a:sym typeface="Canva Sans"/>
              </a:endParaRPr>
            </a:p>
            <a:p>
              <a:pPr marL="0" lvl="0" indent="0" algn="l">
                <a:lnSpc>
                  <a:spcPts val="3239"/>
                </a:lnSpc>
                <a:spcBef>
                  <a:spcPct val="0"/>
                </a:spcBef>
              </a:pPr>
              <a:r>
                <a:rPr lang="en-US" sz="2699" u="none" strike="noStrike">
                  <a:solidFill>
                    <a:srgbClr val="B68239"/>
                  </a:solidFill>
                  <a:latin typeface="Canva Sans"/>
                  <a:ea typeface="Canva Sans"/>
                  <a:cs typeface="Canva Sans"/>
                  <a:sym typeface="Canva Sans"/>
                </a:rPr>
                <a:t>Area of change is more localized, less individuals involved to adapt to changes</a:t>
              </a:r>
            </a:p>
            <a:p>
              <a:pPr marL="0" lvl="0" indent="0" algn="l">
                <a:lnSpc>
                  <a:spcPts val="3239"/>
                </a:lnSpc>
                <a:spcBef>
                  <a:spcPct val="0"/>
                </a:spcBef>
              </a:pPr>
              <a:endParaRPr lang="en-US" sz="2699" u="none" strike="noStrike">
                <a:solidFill>
                  <a:srgbClr val="B68239"/>
                </a:solidFill>
                <a:latin typeface="Canva Sans"/>
                <a:ea typeface="Canva Sans"/>
                <a:cs typeface="Canva Sans"/>
                <a:sym typeface="Canva Sans"/>
              </a:endParaRPr>
            </a:p>
            <a:p>
              <a:pPr marL="0" lvl="0" indent="0" algn="l">
                <a:lnSpc>
                  <a:spcPts val="3239"/>
                </a:lnSpc>
                <a:spcBef>
                  <a:spcPct val="0"/>
                </a:spcBef>
              </a:pPr>
              <a:r>
                <a:rPr lang="en-US" sz="2699" u="none" strike="noStrike">
                  <a:solidFill>
                    <a:srgbClr val="B68239"/>
                  </a:solidFill>
                  <a:latin typeface="Canva Sans"/>
                  <a:ea typeface="Canva Sans"/>
                  <a:cs typeface="Canva Sans"/>
                  <a:sym typeface="Canva Sans"/>
                </a:rPr>
                <a:t>Does not require change in deeply held cultural values, norms and beliefs </a:t>
              </a:r>
            </a:p>
            <a:p>
              <a:pPr marL="0" lvl="0" indent="0" algn="l">
                <a:lnSpc>
                  <a:spcPts val="3239"/>
                </a:lnSpc>
                <a:spcBef>
                  <a:spcPct val="0"/>
                </a:spcBef>
              </a:pPr>
              <a:endParaRPr lang="en-US" sz="2699" u="none" strike="noStrike">
                <a:solidFill>
                  <a:srgbClr val="B68239"/>
                </a:solidFill>
                <a:latin typeface="Canva Sans"/>
                <a:ea typeface="Canva Sans"/>
                <a:cs typeface="Canva Sans"/>
                <a:sym typeface="Canva Sans"/>
              </a:endParaRPr>
            </a:p>
            <a:p>
              <a:pPr marL="0" lvl="0" indent="0" algn="l">
                <a:lnSpc>
                  <a:spcPts val="3239"/>
                </a:lnSpc>
                <a:spcBef>
                  <a:spcPct val="0"/>
                </a:spcBef>
              </a:pPr>
              <a:r>
                <a:rPr lang="en-US" sz="2699" u="none" strike="noStrike">
                  <a:solidFill>
                    <a:srgbClr val="B68239"/>
                  </a:solidFill>
                  <a:latin typeface="Canva Sans"/>
                  <a:ea typeface="Canva Sans"/>
                  <a:cs typeface="Canva Sans"/>
                  <a:sym typeface="Canva Sans"/>
                </a:rPr>
                <a:t>Measurable outcomes</a:t>
              </a:r>
            </a:p>
            <a:p>
              <a:pPr marL="0" lvl="0" indent="0" algn="l">
                <a:lnSpc>
                  <a:spcPts val="3239"/>
                </a:lnSpc>
                <a:spcBef>
                  <a:spcPct val="0"/>
                </a:spcBef>
              </a:pPr>
              <a:endParaRPr lang="en-US" sz="2699" u="none" strike="noStrike">
                <a:solidFill>
                  <a:srgbClr val="B68239"/>
                </a:solidFill>
                <a:latin typeface="Canva Sans"/>
                <a:ea typeface="Canva Sans"/>
                <a:cs typeface="Canva Sans"/>
                <a:sym typeface="Canva Sans"/>
              </a:endParaRPr>
            </a:p>
            <a:p>
              <a:pPr marL="0" lvl="0" indent="0" algn="l">
                <a:lnSpc>
                  <a:spcPts val="3239"/>
                </a:lnSpc>
                <a:spcBef>
                  <a:spcPct val="0"/>
                </a:spcBef>
              </a:pPr>
              <a:r>
                <a:rPr lang="en-US" sz="2699" u="none" strike="noStrike">
                  <a:solidFill>
                    <a:srgbClr val="B68239"/>
                  </a:solidFill>
                  <a:latin typeface="Canva Sans"/>
                  <a:ea typeface="Canva Sans"/>
                  <a:cs typeface="Canva Sans"/>
                  <a:sym typeface="Canva Sans"/>
                </a:rPr>
                <a:t>Allows insight into the issue as it stands in the community</a:t>
              </a:r>
            </a:p>
          </p:txBody>
        </p:sp>
      </p:grpSp>
      <p:sp>
        <p:nvSpPr>
          <p:cNvPr id="9" name="TextBox 9"/>
          <p:cNvSpPr txBox="1"/>
          <p:nvPr/>
        </p:nvSpPr>
        <p:spPr>
          <a:xfrm>
            <a:off x="10376185" y="5413914"/>
            <a:ext cx="3676166" cy="1010474"/>
          </a:xfrm>
          <a:prstGeom prst="rect">
            <a:avLst/>
          </a:prstGeom>
        </p:spPr>
        <p:txBody>
          <a:bodyPr lIns="0" tIns="0" rIns="0" bIns="0" rtlCol="0" anchor="t">
            <a:spAutoFit/>
          </a:bodyPr>
          <a:lstStyle/>
          <a:p>
            <a:pPr algn="ctr">
              <a:lnSpc>
                <a:spcPts val="7431"/>
              </a:lnSpc>
              <a:spcBef>
                <a:spcPct val="0"/>
              </a:spcBef>
            </a:pPr>
            <a:r>
              <a:rPr lang="en-US" sz="6192">
                <a:solidFill>
                  <a:srgbClr val="1D1D1D"/>
                </a:solidFill>
                <a:latin typeface="Madani Arabic"/>
                <a:ea typeface="Madani Arabic"/>
                <a:cs typeface="Madani Arabic"/>
                <a:sym typeface="Madani Arabic"/>
              </a:rPr>
              <a:t>Solution 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6"/>
        </a:solidFill>
        <a:effectLst/>
      </p:bgPr>
    </p:bg>
    <p:spTree>
      <p:nvGrpSpPr>
        <p:cNvPr id="1" name=""/>
        <p:cNvGrpSpPr/>
        <p:nvPr/>
      </p:nvGrpSpPr>
      <p:grpSpPr>
        <a:xfrm>
          <a:off x="0" y="0"/>
          <a:ext cx="0" cy="0"/>
          <a:chOff x="0" y="0"/>
          <a:chExt cx="0" cy="0"/>
        </a:xfrm>
      </p:grpSpPr>
      <p:grpSp>
        <p:nvGrpSpPr>
          <p:cNvPr id="2" name="Group 2"/>
          <p:cNvGrpSpPr/>
          <p:nvPr/>
        </p:nvGrpSpPr>
        <p:grpSpPr>
          <a:xfrm>
            <a:off x="-1828800" y="9342674"/>
            <a:ext cx="21945600" cy="944326"/>
            <a:chOff x="0" y="0"/>
            <a:chExt cx="29260800" cy="1259101"/>
          </a:xfrm>
        </p:grpSpPr>
        <p:sp>
          <p:nvSpPr>
            <p:cNvPr id="3" name="Freeform 3"/>
            <p:cNvSpPr/>
            <p:nvPr/>
          </p:nvSpPr>
          <p:spPr>
            <a:xfrm>
              <a:off x="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Freeform 4"/>
            <p:cNvSpPr/>
            <p:nvPr/>
          </p:nvSpPr>
          <p:spPr>
            <a:xfrm>
              <a:off x="97536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5" name="Freeform 5"/>
            <p:cNvSpPr/>
            <p:nvPr/>
          </p:nvSpPr>
          <p:spPr>
            <a:xfrm>
              <a:off x="195072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sp>
        <p:nvSpPr>
          <p:cNvPr id="6" name="Freeform 6"/>
          <p:cNvSpPr/>
          <p:nvPr/>
        </p:nvSpPr>
        <p:spPr>
          <a:xfrm>
            <a:off x="-2057400" y="467133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Freeform 7"/>
          <p:cNvSpPr/>
          <p:nvPr/>
        </p:nvSpPr>
        <p:spPr>
          <a:xfrm>
            <a:off x="16232626" y="467133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8" name="TextBox 8"/>
          <p:cNvSpPr txBox="1"/>
          <p:nvPr/>
        </p:nvSpPr>
        <p:spPr>
          <a:xfrm>
            <a:off x="4130432" y="1901311"/>
            <a:ext cx="10027137" cy="6351028"/>
          </a:xfrm>
          <a:prstGeom prst="rect">
            <a:avLst/>
          </a:prstGeom>
        </p:spPr>
        <p:txBody>
          <a:bodyPr lIns="0" tIns="0" rIns="0" bIns="0" rtlCol="0" anchor="t">
            <a:spAutoFit/>
          </a:bodyPr>
          <a:lstStyle/>
          <a:p>
            <a:pPr marL="0" lvl="0" indent="0" algn="ctr">
              <a:lnSpc>
                <a:spcPts val="16366"/>
              </a:lnSpc>
              <a:spcBef>
                <a:spcPct val="0"/>
              </a:spcBef>
            </a:pPr>
            <a:r>
              <a:rPr lang="en-US" sz="13639">
                <a:solidFill>
                  <a:srgbClr val="68864A"/>
                </a:solidFill>
                <a:latin typeface="Madani Arabic"/>
                <a:ea typeface="Madani Arabic"/>
                <a:cs typeface="Madani Arabic"/>
                <a:sym typeface="Madani Arabic"/>
              </a:rPr>
              <a:t>Questions and Comments</a:t>
            </a:r>
          </a:p>
        </p:txBody>
      </p:sp>
      <p:grpSp>
        <p:nvGrpSpPr>
          <p:cNvPr id="9" name="Group 9"/>
          <p:cNvGrpSpPr/>
          <p:nvPr/>
        </p:nvGrpSpPr>
        <p:grpSpPr>
          <a:xfrm>
            <a:off x="3288899" y="684586"/>
            <a:ext cx="11710202" cy="2172484"/>
            <a:chOff x="0" y="0"/>
            <a:chExt cx="15613603" cy="2896646"/>
          </a:xfrm>
        </p:grpSpPr>
        <p:sp>
          <p:nvSpPr>
            <p:cNvPr id="10" name="Freeform 10"/>
            <p:cNvSpPr/>
            <p:nvPr/>
          </p:nvSpPr>
          <p:spPr>
            <a:xfrm>
              <a:off x="0" y="5708"/>
              <a:ext cx="1035481" cy="2890938"/>
            </a:xfrm>
            <a:custGeom>
              <a:avLst/>
              <a:gdLst/>
              <a:ahLst/>
              <a:cxnLst/>
              <a:rect l="l" t="t" r="r" b="b"/>
              <a:pathLst>
                <a:path w="1035481" h="2890938">
                  <a:moveTo>
                    <a:pt x="0" y="0"/>
                  </a:moveTo>
                  <a:lnTo>
                    <a:pt x="1035481" y="0"/>
                  </a:lnTo>
                  <a:lnTo>
                    <a:pt x="1035481" y="2890938"/>
                  </a:lnTo>
                  <a:lnTo>
                    <a:pt x="0" y="28909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1" name="Freeform 11"/>
            <p:cNvSpPr/>
            <p:nvPr/>
          </p:nvSpPr>
          <p:spPr>
            <a:xfrm>
              <a:off x="14578122" y="0"/>
              <a:ext cx="1035481" cy="2890938"/>
            </a:xfrm>
            <a:custGeom>
              <a:avLst/>
              <a:gdLst/>
              <a:ahLst/>
              <a:cxnLst/>
              <a:rect l="l" t="t" r="r" b="b"/>
              <a:pathLst>
                <a:path w="1035481" h="2890938">
                  <a:moveTo>
                    <a:pt x="0" y="0"/>
                  </a:moveTo>
                  <a:lnTo>
                    <a:pt x="1035481" y="0"/>
                  </a:lnTo>
                  <a:lnTo>
                    <a:pt x="1035481" y="2890938"/>
                  </a:lnTo>
                  <a:lnTo>
                    <a:pt x="0" y="28909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grpSp>
      <p:grpSp>
        <p:nvGrpSpPr>
          <p:cNvPr id="12" name="Group 12"/>
          <p:cNvGrpSpPr/>
          <p:nvPr/>
        </p:nvGrpSpPr>
        <p:grpSpPr>
          <a:xfrm>
            <a:off x="1440495" y="2056186"/>
            <a:ext cx="15407011" cy="2168203"/>
            <a:chOff x="0" y="0"/>
            <a:chExt cx="20542681" cy="2890938"/>
          </a:xfrm>
        </p:grpSpPr>
        <p:sp>
          <p:nvSpPr>
            <p:cNvPr id="13" name="Freeform 13"/>
            <p:cNvSpPr/>
            <p:nvPr/>
          </p:nvSpPr>
          <p:spPr>
            <a:xfrm>
              <a:off x="0" y="0"/>
              <a:ext cx="1035481" cy="2890938"/>
            </a:xfrm>
            <a:custGeom>
              <a:avLst/>
              <a:gdLst/>
              <a:ahLst/>
              <a:cxnLst/>
              <a:rect l="l" t="t" r="r" b="b"/>
              <a:pathLst>
                <a:path w="1035481" h="2890938">
                  <a:moveTo>
                    <a:pt x="0" y="0"/>
                  </a:moveTo>
                  <a:lnTo>
                    <a:pt x="1035481" y="0"/>
                  </a:lnTo>
                  <a:lnTo>
                    <a:pt x="1035481" y="2890938"/>
                  </a:lnTo>
                  <a:lnTo>
                    <a:pt x="0" y="28909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4" name="Freeform 14"/>
            <p:cNvSpPr/>
            <p:nvPr/>
          </p:nvSpPr>
          <p:spPr>
            <a:xfrm>
              <a:off x="19507200" y="0"/>
              <a:ext cx="1035481" cy="2890938"/>
            </a:xfrm>
            <a:custGeom>
              <a:avLst/>
              <a:gdLst/>
              <a:ahLst/>
              <a:cxnLst/>
              <a:rect l="l" t="t" r="r" b="b"/>
              <a:pathLst>
                <a:path w="1035481" h="2890938">
                  <a:moveTo>
                    <a:pt x="0" y="0"/>
                  </a:moveTo>
                  <a:lnTo>
                    <a:pt x="1035481" y="0"/>
                  </a:lnTo>
                  <a:lnTo>
                    <a:pt x="1035481" y="2890938"/>
                  </a:lnTo>
                  <a:lnTo>
                    <a:pt x="0" y="28909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grpSp>
      <p:sp>
        <p:nvSpPr>
          <p:cNvPr id="15" name="Freeform 15"/>
          <p:cNvSpPr/>
          <p:nvPr/>
        </p:nvSpPr>
        <p:spPr>
          <a:xfrm>
            <a:off x="0" y="-1581257"/>
            <a:ext cx="6075759" cy="4540249"/>
          </a:xfrm>
          <a:custGeom>
            <a:avLst/>
            <a:gdLst/>
            <a:ahLst/>
            <a:cxnLst/>
            <a:rect l="l" t="t" r="r" b="b"/>
            <a:pathLst>
              <a:path w="6075759" h="4540249">
                <a:moveTo>
                  <a:pt x="0" y="0"/>
                </a:moveTo>
                <a:lnTo>
                  <a:pt x="6075759" y="0"/>
                </a:lnTo>
                <a:lnTo>
                  <a:pt x="6075759" y="4540249"/>
                </a:lnTo>
                <a:lnTo>
                  <a:pt x="0" y="4540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6" name="Freeform 16"/>
          <p:cNvSpPr/>
          <p:nvPr/>
        </p:nvSpPr>
        <p:spPr>
          <a:xfrm flipH="1">
            <a:off x="12214267" y="-1581257"/>
            <a:ext cx="6075759" cy="4540249"/>
          </a:xfrm>
          <a:custGeom>
            <a:avLst/>
            <a:gdLst/>
            <a:ahLst/>
            <a:cxnLst/>
            <a:rect l="l" t="t" r="r" b="b"/>
            <a:pathLst>
              <a:path w="6075759" h="4540249">
                <a:moveTo>
                  <a:pt x="6075759" y="0"/>
                </a:moveTo>
                <a:lnTo>
                  <a:pt x="0" y="0"/>
                </a:lnTo>
                <a:lnTo>
                  <a:pt x="0" y="4540249"/>
                </a:lnTo>
                <a:lnTo>
                  <a:pt x="6075759" y="4540249"/>
                </a:lnTo>
                <a:lnTo>
                  <a:pt x="6075759"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E6"/>
        </a:solidFill>
        <a:effectLst/>
      </p:bgPr>
    </p:bg>
    <p:spTree>
      <p:nvGrpSpPr>
        <p:cNvPr id="1" name=""/>
        <p:cNvGrpSpPr/>
        <p:nvPr/>
      </p:nvGrpSpPr>
      <p:grpSpPr>
        <a:xfrm>
          <a:off x="0" y="0"/>
          <a:ext cx="0" cy="0"/>
          <a:chOff x="0" y="0"/>
          <a:chExt cx="0" cy="0"/>
        </a:xfrm>
      </p:grpSpPr>
      <p:grpSp>
        <p:nvGrpSpPr>
          <p:cNvPr id="2" name="Group 2"/>
          <p:cNvGrpSpPr/>
          <p:nvPr/>
        </p:nvGrpSpPr>
        <p:grpSpPr>
          <a:xfrm>
            <a:off x="-1828800" y="9342674"/>
            <a:ext cx="21945600" cy="944326"/>
            <a:chOff x="0" y="0"/>
            <a:chExt cx="29260800" cy="1259101"/>
          </a:xfrm>
        </p:grpSpPr>
        <p:sp>
          <p:nvSpPr>
            <p:cNvPr id="3" name="Freeform 3"/>
            <p:cNvSpPr/>
            <p:nvPr/>
          </p:nvSpPr>
          <p:spPr>
            <a:xfrm>
              <a:off x="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Freeform 4"/>
            <p:cNvSpPr/>
            <p:nvPr/>
          </p:nvSpPr>
          <p:spPr>
            <a:xfrm>
              <a:off x="97536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5" name="Freeform 5"/>
            <p:cNvSpPr/>
            <p:nvPr/>
          </p:nvSpPr>
          <p:spPr>
            <a:xfrm>
              <a:off x="195072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sp>
        <p:nvSpPr>
          <p:cNvPr id="6" name="Freeform 6"/>
          <p:cNvSpPr/>
          <p:nvPr/>
        </p:nvSpPr>
        <p:spPr>
          <a:xfrm>
            <a:off x="-2057400" y="467133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Freeform 7"/>
          <p:cNvSpPr/>
          <p:nvPr/>
        </p:nvSpPr>
        <p:spPr>
          <a:xfrm>
            <a:off x="16232626" y="467133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8" name="Freeform 8"/>
          <p:cNvSpPr/>
          <p:nvPr/>
        </p:nvSpPr>
        <p:spPr>
          <a:xfrm rot="-5400000">
            <a:off x="5125614" y="-901930"/>
            <a:ext cx="8036773" cy="11339362"/>
          </a:xfrm>
          <a:custGeom>
            <a:avLst/>
            <a:gdLst/>
            <a:ahLst/>
            <a:cxnLst/>
            <a:rect l="l" t="t" r="r" b="b"/>
            <a:pathLst>
              <a:path w="8036773" h="11339362">
                <a:moveTo>
                  <a:pt x="0" y="0"/>
                </a:moveTo>
                <a:lnTo>
                  <a:pt x="8036772" y="0"/>
                </a:lnTo>
                <a:lnTo>
                  <a:pt x="8036772" y="11339362"/>
                </a:lnTo>
                <a:lnTo>
                  <a:pt x="0" y="11339362"/>
                </a:lnTo>
                <a:lnTo>
                  <a:pt x="0" y="0"/>
                </a:lnTo>
                <a:close/>
              </a:path>
            </a:pathLst>
          </a:custGeom>
          <a:blipFill>
            <a:blip r:embed="rId6"/>
            <a:stretch>
              <a:fillRect/>
            </a:stretch>
          </a:blipFill>
        </p:spPr>
        <p:txBody>
          <a:bodyPr/>
          <a:lstStyle/>
          <a:p>
            <a:endParaRPr lang="en-CA"/>
          </a:p>
        </p:txBody>
      </p:sp>
      <p:sp>
        <p:nvSpPr>
          <p:cNvPr id="9" name="TextBox 9"/>
          <p:cNvSpPr txBox="1"/>
          <p:nvPr/>
        </p:nvSpPr>
        <p:spPr>
          <a:xfrm>
            <a:off x="4887642" y="2800445"/>
            <a:ext cx="8512716" cy="4503885"/>
          </a:xfrm>
          <a:prstGeom prst="rect">
            <a:avLst/>
          </a:prstGeom>
        </p:spPr>
        <p:txBody>
          <a:bodyPr lIns="0" tIns="0" rIns="0" bIns="0" rtlCol="0" anchor="t">
            <a:spAutoFit/>
          </a:bodyPr>
          <a:lstStyle/>
          <a:p>
            <a:pPr algn="ctr">
              <a:lnSpc>
                <a:spcPts val="16744"/>
              </a:lnSpc>
            </a:pPr>
            <a:r>
              <a:rPr lang="en-US" sz="16256">
                <a:solidFill>
                  <a:srgbClr val="68864A"/>
                </a:solidFill>
                <a:latin typeface="Madani Arabic"/>
                <a:ea typeface="Madani Arabic"/>
                <a:cs typeface="Madani Arabic"/>
                <a:sym typeface="Madani Arabic"/>
              </a:rPr>
              <a:t>THANK YOU</a:t>
            </a:r>
          </a:p>
        </p:txBody>
      </p:sp>
      <p:sp>
        <p:nvSpPr>
          <p:cNvPr id="10" name="Freeform 10"/>
          <p:cNvSpPr/>
          <p:nvPr/>
        </p:nvSpPr>
        <p:spPr>
          <a:xfrm>
            <a:off x="15975451" y="749364"/>
            <a:ext cx="1728216" cy="4114800"/>
          </a:xfrm>
          <a:custGeom>
            <a:avLst/>
            <a:gdLst/>
            <a:ahLst/>
            <a:cxnLst/>
            <a:rect l="l" t="t" r="r" b="b"/>
            <a:pathLst>
              <a:path w="1728216" h="4114800">
                <a:moveTo>
                  <a:pt x="0" y="0"/>
                </a:moveTo>
                <a:lnTo>
                  <a:pt x="1728216" y="0"/>
                </a:lnTo>
                <a:lnTo>
                  <a:pt x="172821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1" name="Freeform 11"/>
          <p:cNvSpPr/>
          <p:nvPr/>
        </p:nvSpPr>
        <p:spPr>
          <a:xfrm flipH="1">
            <a:off x="584333" y="749364"/>
            <a:ext cx="1728216" cy="4114800"/>
          </a:xfrm>
          <a:custGeom>
            <a:avLst/>
            <a:gdLst/>
            <a:ahLst/>
            <a:cxnLst/>
            <a:rect l="l" t="t" r="r" b="b"/>
            <a:pathLst>
              <a:path w="1728216" h="4114800">
                <a:moveTo>
                  <a:pt x="1728216" y="0"/>
                </a:moveTo>
                <a:lnTo>
                  <a:pt x="0" y="0"/>
                </a:lnTo>
                <a:lnTo>
                  <a:pt x="0" y="4114800"/>
                </a:lnTo>
                <a:lnTo>
                  <a:pt x="1728216" y="4114800"/>
                </a:lnTo>
                <a:lnTo>
                  <a:pt x="1728216"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2" name="Freeform 12"/>
          <p:cNvSpPr/>
          <p:nvPr/>
        </p:nvSpPr>
        <p:spPr>
          <a:xfrm>
            <a:off x="0" y="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CA"/>
          </a:p>
        </p:txBody>
      </p:sp>
      <p:sp>
        <p:nvSpPr>
          <p:cNvPr id="13" name="Freeform 13"/>
          <p:cNvSpPr/>
          <p:nvPr/>
        </p:nvSpPr>
        <p:spPr>
          <a:xfrm flipH="1">
            <a:off x="14173200" y="0"/>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C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E6"/>
        </a:solidFill>
        <a:effectLst/>
      </p:bgPr>
    </p:bg>
    <p:spTree>
      <p:nvGrpSpPr>
        <p:cNvPr id="1" name=""/>
        <p:cNvGrpSpPr/>
        <p:nvPr/>
      </p:nvGrpSpPr>
      <p:grpSpPr>
        <a:xfrm>
          <a:off x="0" y="0"/>
          <a:ext cx="0" cy="0"/>
          <a:chOff x="0" y="0"/>
          <a:chExt cx="0" cy="0"/>
        </a:xfrm>
      </p:grpSpPr>
      <p:sp>
        <p:nvSpPr>
          <p:cNvPr id="2" name="TextBox 2"/>
          <p:cNvSpPr txBox="1"/>
          <p:nvPr/>
        </p:nvSpPr>
        <p:spPr>
          <a:xfrm>
            <a:off x="4189586" y="257175"/>
            <a:ext cx="9908828" cy="1228725"/>
          </a:xfrm>
          <a:prstGeom prst="rect">
            <a:avLst/>
          </a:prstGeom>
        </p:spPr>
        <p:txBody>
          <a:bodyPr lIns="0" tIns="0" rIns="0" bIns="0" rtlCol="0" anchor="t">
            <a:spAutoFit/>
          </a:bodyPr>
          <a:lstStyle/>
          <a:p>
            <a:pPr algn="ctr">
              <a:lnSpc>
                <a:spcPts val="9000"/>
              </a:lnSpc>
              <a:spcBef>
                <a:spcPct val="0"/>
              </a:spcBef>
            </a:pPr>
            <a:r>
              <a:rPr lang="en-US" sz="7500">
                <a:solidFill>
                  <a:srgbClr val="68864A"/>
                </a:solidFill>
                <a:latin typeface="Madani Arabic"/>
                <a:ea typeface="Madani Arabic"/>
                <a:cs typeface="Madani Arabic"/>
                <a:sym typeface="Madani Arabic"/>
              </a:rPr>
              <a:t>References - Melissa</a:t>
            </a:r>
          </a:p>
        </p:txBody>
      </p:sp>
      <p:sp>
        <p:nvSpPr>
          <p:cNvPr id="3" name="TextBox 3"/>
          <p:cNvSpPr txBox="1"/>
          <p:nvPr/>
        </p:nvSpPr>
        <p:spPr>
          <a:xfrm>
            <a:off x="1028700" y="1685925"/>
            <a:ext cx="16923331" cy="7155805"/>
          </a:xfrm>
          <a:prstGeom prst="rect">
            <a:avLst/>
          </a:prstGeom>
        </p:spPr>
        <p:txBody>
          <a:bodyPr lIns="0" tIns="0" rIns="0" bIns="0" rtlCol="0" anchor="t">
            <a:spAutoFit/>
          </a:bodyPr>
          <a:lstStyle/>
          <a:p>
            <a:pPr>
              <a:lnSpc>
                <a:spcPts val="1800"/>
              </a:lnSpc>
            </a:pPr>
            <a:r>
              <a:rPr lang="en-US" sz="1500" dirty="0">
                <a:solidFill>
                  <a:srgbClr val="68864A"/>
                </a:solidFill>
                <a:latin typeface="Madani Arabic"/>
                <a:ea typeface="Madani Arabic"/>
                <a:cs typeface="Madani Arabic"/>
                <a:sym typeface="Madani Arabic"/>
              </a:rPr>
              <a:t>Atira Women’s Resource Society. (n.d.). </a:t>
            </a:r>
            <a:r>
              <a:rPr lang="en-US" sz="1500" i="1" dirty="0">
                <a:solidFill>
                  <a:srgbClr val="68864A"/>
                </a:solidFill>
                <a:latin typeface="Madani Arabic"/>
                <a:ea typeface="Madani Arabic"/>
                <a:cs typeface="Madani Arabic"/>
                <a:sym typeface="Madani Arabic"/>
              </a:rPr>
              <a:t>Housing &amp; support services.</a:t>
            </a:r>
            <a:r>
              <a:rPr lang="en-US" sz="1500" dirty="0">
                <a:solidFill>
                  <a:srgbClr val="68864A"/>
                </a:solidFill>
                <a:latin typeface="Madani Arabic"/>
                <a:ea typeface="Madani Arabic"/>
                <a:cs typeface="Madani Arabic"/>
                <a:sym typeface="Madani Arabic"/>
              </a:rPr>
              <a:t> https://atira.bc.ca/</a:t>
            </a:r>
          </a:p>
          <a:p>
            <a:pPr>
              <a:lnSpc>
                <a:spcPts val="1800"/>
              </a:lnSpc>
            </a:pPr>
            <a:endParaRPr lang="en-US" sz="1500" dirty="0">
              <a:solidFill>
                <a:srgbClr val="68864A"/>
              </a:solidFill>
              <a:latin typeface="Madani Arabic"/>
              <a:ea typeface="Madani Arabic"/>
              <a:cs typeface="Madani Arabic"/>
              <a:sym typeface="Madani Arabic"/>
            </a:endParaRPr>
          </a:p>
          <a:p>
            <a:pPr>
              <a:lnSpc>
                <a:spcPts val="1800"/>
              </a:lnSpc>
            </a:pPr>
            <a:r>
              <a:rPr lang="en-US" sz="1500" dirty="0">
                <a:solidFill>
                  <a:srgbClr val="68864A"/>
                </a:solidFill>
                <a:latin typeface="Madani Arabic"/>
                <a:ea typeface="Madani Arabic"/>
                <a:cs typeface="Madani Arabic"/>
                <a:sym typeface="Madani Arabic"/>
              </a:rPr>
              <a:t>Baloch, A., Patel, S., &amp; Khan, N. (2025). </a:t>
            </a:r>
            <a:r>
              <a:rPr lang="en-US" sz="1500" i="1" dirty="0">
                <a:solidFill>
                  <a:srgbClr val="68864A"/>
                </a:solidFill>
                <a:latin typeface="Madani Arabic"/>
                <a:ea typeface="Madani Arabic"/>
                <a:cs typeface="Madani Arabic"/>
                <a:sym typeface="Madani Arabic"/>
              </a:rPr>
              <a:t>Cultural barriers to intimate partner violence disclosure among South Asian women in healthcare settings.</a:t>
            </a:r>
            <a:r>
              <a:rPr lang="en-US" sz="1500" dirty="0">
                <a:solidFill>
                  <a:srgbClr val="68864A"/>
                </a:solidFill>
                <a:latin typeface="Madani Arabic"/>
                <a:ea typeface="Madani Arabic"/>
                <a:cs typeface="Madani Arabic"/>
                <a:sym typeface="Madani Arabic"/>
              </a:rPr>
              <a:t> </a:t>
            </a:r>
            <a:r>
              <a:rPr lang="en-US" sz="1500" i="1" dirty="0">
                <a:solidFill>
                  <a:srgbClr val="68864A"/>
                </a:solidFill>
                <a:latin typeface="Madani Arabic"/>
                <a:ea typeface="Madani Arabic"/>
                <a:cs typeface="Madani Arabic"/>
                <a:sym typeface="Madani Arabic"/>
              </a:rPr>
              <a:t>Journal of Interpersonal Violence.</a:t>
            </a:r>
          </a:p>
          <a:p>
            <a:pPr>
              <a:lnSpc>
                <a:spcPts val="1800"/>
              </a:lnSpc>
            </a:pPr>
            <a:endParaRPr lang="en-US" sz="1500" i="1" dirty="0">
              <a:solidFill>
                <a:srgbClr val="68864A"/>
              </a:solidFill>
              <a:latin typeface="Madani Arabic"/>
              <a:ea typeface="Madani Arabic"/>
              <a:cs typeface="Madani Arabic"/>
              <a:sym typeface="Madani Arabic"/>
            </a:endParaRPr>
          </a:p>
          <a:p>
            <a:pPr>
              <a:lnSpc>
                <a:spcPts val="1800"/>
              </a:lnSpc>
            </a:pPr>
            <a:r>
              <a:rPr lang="en-US" sz="1500" dirty="0">
                <a:solidFill>
                  <a:srgbClr val="68864A"/>
                </a:solidFill>
                <a:latin typeface="Madani Arabic"/>
                <a:ea typeface="Madani Arabic"/>
                <a:cs typeface="Madani Arabic"/>
                <a:sym typeface="Madani Arabic"/>
              </a:rPr>
              <a:t>Browne, A. J., Varcoe, C., Ford-Gilboe, M., &amp; Wathen, C. N. (2018). </a:t>
            </a:r>
            <a:r>
              <a:rPr lang="en-US" sz="1500" i="1" dirty="0">
                <a:solidFill>
                  <a:srgbClr val="68864A"/>
                </a:solidFill>
                <a:latin typeface="Madani Arabic"/>
                <a:ea typeface="Madani Arabic"/>
                <a:cs typeface="Madani Arabic"/>
                <a:sym typeface="Madani Arabic"/>
              </a:rPr>
              <a:t>Equity-oriented health care: Implementation and evaluation.</a:t>
            </a:r>
            <a:r>
              <a:rPr lang="en-US" sz="1500" dirty="0">
                <a:solidFill>
                  <a:srgbClr val="68864A"/>
                </a:solidFill>
                <a:latin typeface="Madani Arabic"/>
                <a:ea typeface="Madani Arabic"/>
                <a:cs typeface="Madani Arabic"/>
                <a:sym typeface="Madani Arabic"/>
              </a:rPr>
              <a:t> </a:t>
            </a:r>
            <a:r>
              <a:rPr lang="en-US" sz="1500" i="1" dirty="0">
                <a:solidFill>
                  <a:srgbClr val="68864A"/>
                </a:solidFill>
                <a:latin typeface="Madani Arabic"/>
                <a:ea typeface="Madani Arabic"/>
                <a:cs typeface="Madani Arabic"/>
                <a:sym typeface="Madani Arabic"/>
              </a:rPr>
              <a:t>International Journal for Equity in Health, 17</a:t>
            </a:r>
            <a:r>
              <a:rPr lang="en-US" sz="1500" dirty="0">
                <a:solidFill>
                  <a:srgbClr val="68864A"/>
                </a:solidFill>
                <a:latin typeface="Madani Arabic"/>
                <a:ea typeface="Madani Arabic"/>
                <a:cs typeface="Madani Arabic"/>
                <a:sym typeface="Madani Arabic"/>
              </a:rPr>
              <a:t>(1), 167.</a:t>
            </a:r>
          </a:p>
          <a:p>
            <a:pPr>
              <a:lnSpc>
                <a:spcPts val="1800"/>
              </a:lnSpc>
            </a:pPr>
            <a:endParaRPr lang="en-US" sz="1500" dirty="0">
              <a:solidFill>
                <a:srgbClr val="68864A"/>
              </a:solidFill>
              <a:latin typeface="Madani Arabic"/>
              <a:ea typeface="Madani Arabic"/>
              <a:cs typeface="Madani Arabic"/>
              <a:sym typeface="Madani Arabic"/>
            </a:endParaRPr>
          </a:p>
          <a:p>
            <a:pPr>
              <a:lnSpc>
                <a:spcPts val="1800"/>
              </a:lnSpc>
            </a:pPr>
            <a:r>
              <a:rPr lang="en-US" sz="1500" dirty="0">
                <a:solidFill>
                  <a:srgbClr val="68864A"/>
                </a:solidFill>
                <a:latin typeface="Madani Arabic"/>
                <a:ea typeface="Madani Arabic"/>
                <a:cs typeface="Madani Arabic"/>
                <a:sym typeface="Madani Arabic"/>
              </a:rPr>
              <a:t>Brown, R., Sampsel, K., &amp; </a:t>
            </a:r>
            <a:r>
              <a:rPr lang="en-US" sz="1500" dirty="0" err="1">
                <a:solidFill>
                  <a:srgbClr val="68864A"/>
                </a:solidFill>
                <a:latin typeface="Madani Arabic"/>
                <a:ea typeface="Madani Arabic"/>
                <a:cs typeface="Madani Arabic"/>
                <a:sym typeface="Madani Arabic"/>
              </a:rPr>
              <a:t>Stiell</a:t>
            </a:r>
            <a:r>
              <a:rPr lang="en-US" sz="1500" dirty="0">
                <a:solidFill>
                  <a:srgbClr val="68864A"/>
                </a:solidFill>
                <a:latin typeface="Madani Arabic"/>
                <a:ea typeface="Madani Arabic"/>
                <a:cs typeface="Madani Arabic"/>
                <a:sym typeface="Madani Arabic"/>
              </a:rPr>
              <a:t>, I. G. (2018). </a:t>
            </a:r>
            <a:r>
              <a:rPr lang="en-US" sz="1500" i="1" dirty="0">
                <a:solidFill>
                  <a:srgbClr val="68864A"/>
                </a:solidFill>
                <a:latin typeface="Madani Arabic"/>
                <a:ea typeface="Madani Arabic"/>
                <a:cs typeface="Madani Arabic"/>
                <a:sym typeface="Madani Arabic"/>
              </a:rPr>
              <a:t>Management of intimate partner violence in the emergency department.</a:t>
            </a:r>
            <a:r>
              <a:rPr lang="en-US" sz="1500" dirty="0">
                <a:solidFill>
                  <a:srgbClr val="68864A"/>
                </a:solidFill>
                <a:latin typeface="Madani Arabic"/>
                <a:ea typeface="Madani Arabic"/>
                <a:cs typeface="Madani Arabic"/>
                <a:sym typeface="Madani Arabic"/>
              </a:rPr>
              <a:t> </a:t>
            </a:r>
            <a:r>
              <a:rPr lang="en-US" sz="1500" i="1" dirty="0">
                <a:solidFill>
                  <a:srgbClr val="68864A"/>
                </a:solidFill>
                <a:latin typeface="Madani Arabic"/>
                <a:ea typeface="Madani Arabic"/>
                <a:cs typeface="Madani Arabic"/>
                <a:sym typeface="Madani Arabic"/>
              </a:rPr>
              <a:t>Canadian Journal of Emergency Medicine, 20</a:t>
            </a:r>
            <a:r>
              <a:rPr lang="en-US" sz="1500" dirty="0">
                <a:solidFill>
                  <a:srgbClr val="68864A"/>
                </a:solidFill>
                <a:latin typeface="Madani Arabic"/>
                <a:ea typeface="Madani Arabic"/>
                <a:cs typeface="Madani Arabic"/>
                <a:sym typeface="Madani Arabic"/>
              </a:rPr>
              <a:t>(S1), S61. https://doi.org/10.1017/cem.2018.211</a:t>
            </a:r>
          </a:p>
          <a:p>
            <a:pPr>
              <a:lnSpc>
                <a:spcPts val="1800"/>
              </a:lnSpc>
            </a:pPr>
            <a:endParaRPr lang="en-US" sz="1500" dirty="0">
              <a:solidFill>
                <a:srgbClr val="68864A"/>
              </a:solidFill>
              <a:latin typeface="Madani Arabic"/>
              <a:ea typeface="Madani Arabic"/>
              <a:cs typeface="Madani Arabic"/>
              <a:sym typeface="Madani Arabic"/>
            </a:endParaRPr>
          </a:p>
          <a:p>
            <a:pPr>
              <a:lnSpc>
                <a:spcPts val="1800"/>
              </a:lnSpc>
            </a:pPr>
            <a:r>
              <a:rPr lang="en-US" sz="1500" dirty="0">
                <a:solidFill>
                  <a:srgbClr val="68864A"/>
                </a:solidFill>
                <a:latin typeface="Madani Arabic"/>
                <a:ea typeface="Madani Arabic"/>
                <a:cs typeface="Madani Arabic"/>
                <a:sym typeface="Madani Arabic"/>
              </a:rPr>
              <a:t>Fraser Health. (n.d.). </a:t>
            </a:r>
            <a:r>
              <a:rPr lang="en-US" sz="1500" i="1" dirty="0">
                <a:solidFill>
                  <a:srgbClr val="68864A"/>
                </a:solidFill>
                <a:latin typeface="Madani Arabic"/>
                <a:ea typeface="Madani Arabic"/>
                <a:cs typeface="Madani Arabic"/>
                <a:sym typeface="Madani Arabic"/>
              </a:rPr>
              <a:t>Forensic Nursing Service.</a:t>
            </a:r>
            <a:r>
              <a:rPr lang="en-US" sz="1500" dirty="0">
                <a:solidFill>
                  <a:srgbClr val="68864A"/>
                </a:solidFill>
                <a:latin typeface="Madani Arabic"/>
                <a:ea typeface="Madani Arabic"/>
                <a:cs typeface="Madani Arabic"/>
                <a:sym typeface="Madani Arabic"/>
              </a:rPr>
              <a:t> https://www.fraserhealth.ca/</a:t>
            </a:r>
          </a:p>
          <a:p>
            <a:pPr>
              <a:lnSpc>
                <a:spcPts val="1800"/>
              </a:lnSpc>
            </a:pPr>
            <a:endParaRPr lang="en-US" sz="1500" dirty="0">
              <a:solidFill>
                <a:srgbClr val="68864A"/>
              </a:solidFill>
              <a:latin typeface="Madani Arabic"/>
              <a:ea typeface="Madani Arabic"/>
              <a:cs typeface="Madani Arabic"/>
              <a:sym typeface="Madani Arabic"/>
            </a:endParaRPr>
          </a:p>
          <a:p>
            <a:pPr>
              <a:lnSpc>
                <a:spcPts val="1800"/>
              </a:lnSpc>
            </a:pPr>
            <a:r>
              <a:rPr lang="en-US" sz="1500" dirty="0">
                <a:solidFill>
                  <a:srgbClr val="68864A"/>
                </a:solidFill>
                <a:latin typeface="Madani Arabic"/>
                <a:ea typeface="Madani Arabic"/>
                <a:cs typeface="Madani Arabic"/>
                <a:sym typeface="Madani Arabic"/>
              </a:rPr>
              <a:t>Khatib, N., Sampsel, K., &amp; et al. (2022). </a:t>
            </a:r>
            <a:r>
              <a:rPr lang="en-US" sz="1500" i="1" dirty="0">
                <a:solidFill>
                  <a:srgbClr val="68864A"/>
                </a:solidFill>
                <a:latin typeface="Madani Arabic"/>
                <a:ea typeface="Madani Arabic"/>
                <a:cs typeface="Madani Arabic"/>
                <a:sym typeface="Madani Arabic"/>
              </a:rPr>
              <a:t>#DomesticViolence – We should routinely screen for domestic violence (IPV) in the Emergency Department (ED).</a:t>
            </a:r>
            <a:r>
              <a:rPr lang="en-US" sz="1500" dirty="0">
                <a:solidFill>
                  <a:srgbClr val="68864A"/>
                </a:solidFill>
                <a:latin typeface="Madani Arabic"/>
                <a:ea typeface="Madani Arabic"/>
                <a:cs typeface="Madani Arabic"/>
                <a:sym typeface="Madani Arabic"/>
              </a:rPr>
              <a:t> </a:t>
            </a:r>
            <a:r>
              <a:rPr lang="en-US" sz="1500" i="1" dirty="0">
                <a:solidFill>
                  <a:srgbClr val="68864A"/>
                </a:solidFill>
                <a:latin typeface="Madani Arabic"/>
                <a:ea typeface="Madani Arabic"/>
                <a:cs typeface="Madani Arabic"/>
                <a:sym typeface="Madani Arabic"/>
              </a:rPr>
              <a:t>Canadian Journal of Emergency </a:t>
            </a:r>
            <a:r>
              <a:rPr lang="en-US" sz="1500" i="1" dirty="0" err="1">
                <a:solidFill>
                  <a:srgbClr val="68864A"/>
                </a:solidFill>
                <a:latin typeface="Madani Arabic"/>
                <a:ea typeface="Madani Arabic"/>
                <a:cs typeface="Madani Arabic"/>
                <a:sym typeface="Madani Arabic"/>
              </a:rPr>
              <a:t>Medicine.</a:t>
            </a:r>
            <a:r>
              <a:rPr lang="en-US" sz="1500" dirty="0" err="1">
                <a:solidFill>
                  <a:srgbClr val="68864A"/>
                </a:solidFill>
                <a:latin typeface="Madani Arabic"/>
                <a:ea typeface="Madani Arabic"/>
                <a:cs typeface="Madani Arabic"/>
                <a:sym typeface="Madani Arabic"/>
              </a:rPr>
              <a:t>https</a:t>
            </a:r>
            <a:r>
              <a:rPr lang="en-US" sz="1500" dirty="0">
                <a:solidFill>
                  <a:srgbClr val="68864A"/>
                </a:solidFill>
                <a:latin typeface="Madani Arabic"/>
                <a:ea typeface="Madani Arabic"/>
                <a:cs typeface="Madani Arabic"/>
                <a:sym typeface="Madani Arabic"/>
              </a:rPr>
              <a:t>://pmc.ncbi.nlm.nih.gov/articles/PMC9579564/</a:t>
            </a:r>
          </a:p>
          <a:p>
            <a:pPr>
              <a:lnSpc>
                <a:spcPts val="1800"/>
              </a:lnSpc>
            </a:pPr>
            <a:endParaRPr lang="en-US" sz="1500" dirty="0">
              <a:solidFill>
                <a:srgbClr val="68864A"/>
              </a:solidFill>
              <a:latin typeface="Madani Arabic"/>
              <a:ea typeface="Madani Arabic"/>
              <a:cs typeface="Madani Arabic"/>
              <a:sym typeface="Madani Arabic"/>
            </a:endParaRPr>
          </a:p>
          <a:p>
            <a:pPr>
              <a:lnSpc>
                <a:spcPts val="1800"/>
              </a:lnSpc>
            </a:pPr>
            <a:r>
              <a:rPr lang="en-US" sz="1500" dirty="0">
                <a:solidFill>
                  <a:srgbClr val="68864A"/>
                </a:solidFill>
                <a:latin typeface="Madani Arabic"/>
                <a:ea typeface="Madani Arabic"/>
                <a:cs typeface="Madani Arabic"/>
                <a:sym typeface="Madani Arabic"/>
              </a:rPr>
              <a:t>Lock, L., Ahmed, S., &amp; Ng, T. (2025). </a:t>
            </a:r>
            <a:r>
              <a:rPr lang="en-US" sz="1500" i="1" dirty="0">
                <a:solidFill>
                  <a:srgbClr val="68864A"/>
                </a:solidFill>
                <a:latin typeface="Madani Arabic"/>
                <a:ea typeface="Madani Arabic"/>
                <a:cs typeface="Madani Arabic"/>
                <a:sym typeface="Madani Arabic"/>
              </a:rPr>
              <a:t>Screening and assessment of IPV among culturally diverse women: A scoping review.</a:t>
            </a:r>
            <a:r>
              <a:rPr lang="en-US" sz="1500" dirty="0">
                <a:solidFill>
                  <a:srgbClr val="68864A"/>
                </a:solidFill>
                <a:latin typeface="Madani Arabic"/>
                <a:ea typeface="Madani Arabic"/>
                <a:cs typeface="Madani Arabic"/>
                <a:sym typeface="Madani Arabic"/>
              </a:rPr>
              <a:t> </a:t>
            </a:r>
            <a:r>
              <a:rPr lang="en-US" sz="1500" i="1" dirty="0">
                <a:solidFill>
                  <a:srgbClr val="68864A"/>
                </a:solidFill>
                <a:latin typeface="Madani Arabic"/>
                <a:ea typeface="Madani Arabic"/>
                <a:cs typeface="Madani Arabic"/>
                <a:sym typeface="Madani Arabic"/>
              </a:rPr>
              <a:t>BMC Women’s Health.</a:t>
            </a:r>
          </a:p>
          <a:p>
            <a:pPr>
              <a:lnSpc>
                <a:spcPts val="1800"/>
              </a:lnSpc>
            </a:pPr>
            <a:endParaRPr lang="en-US" sz="1500" i="1" dirty="0">
              <a:solidFill>
                <a:srgbClr val="68864A"/>
              </a:solidFill>
              <a:latin typeface="Madani Arabic"/>
              <a:ea typeface="Madani Arabic"/>
              <a:cs typeface="Madani Arabic"/>
              <a:sym typeface="Madani Arabic"/>
            </a:endParaRPr>
          </a:p>
          <a:p>
            <a:pPr>
              <a:lnSpc>
                <a:spcPts val="1800"/>
              </a:lnSpc>
            </a:pPr>
            <a:r>
              <a:rPr lang="en-US" sz="1500" dirty="0">
                <a:solidFill>
                  <a:srgbClr val="68864A"/>
                </a:solidFill>
                <a:latin typeface="Madani Arabic"/>
                <a:ea typeface="Madani Arabic"/>
                <a:cs typeface="Madani Arabic"/>
                <a:sym typeface="Madani Arabic"/>
              </a:rPr>
              <a:t>Mughal, S., &amp; Arnault, D. (2024). </a:t>
            </a:r>
            <a:r>
              <a:rPr lang="en-US" sz="1500" i="1" dirty="0">
                <a:solidFill>
                  <a:srgbClr val="68864A"/>
                </a:solidFill>
                <a:latin typeface="Madani Arabic"/>
                <a:ea typeface="Madani Arabic"/>
                <a:cs typeface="Madani Arabic"/>
                <a:sym typeface="Madani Arabic"/>
              </a:rPr>
              <a:t>Exploring IPV interventions in multicultural healthcare </a:t>
            </a:r>
            <a:r>
              <a:rPr lang="en-US" sz="1500" i="1" dirty="0" err="1">
                <a:solidFill>
                  <a:srgbClr val="68864A"/>
                </a:solidFill>
                <a:latin typeface="Madani Arabic"/>
                <a:ea typeface="Madani Arabic"/>
                <a:cs typeface="Madani Arabic"/>
                <a:sym typeface="Madani Arabic"/>
              </a:rPr>
              <a:t>settings.Nursing</a:t>
            </a:r>
            <a:r>
              <a:rPr lang="en-US" sz="1500" i="1" dirty="0">
                <a:solidFill>
                  <a:srgbClr val="68864A"/>
                </a:solidFill>
                <a:latin typeface="Madani Arabic"/>
                <a:ea typeface="Madani Arabic"/>
                <a:cs typeface="Madani Arabic"/>
                <a:sym typeface="Madani Arabic"/>
              </a:rPr>
              <a:t> Ethics, 31</a:t>
            </a:r>
            <a:r>
              <a:rPr lang="en-US" sz="1500" dirty="0">
                <a:solidFill>
                  <a:srgbClr val="68864A"/>
                </a:solidFill>
                <a:latin typeface="Madani Arabic"/>
                <a:ea typeface="Madani Arabic"/>
                <a:cs typeface="Madani Arabic"/>
                <a:sym typeface="Madani Arabic"/>
              </a:rPr>
              <a:t>(5), 678–690.</a:t>
            </a:r>
          </a:p>
          <a:p>
            <a:pPr>
              <a:lnSpc>
                <a:spcPts val="1800"/>
              </a:lnSpc>
            </a:pPr>
            <a:endParaRPr lang="en-US" sz="1500" dirty="0">
              <a:solidFill>
                <a:srgbClr val="68864A"/>
              </a:solidFill>
              <a:latin typeface="Madani Arabic"/>
              <a:ea typeface="Madani Arabic"/>
              <a:cs typeface="Madani Arabic"/>
              <a:sym typeface="Madani Arabic"/>
            </a:endParaRPr>
          </a:p>
          <a:p>
            <a:pPr>
              <a:lnSpc>
                <a:spcPts val="1800"/>
              </a:lnSpc>
            </a:pPr>
            <a:r>
              <a:rPr lang="en-US" sz="1500" dirty="0">
                <a:solidFill>
                  <a:srgbClr val="68864A"/>
                </a:solidFill>
                <a:latin typeface="Madani Arabic"/>
                <a:ea typeface="Madani Arabic"/>
                <a:cs typeface="Madani Arabic"/>
                <a:sym typeface="Madani Arabic"/>
              </a:rPr>
              <a:t>Peta, D., &amp; Mundell, A. (2023). </a:t>
            </a:r>
            <a:r>
              <a:rPr lang="en-US" sz="1500" i="1" dirty="0">
                <a:solidFill>
                  <a:srgbClr val="68864A"/>
                </a:solidFill>
                <a:latin typeface="Madani Arabic"/>
                <a:ea typeface="Madani Arabic"/>
                <a:cs typeface="Madani Arabic"/>
                <a:sym typeface="Madani Arabic"/>
              </a:rPr>
              <a:t>Domestic abuse screening: Normalizing assessment at triage through simulations.</a:t>
            </a:r>
            <a:r>
              <a:rPr lang="en-US" sz="1500" dirty="0">
                <a:solidFill>
                  <a:srgbClr val="68864A"/>
                </a:solidFill>
                <a:latin typeface="Madani Arabic"/>
                <a:ea typeface="Madani Arabic"/>
                <a:cs typeface="Madani Arabic"/>
                <a:sym typeface="Madani Arabic"/>
              </a:rPr>
              <a:t> </a:t>
            </a:r>
            <a:r>
              <a:rPr lang="en-US" sz="1500" i="1" dirty="0">
                <a:solidFill>
                  <a:srgbClr val="68864A"/>
                </a:solidFill>
                <a:latin typeface="Madani Arabic"/>
                <a:ea typeface="Madani Arabic"/>
                <a:cs typeface="Madani Arabic"/>
                <a:sym typeface="Madani Arabic"/>
              </a:rPr>
              <a:t>Canadian Journal of Emergency Nursing, 46</a:t>
            </a:r>
            <a:r>
              <a:rPr lang="en-US" sz="1500" dirty="0">
                <a:solidFill>
                  <a:srgbClr val="68864A"/>
                </a:solidFill>
                <a:latin typeface="Madani Arabic"/>
                <a:ea typeface="Madani Arabic"/>
                <a:cs typeface="Madani Arabic"/>
                <a:sym typeface="Madani Arabic"/>
              </a:rPr>
              <a:t>(1), 17–19. https://doi.org/10.29173/cjen205</a:t>
            </a:r>
          </a:p>
          <a:p>
            <a:pPr>
              <a:lnSpc>
                <a:spcPts val="1800"/>
              </a:lnSpc>
            </a:pPr>
            <a:endParaRPr lang="en-US" sz="1500" dirty="0">
              <a:solidFill>
                <a:srgbClr val="68864A"/>
              </a:solidFill>
              <a:latin typeface="Madani Arabic"/>
              <a:ea typeface="Madani Arabic"/>
              <a:cs typeface="Madani Arabic"/>
              <a:sym typeface="Madani Arabic"/>
            </a:endParaRPr>
          </a:p>
          <a:p>
            <a:pPr>
              <a:lnSpc>
                <a:spcPts val="1800"/>
              </a:lnSpc>
            </a:pPr>
            <a:r>
              <a:rPr lang="en-US" sz="1500" dirty="0">
                <a:solidFill>
                  <a:srgbClr val="68864A"/>
                </a:solidFill>
                <a:latin typeface="Madani Arabic"/>
                <a:ea typeface="Madani Arabic"/>
                <a:cs typeface="Madani Arabic"/>
                <a:sym typeface="Madani Arabic"/>
              </a:rPr>
              <a:t>Registered Nurses’ Association of Ontario (RNAO). (2024). </a:t>
            </a:r>
            <a:r>
              <a:rPr lang="en-US" sz="1500" i="1" dirty="0">
                <a:solidFill>
                  <a:srgbClr val="68864A"/>
                </a:solidFill>
                <a:latin typeface="Madani Arabic"/>
                <a:ea typeface="Madani Arabic"/>
                <a:cs typeface="Madani Arabic"/>
                <a:sym typeface="Madani Arabic"/>
              </a:rPr>
              <a:t>Intimate partner violence: Best practice guideline.</a:t>
            </a:r>
            <a:r>
              <a:rPr lang="en-US" sz="1500" dirty="0">
                <a:solidFill>
                  <a:srgbClr val="68864A"/>
                </a:solidFill>
                <a:latin typeface="Madani Arabic"/>
                <a:ea typeface="Madani Arabic"/>
                <a:cs typeface="Madani Arabic"/>
                <a:sym typeface="Madani Arabic"/>
              </a:rPr>
              <a:t> RNAO Press.</a:t>
            </a:r>
          </a:p>
          <a:p>
            <a:pPr>
              <a:lnSpc>
                <a:spcPts val="1800"/>
              </a:lnSpc>
            </a:pPr>
            <a:endParaRPr lang="en-US" sz="1500" dirty="0">
              <a:solidFill>
                <a:srgbClr val="68864A"/>
              </a:solidFill>
              <a:latin typeface="Madani Arabic"/>
              <a:ea typeface="Madani Arabic"/>
              <a:cs typeface="Madani Arabic"/>
              <a:sym typeface="Madani Arabic"/>
            </a:endParaRPr>
          </a:p>
          <a:p>
            <a:pPr>
              <a:lnSpc>
                <a:spcPts val="1800"/>
              </a:lnSpc>
            </a:pPr>
            <a:r>
              <a:rPr lang="en-US" sz="1500" dirty="0">
                <a:solidFill>
                  <a:srgbClr val="68864A"/>
                </a:solidFill>
                <a:latin typeface="Madani Arabic"/>
                <a:ea typeface="Madani Arabic"/>
                <a:cs typeface="Madani Arabic"/>
                <a:sym typeface="Madani Arabic"/>
              </a:rPr>
              <a:t>St-Onge, C., &amp; </a:t>
            </a:r>
            <a:r>
              <a:rPr lang="en-US" sz="1500" dirty="0" err="1">
                <a:solidFill>
                  <a:srgbClr val="68864A"/>
                </a:solidFill>
                <a:latin typeface="Madani Arabic"/>
                <a:ea typeface="Madani Arabic"/>
                <a:cs typeface="Madani Arabic"/>
                <a:sym typeface="Madani Arabic"/>
              </a:rPr>
              <a:t>Mirscore</a:t>
            </a:r>
            <a:r>
              <a:rPr lang="en-US" sz="1500" dirty="0">
                <a:solidFill>
                  <a:srgbClr val="68864A"/>
                </a:solidFill>
                <a:latin typeface="Madani Arabic"/>
                <a:ea typeface="Madani Arabic"/>
                <a:cs typeface="Madani Arabic"/>
                <a:sym typeface="Madani Arabic"/>
              </a:rPr>
              <a:t>, E. (2022). </a:t>
            </a:r>
            <a:r>
              <a:rPr lang="en-US" sz="1500" i="1" dirty="0">
                <a:solidFill>
                  <a:srgbClr val="68864A"/>
                </a:solidFill>
                <a:latin typeface="Madani Arabic"/>
                <a:ea typeface="Madani Arabic"/>
                <a:cs typeface="Madani Arabic"/>
                <a:sym typeface="Madani Arabic"/>
              </a:rPr>
              <a:t>Measuring trauma- (and violence-) informed care: A scoping review.</a:t>
            </a:r>
            <a:r>
              <a:rPr lang="en-US" sz="1500" dirty="0">
                <a:solidFill>
                  <a:srgbClr val="68864A"/>
                </a:solidFill>
                <a:latin typeface="Madani Arabic"/>
                <a:ea typeface="Madani Arabic"/>
                <a:cs typeface="Madani Arabic"/>
                <a:sym typeface="Madani Arabic"/>
              </a:rPr>
              <a:t> </a:t>
            </a:r>
            <a:r>
              <a:rPr lang="en-US" sz="1500" i="1" dirty="0">
                <a:solidFill>
                  <a:srgbClr val="68864A"/>
                </a:solidFill>
                <a:latin typeface="Madani Arabic"/>
                <a:ea typeface="Madani Arabic"/>
                <a:cs typeface="Madani Arabic"/>
                <a:sym typeface="Madani Arabic"/>
              </a:rPr>
              <a:t>International Journal of Environmental Research and Public Health, 19</a:t>
            </a:r>
            <a:r>
              <a:rPr lang="en-US" sz="1500" dirty="0">
                <a:solidFill>
                  <a:srgbClr val="68864A"/>
                </a:solidFill>
                <a:latin typeface="Madani Arabic"/>
                <a:ea typeface="Madani Arabic"/>
                <a:cs typeface="Madani Arabic"/>
                <a:sym typeface="Madani Arabic"/>
              </a:rPr>
              <a:t>(23), 15672.</a:t>
            </a:r>
          </a:p>
          <a:p>
            <a:pPr>
              <a:lnSpc>
                <a:spcPts val="1800"/>
              </a:lnSpc>
            </a:pPr>
            <a:endParaRPr lang="en-US" sz="1500" dirty="0">
              <a:solidFill>
                <a:srgbClr val="68864A"/>
              </a:solidFill>
              <a:latin typeface="Madani Arabic"/>
              <a:ea typeface="Madani Arabic"/>
              <a:cs typeface="Madani Arabic"/>
              <a:sym typeface="Madani Arabic"/>
            </a:endParaRPr>
          </a:p>
          <a:p>
            <a:pPr>
              <a:lnSpc>
                <a:spcPts val="1800"/>
              </a:lnSpc>
            </a:pPr>
            <a:r>
              <a:rPr lang="en-US" sz="1500" dirty="0">
                <a:solidFill>
                  <a:srgbClr val="68864A"/>
                </a:solidFill>
                <a:latin typeface="Madani Arabic"/>
                <a:ea typeface="Madani Arabic"/>
                <a:cs typeface="Madani Arabic"/>
                <a:sym typeface="Madani Arabic"/>
              </a:rPr>
              <a:t>Surrey Women’s Centre Society. (n.d.). </a:t>
            </a:r>
            <a:r>
              <a:rPr lang="en-US" sz="1500" i="1" dirty="0">
                <a:solidFill>
                  <a:srgbClr val="68864A"/>
                </a:solidFill>
                <a:latin typeface="Madani Arabic"/>
                <a:ea typeface="Madani Arabic"/>
                <a:cs typeface="Madani Arabic"/>
                <a:sym typeface="Madani Arabic"/>
              </a:rPr>
              <a:t>Programs &amp; supports.</a:t>
            </a:r>
            <a:r>
              <a:rPr lang="en-US" sz="1500" dirty="0">
                <a:solidFill>
                  <a:srgbClr val="68864A"/>
                </a:solidFill>
                <a:latin typeface="Madani Arabic"/>
                <a:ea typeface="Madani Arabic"/>
                <a:cs typeface="Madani Arabic"/>
                <a:sym typeface="Madani Arabic"/>
              </a:rPr>
              <a:t> https://surreywomenscentre.ca/</a:t>
            </a:r>
          </a:p>
          <a:p>
            <a:pPr>
              <a:lnSpc>
                <a:spcPts val="1800"/>
              </a:lnSpc>
            </a:pPr>
            <a:endParaRPr lang="en-US" sz="1500" dirty="0">
              <a:solidFill>
                <a:srgbClr val="68864A"/>
              </a:solidFill>
              <a:latin typeface="Madani Arabic"/>
              <a:ea typeface="Madani Arabic"/>
              <a:cs typeface="Madani Arabic"/>
              <a:sym typeface="Madani Arabic"/>
            </a:endParaRPr>
          </a:p>
          <a:p>
            <a:pPr>
              <a:lnSpc>
                <a:spcPts val="1800"/>
              </a:lnSpc>
            </a:pPr>
            <a:r>
              <a:rPr lang="en-US" sz="1500" dirty="0" err="1">
                <a:solidFill>
                  <a:srgbClr val="68864A"/>
                </a:solidFill>
                <a:latin typeface="Madani Arabic"/>
                <a:ea typeface="Madani Arabic"/>
                <a:cs typeface="Madani Arabic"/>
                <a:sym typeface="Madani Arabic"/>
              </a:rPr>
              <a:t>Tasbiha</a:t>
            </a:r>
            <a:r>
              <a:rPr lang="en-US" sz="1500" dirty="0">
                <a:solidFill>
                  <a:srgbClr val="68864A"/>
                </a:solidFill>
                <a:latin typeface="Madani Arabic"/>
                <a:ea typeface="Madani Arabic"/>
                <a:cs typeface="Madani Arabic"/>
                <a:sym typeface="Madani Arabic"/>
              </a:rPr>
              <a:t>, A., &amp; Zaidi, A. (2023). </a:t>
            </a:r>
            <a:r>
              <a:rPr lang="en-US" sz="1500" i="1" dirty="0">
                <a:solidFill>
                  <a:srgbClr val="68864A"/>
                </a:solidFill>
                <a:latin typeface="Madani Arabic"/>
                <a:ea typeface="Madani Arabic"/>
                <a:cs typeface="Madani Arabic"/>
                <a:sym typeface="Madani Arabic"/>
              </a:rPr>
              <a:t>Understanding intimate partner violence in South Asian communities: Cultural and social barriers to disclosure.</a:t>
            </a:r>
            <a:r>
              <a:rPr lang="en-US" sz="1500" dirty="0">
                <a:solidFill>
                  <a:srgbClr val="68864A"/>
                </a:solidFill>
                <a:latin typeface="Madani Arabic"/>
                <a:ea typeface="Madani Arabic"/>
                <a:cs typeface="Madani Arabic"/>
                <a:sym typeface="Madani Arabic"/>
              </a:rPr>
              <a:t> </a:t>
            </a:r>
            <a:r>
              <a:rPr lang="en-US" sz="1500" i="1" dirty="0">
                <a:solidFill>
                  <a:srgbClr val="68864A"/>
                </a:solidFill>
                <a:latin typeface="Madani Arabic"/>
                <a:ea typeface="Madani Arabic"/>
                <a:cs typeface="Madani Arabic"/>
                <a:sym typeface="Madani Arabic"/>
              </a:rPr>
              <a:t>Canadian Journal of Community Health, 12</a:t>
            </a:r>
            <a:r>
              <a:rPr lang="en-US" sz="1500" dirty="0">
                <a:solidFill>
                  <a:srgbClr val="68864A"/>
                </a:solidFill>
                <a:latin typeface="Madani Arabic"/>
                <a:ea typeface="Madani Arabic"/>
                <a:cs typeface="Madani Arabic"/>
                <a:sym typeface="Madani Arabic"/>
              </a:rPr>
              <a:t>(1), 55–68.</a:t>
            </a:r>
          </a:p>
          <a:p>
            <a:pPr>
              <a:lnSpc>
                <a:spcPts val="1800"/>
              </a:lnSpc>
            </a:pPr>
            <a:endParaRPr lang="en-US" sz="1500" dirty="0">
              <a:solidFill>
                <a:srgbClr val="68864A"/>
              </a:solidFill>
              <a:latin typeface="Madani Arabic"/>
              <a:ea typeface="Madani Arabic"/>
              <a:cs typeface="Madani Arabic"/>
              <a:sym typeface="Madani Arabic"/>
            </a:endParaRPr>
          </a:p>
          <a:p>
            <a:pPr>
              <a:lnSpc>
                <a:spcPts val="1800"/>
              </a:lnSpc>
            </a:pPr>
            <a:r>
              <a:rPr lang="en-US" sz="1500" dirty="0">
                <a:solidFill>
                  <a:srgbClr val="68864A"/>
                </a:solidFill>
                <a:latin typeface="Madani Arabic"/>
                <a:ea typeface="Madani Arabic"/>
                <a:cs typeface="Madani Arabic"/>
                <a:sym typeface="Madani Arabic"/>
              </a:rPr>
              <a:t>Tompa, E., et al. (2022). </a:t>
            </a:r>
            <a:r>
              <a:rPr lang="en-US" sz="1500" i="1" dirty="0">
                <a:solidFill>
                  <a:srgbClr val="68864A"/>
                </a:solidFill>
                <a:latin typeface="Madani Arabic"/>
                <a:ea typeface="Madani Arabic"/>
                <a:cs typeface="Madani Arabic"/>
                <a:sym typeface="Madani Arabic"/>
              </a:rPr>
              <a:t>Trauma- and violence-informed care: Orienting IPV interventions to </a:t>
            </a:r>
            <a:r>
              <a:rPr lang="en-US" sz="1500" i="1" dirty="0" err="1">
                <a:solidFill>
                  <a:srgbClr val="68864A"/>
                </a:solidFill>
                <a:latin typeface="Madani Arabic"/>
                <a:ea typeface="Madani Arabic"/>
                <a:cs typeface="Madani Arabic"/>
                <a:sym typeface="Madani Arabic"/>
              </a:rPr>
              <a:t>equity.Current</a:t>
            </a:r>
            <a:r>
              <a:rPr lang="en-US" sz="1500" i="1" dirty="0">
                <a:solidFill>
                  <a:srgbClr val="68864A"/>
                </a:solidFill>
                <a:latin typeface="Madani Arabic"/>
                <a:ea typeface="Madani Arabic"/>
                <a:cs typeface="Madani Arabic"/>
                <a:sym typeface="Madani Arabic"/>
              </a:rPr>
              <a:t> Epidemiology Reports, 9</a:t>
            </a:r>
            <a:r>
              <a:rPr lang="en-US" sz="1500" dirty="0">
                <a:solidFill>
                  <a:srgbClr val="68864A"/>
                </a:solidFill>
                <a:latin typeface="Madani Arabic"/>
                <a:ea typeface="Madani Arabic"/>
                <a:cs typeface="Madani Arabic"/>
                <a:sym typeface="Madani Arabic"/>
              </a:rPr>
              <a:t>, 233–244.</a:t>
            </a:r>
          </a:p>
          <a:p>
            <a:pPr>
              <a:lnSpc>
                <a:spcPts val="1800"/>
              </a:lnSpc>
            </a:pPr>
            <a:endParaRPr lang="en-US" sz="1500" dirty="0">
              <a:solidFill>
                <a:srgbClr val="68864A"/>
              </a:solidFill>
              <a:latin typeface="Madani Arabic"/>
              <a:ea typeface="Madani Arabic"/>
              <a:cs typeface="Madani Arabic"/>
              <a:sym typeface="Madani Arabic"/>
            </a:endParaRPr>
          </a:p>
          <a:p>
            <a:pPr>
              <a:lnSpc>
                <a:spcPts val="1800"/>
              </a:lnSpc>
            </a:pPr>
            <a:r>
              <a:rPr lang="en-US" sz="1500" dirty="0">
                <a:solidFill>
                  <a:srgbClr val="68864A"/>
                </a:solidFill>
                <a:latin typeface="Madani Arabic"/>
                <a:ea typeface="Madani Arabic"/>
                <a:cs typeface="Madani Arabic"/>
                <a:sym typeface="Madani Arabic"/>
              </a:rPr>
              <a:t>World Health Organization. (2021). </a:t>
            </a:r>
            <a:r>
              <a:rPr lang="en-US" sz="1500" i="1" dirty="0">
                <a:solidFill>
                  <a:srgbClr val="68864A"/>
                </a:solidFill>
                <a:latin typeface="Madani Arabic"/>
                <a:ea typeface="Madani Arabic"/>
                <a:cs typeface="Madani Arabic"/>
                <a:sym typeface="Madani Arabic"/>
              </a:rPr>
              <a:t>Responding to intimate partner violence and sexual violence against women: Clinical and policy guidelines.</a:t>
            </a:r>
            <a:r>
              <a:rPr lang="en-US" sz="1500" dirty="0">
                <a:solidFill>
                  <a:srgbClr val="68864A"/>
                </a:solidFill>
                <a:latin typeface="Madani Arabic"/>
                <a:ea typeface="Madani Arabic"/>
                <a:cs typeface="Madani Arabic"/>
                <a:sym typeface="Madani Arabic"/>
              </a:rPr>
              <a:t> World Health Organization.</a:t>
            </a:r>
          </a:p>
          <a:p>
            <a:pPr algn="ctr">
              <a:lnSpc>
                <a:spcPts val="1800"/>
              </a:lnSpc>
              <a:spcBef>
                <a:spcPct val="0"/>
              </a:spcBef>
            </a:pPr>
            <a:endParaRPr lang="en-US" sz="1500" dirty="0">
              <a:solidFill>
                <a:srgbClr val="68864A"/>
              </a:solidFill>
              <a:latin typeface="Madani Arabic"/>
              <a:ea typeface="Madani Arabic"/>
              <a:cs typeface="Madani Arabic"/>
              <a:sym typeface="Madani Arab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E6"/>
        </a:solidFill>
        <a:effectLst/>
      </p:bgPr>
    </p:bg>
    <p:spTree>
      <p:nvGrpSpPr>
        <p:cNvPr id="1" name=""/>
        <p:cNvGrpSpPr/>
        <p:nvPr/>
      </p:nvGrpSpPr>
      <p:grpSpPr>
        <a:xfrm>
          <a:off x="0" y="0"/>
          <a:ext cx="0" cy="0"/>
          <a:chOff x="0" y="0"/>
          <a:chExt cx="0" cy="0"/>
        </a:xfrm>
      </p:grpSpPr>
      <p:sp>
        <p:nvSpPr>
          <p:cNvPr id="2" name="Freeform 2"/>
          <p:cNvSpPr/>
          <p:nvPr/>
        </p:nvSpPr>
        <p:spPr>
          <a:xfrm>
            <a:off x="15365770" y="5425379"/>
            <a:ext cx="2922230" cy="4389458"/>
          </a:xfrm>
          <a:custGeom>
            <a:avLst/>
            <a:gdLst/>
            <a:ahLst/>
            <a:cxnLst/>
            <a:rect l="l" t="t" r="r" b="b"/>
            <a:pathLst>
              <a:path w="2922230" h="4389458">
                <a:moveTo>
                  <a:pt x="0" y="0"/>
                </a:moveTo>
                <a:lnTo>
                  <a:pt x="2922230" y="0"/>
                </a:lnTo>
                <a:lnTo>
                  <a:pt x="2922230" y="4389458"/>
                </a:lnTo>
                <a:lnTo>
                  <a:pt x="0" y="43894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67742" y="5887229"/>
            <a:ext cx="2970137" cy="4114800"/>
          </a:xfrm>
          <a:custGeom>
            <a:avLst/>
            <a:gdLst/>
            <a:ahLst/>
            <a:cxnLst/>
            <a:rect l="l" t="t" r="r" b="b"/>
            <a:pathLst>
              <a:path w="2970137" h="4114800">
                <a:moveTo>
                  <a:pt x="0" y="0"/>
                </a:moveTo>
                <a:lnTo>
                  <a:pt x="2970138" y="0"/>
                </a:lnTo>
                <a:lnTo>
                  <a:pt x="297013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nvGrpSpPr>
          <p:cNvPr id="4" name="Group 4"/>
          <p:cNvGrpSpPr/>
          <p:nvPr/>
        </p:nvGrpSpPr>
        <p:grpSpPr>
          <a:xfrm>
            <a:off x="-1828800" y="9342674"/>
            <a:ext cx="21945600" cy="944326"/>
            <a:chOff x="0" y="0"/>
            <a:chExt cx="29260800" cy="1259101"/>
          </a:xfrm>
        </p:grpSpPr>
        <p:sp>
          <p:nvSpPr>
            <p:cNvPr id="5" name="Freeform 5"/>
            <p:cNvSpPr/>
            <p:nvPr/>
          </p:nvSpPr>
          <p:spPr>
            <a:xfrm>
              <a:off x="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6" name="Freeform 6"/>
            <p:cNvSpPr/>
            <p:nvPr/>
          </p:nvSpPr>
          <p:spPr>
            <a:xfrm>
              <a:off x="97536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7" name="Freeform 7"/>
            <p:cNvSpPr/>
            <p:nvPr/>
          </p:nvSpPr>
          <p:spPr>
            <a:xfrm>
              <a:off x="195072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grpSp>
      <p:grpSp>
        <p:nvGrpSpPr>
          <p:cNvPr id="8" name="Group 8"/>
          <p:cNvGrpSpPr/>
          <p:nvPr/>
        </p:nvGrpSpPr>
        <p:grpSpPr>
          <a:xfrm>
            <a:off x="3288899" y="684586"/>
            <a:ext cx="11710202" cy="2172484"/>
            <a:chOff x="0" y="0"/>
            <a:chExt cx="15613603" cy="2896646"/>
          </a:xfrm>
        </p:grpSpPr>
        <p:sp>
          <p:nvSpPr>
            <p:cNvPr id="9" name="Freeform 9"/>
            <p:cNvSpPr/>
            <p:nvPr/>
          </p:nvSpPr>
          <p:spPr>
            <a:xfrm>
              <a:off x="0" y="5708"/>
              <a:ext cx="1035481" cy="2890938"/>
            </a:xfrm>
            <a:custGeom>
              <a:avLst/>
              <a:gdLst/>
              <a:ahLst/>
              <a:cxnLst/>
              <a:rect l="l" t="t" r="r" b="b"/>
              <a:pathLst>
                <a:path w="1035481" h="2890938">
                  <a:moveTo>
                    <a:pt x="0" y="0"/>
                  </a:moveTo>
                  <a:lnTo>
                    <a:pt x="1035481" y="0"/>
                  </a:lnTo>
                  <a:lnTo>
                    <a:pt x="1035481" y="2890938"/>
                  </a:lnTo>
                  <a:lnTo>
                    <a:pt x="0" y="289093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0" name="Freeform 10"/>
            <p:cNvSpPr/>
            <p:nvPr/>
          </p:nvSpPr>
          <p:spPr>
            <a:xfrm>
              <a:off x="14578122" y="0"/>
              <a:ext cx="1035481" cy="2890938"/>
            </a:xfrm>
            <a:custGeom>
              <a:avLst/>
              <a:gdLst/>
              <a:ahLst/>
              <a:cxnLst/>
              <a:rect l="l" t="t" r="r" b="b"/>
              <a:pathLst>
                <a:path w="1035481" h="2890938">
                  <a:moveTo>
                    <a:pt x="0" y="0"/>
                  </a:moveTo>
                  <a:lnTo>
                    <a:pt x="1035481" y="0"/>
                  </a:lnTo>
                  <a:lnTo>
                    <a:pt x="1035481" y="2890938"/>
                  </a:lnTo>
                  <a:lnTo>
                    <a:pt x="0" y="289093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grpSp>
      <p:sp>
        <p:nvSpPr>
          <p:cNvPr id="11" name="Freeform 11"/>
          <p:cNvSpPr/>
          <p:nvPr/>
        </p:nvSpPr>
        <p:spPr>
          <a:xfrm>
            <a:off x="1440495" y="2056186"/>
            <a:ext cx="776611" cy="2168203"/>
          </a:xfrm>
          <a:custGeom>
            <a:avLst/>
            <a:gdLst/>
            <a:ahLst/>
            <a:cxnLst/>
            <a:rect l="l" t="t" r="r" b="b"/>
            <a:pathLst>
              <a:path w="776611" h="2168203">
                <a:moveTo>
                  <a:pt x="0" y="0"/>
                </a:moveTo>
                <a:lnTo>
                  <a:pt x="776610" y="0"/>
                </a:lnTo>
                <a:lnTo>
                  <a:pt x="776610" y="2168203"/>
                </a:lnTo>
                <a:lnTo>
                  <a:pt x="0" y="21682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2" name="Freeform 12"/>
          <p:cNvSpPr/>
          <p:nvPr/>
        </p:nvSpPr>
        <p:spPr>
          <a:xfrm>
            <a:off x="16070895" y="2056186"/>
            <a:ext cx="776611" cy="2168203"/>
          </a:xfrm>
          <a:custGeom>
            <a:avLst/>
            <a:gdLst/>
            <a:ahLst/>
            <a:cxnLst/>
            <a:rect l="l" t="t" r="r" b="b"/>
            <a:pathLst>
              <a:path w="776611" h="2168203">
                <a:moveTo>
                  <a:pt x="0" y="0"/>
                </a:moveTo>
                <a:lnTo>
                  <a:pt x="776610" y="0"/>
                </a:lnTo>
                <a:lnTo>
                  <a:pt x="776610" y="2168203"/>
                </a:lnTo>
                <a:lnTo>
                  <a:pt x="0" y="21682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3" name="Freeform 13"/>
          <p:cNvSpPr/>
          <p:nvPr/>
        </p:nvSpPr>
        <p:spPr>
          <a:xfrm>
            <a:off x="0" y="-1581257"/>
            <a:ext cx="6075759" cy="4540249"/>
          </a:xfrm>
          <a:custGeom>
            <a:avLst/>
            <a:gdLst/>
            <a:ahLst/>
            <a:cxnLst/>
            <a:rect l="l" t="t" r="r" b="b"/>
            <a:pathLst>
              <a:path w="6075759" h="4540249">
                <a:moveTo>
                  <a:pt x="0" y="0"/>
                </a:moveTo>
                <a:lnTo>
                  <a:pt x="6075759" y="0"/>
                </a:lnTo>
                <a:lnTo>
                  <a:pt x="6075759" y="4540249"/>
                </a:lnTo>
                <a:lnTo>
                  <a:pt x="0" y="45402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sp>
        <p:nvSpPr>
          <p:cNvPr id="14" name="Freeform 14"/>
          <p:cNvSpPr/>
          <p:nvPr/>
        </p:nvSpPr>
        <p:spPr>
          <a:xfrm flipH="1">
            <a:off x="12214267" y="-1581257"/>
            <a:ext cx="6075759" cy="4540249"/>
          </a:xfrm>
          <a:custGeom>
            <a:avLst/>
            <a:gdLst/>
            <a:ahLst/>
            <a:cxnLst/>
            <a:rect l="l" t="t" r="r" b="b"/>
            <a:pathLst>
              <a:path w="6075759" h="4540249">
                <a:moveTo>
                  <a:pt x="6075759" y="0"/>
                </a:moveTo>
                <a:lnTo>
                  <a:pt x="0" y="0"/>
                </a:lnTo>
                <a:lnTo>
                  <a:pt x="0" y="4540249"/>
                </a:lnTo>
                <a:lnTo>
                  <a:pt x="6075759" y="4540249"/>
                </a:lnTo>
                <a:lnTo>
                  <a:pt x="6075759"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sp>
        <p:nvSpPr>
          <p:cNvPr id="15" name="TextBox 15"/>
          <p:cNvSpPr txBox="1"/>
          <p:nvPr/>
        </p:nvSpPr>
        <p:spPr>
          <a:xfrm>
            <a:off x="4475273" y="933450"/>
            <a:ext cx="9337455" cy="1428750"/>
          </a:xfrm>
          <a:prstGeom prst="rect">
            <a:avLst/>
          </a:prstGeom>
        </p:spPr>
        <p:txBody>
          <a:bodyPr lIns="0" tIns="0" rIns="0" bIns="0" rtlCol="0" anchor="t">
            <a:spAutoFit/>
          </a:bodyPr>
          <a:lstStyle/>
          <a:p>
            <a:pPr algn="ctr">
              <a:lnSpc>
                <a:spcPts val="10560"/>
              </a:lnSpc>
            </a:pPr>
            <a:r>
              <a:rPr lang="en-US" sz="8800">
                <a:solidFill>
                  <a:srgbClr val="68864A"/>
                </a:solidFill>
                <a:latin typeface="Madani Arabic"/>
                <a:ea typeface="Madani Arabic"/>
                <a:cs typeface="Madani Arabic"/>
                <a:sym typeface="Madani Arabic"/>
              </a:rPr>
              <a:t>Team Members</a:t>
            </a:r>
          </a:p>
        </p:txBody>
      </p:sp>
      <p:sp>
        <p:nvSpPr>
          <p:cNvPr id="16" name="TextBox 16"/>
          <p:cNvSpPr txBox="1"/>
          <p:nvPr/>
        </p:nvSpPr>
        <p:spPr>
          <a:xfrm>
            <a:off x="3288899" y="2749442"/>
            <a:ext cx="11710202" cy="811530"/>
          </a:xfrm>
          <a:prstGeom prst="rect">
            <a:avLst/>
          </a:prstGeom>
        </p:spPr>
        <p:txBody>
          <a:bodyPr lIns="0" tIns="0" rIns="0" bIns="0" rtlCol="0" anchor="t">
            <a:spAutoFit/>
          </a:bodyPr>
          <a:lstStyle/>
          <a:p>
            <a:pPr algn="ctr">
              <a:lnSpc>
                <a:spcPts val="6959"/>
              </a:lnSpc>
            </a:pPr>
            <a:r>
              <a:rPr lang="en-US" sz="3999">
                <a:solidFill>
                  <a:srgbClr val="B68239"/>
                </a:solidFill>
                <a:latin typeface="Canva Sans"/>
                <a:ea typeface="Canva Sans"/>
                <a:cs typeface="Canva Sans"/>
                <a:sym typeface="Canva Sans"/>
              </a:rPr>
              <a:t>Karm Grewal - Melissa Umali - Surleen Shoker</a:t>
            </a:r>
          </a:p>
        </p:txBody>
      </p:sp>
      <p:sp>
        <p:nvSpPr>
          <p:cNvPr id="17" name="TextBox 17"/>
          <p:cNvSpPr txBox="1"/>
          <p:nvPr/>
        </p:nvSpPr>
        <p:spPr>
          <a:xfrm>
            <a:off x="2217105" y="4233914"/>
            <a:ext cx="13825717" cy="1428750"/>
          </a:xfrm>
          <a:prstGeom prst="rect">
            <a:avLst/>
          </a:prstGeom>
        </p:spPr>
        <p:txBody>
          <a:bodyPr lIns="0" tIns="0" rIns="0" bIns="0" rtlCol="0" anchor="t">
            <a:spAutoFit/>
          </a:bodyPr>
          <a:lstStyle/>
          <a:p>
            <a:pPr algn="ctr">
              <a:lnSpc>
                <a:spcPts val="10560"/>
              </a:lnSpc>
            </a:pPr>
            <a:r>
              <a:rPr lang="en-US" sz="8800">
                <a:solidFill>
                  <a:srgbClr val="68864A"/>
                </a:solidFill>
                <a:latin typeface="Madani Arabic"/>
                <a:ea typeface="Madani Arabic"/>
                <a:cs typeface="Madani Arabic"/>
                <a:sym typeface="Madani Arabic"/>
              </a:rPr>
              <a:t>Land Acknowledgement </a:t>
            </a:r>
          </a:p>
        </p:txBody>
      </p:sp>
      <p:sp>
        <p:nvSpPr>
          <p:cNvPr id="18" name="TextBox 18"/>
          <p:cNvSpPr txBox="1"/>
          <p:nvPr/>
        </p:nvSpPr>
        <p:spPr>
          <a:xfrm>
            <a:off x="2612443" y="5677679"/>
            <a:ext cx="13035041" cy="3440430"/>
          </a:xfrm>
          <a:prstGeom prst="rect">
            <a:avLst/>
          </a:prstGeom>
        </p:spPr>
        <p:txBody>
          <a:bodyPr lIns="0" tIns="0" rIns="0" bIns="0" rtlCol="0" anchor="t">
            <a:spAutoFit/>
          </a:bodyPr>
          <a:lstStyle/>
          <a:p>
            <a:pPr algn="ctr">
              <a:lnSpc>
                <a:spcPts val="6959"/>
              </a:lnSpc>
            </a:pPr>
            <a:r>
              <a:rPr lang="en-US" sz="3999">
                <a:solidFill>
                  <a:srgbClr val="B68239"/>
                </a:solidFill>
                <a:latin typeface="Canva Sans"/>
                <a:ea typeface="Canva Sans"/>
                <a:cs typeface="Canva Sans"/>
                <a:sym typeface="Canva Sans"/>
              </a:rPr>
              <a:t>We acknowledge that we have the privilege of living, learning, and playing on the unceded and traditional territories of the Coast Salish and Tsawwassen Peoples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6"/>
        </a:solidFill>
        <a:effectLst/>
      </p:bgPr>
    </p:bg>
    <p:spTree>
      <p:nvGrpSpPr>
        <p:cNvPr id="1" name=""/>
        <p:cNvGrpSpPr/>
        <p:nvPr/>
      </p:nvGrpSpPr>
      <p:grpSpPr>
        <a:xfrm>
          <a:off x="0" y="0"/>
          <a:ext cx="0" cy="0"/>
          <a:chOff x="0" y="0"/>
          <a:chExt cx="0" cy="0"/>
        </a:xfrm>
      </p:grpSpPr>
      <p:sp>
        <p:nvSpPr>
          <p:cNvPr id="2" name="Freeform 2"/>
          <p:cNvSpPr/>
          <p:nvPr/>
        </p:nvSpPr>
        <p:spPr>
          <a:xfrm>
            <a:off x="14503397" y="-456751"/>
            <a:ext cx="1728216" cy="4114800"/>
          </a:xfrm>
          <a:custGeom>
            <a:avLst/>
            <a:gdLst/>
            <a:ahLst/>
            <a:cxnLst/>
            <a:rect l="l" t="t" r="r" b="b"/>
            <a:pathLst>
              <a:path w="1728216" h="4114800">
                <a:moveTo>
                  <a:pt x="0" y="0"/>
                </a:moveTo>
                <a:lnTo>
                  <a:pt x="1728216" y="0"/>
                </a:lnTo>
                <a:lnTo>
                  <a:pt x="172821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flipH="1">
            <a:off x="2056387" y="-456751"/>
            <a:ext cx="1728216" cy="4114800"/>
          </a:xfrm>
          <a:custGeom>
            <a:avLst/>
            <a:gdLst/>
            <a:ahLst/>
            <a:cxnLst/>
            <a:rect l="l" t="t" r="r" b="b"/>
            <a:pathLst>
              <a:path w="1728216" h="4114800">
                <a:moveTo>
                  <a:pt x="1728216" y="0"/>
                </a:moveTo>
                <a:lnTo>
                  <a:pt x="0" y="0"/>
                </a:lnTo>
                <a:lnTo>
                  <a:pt x="0" y="4114800"/>
                </a:lnTo>
                <a:lnTo>
                  <a:pt x="1728216" y="4114800"/>
                </a:lnTo>
                <a:lnTo>
                  <a:pt x="172821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4" name="Group 4"/>
          <p:cNvGrpSpPr/>
          <p:nvPr/>
        </p:nvGrpSpPr>
        <p:grpSpPr>
          <a:xfrm>
            <a:off x="-1828800" y="9342674"/>
            <a:ext cx="21945600" cy="944326"/>
            <a:chOff x="0" y="0"/>
            <a:chExt cx="29260800" cy="1259101"/>
          </a:xfrm>
        </p:grpSpPr>
        <p:sp>
          <p:nvSpPr>
            <p:cNvPr id="5" name="Freeform 5"/>
            <p:cNvSpPr/>
            <p:nvPr/>
          </p:nvSpPr>
          <p:spPr>
            <a:xfrm>
              <a:off x="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6" name="Freeform 6"/>
            <p:cNvSpPr/>
            <p:nvPr/>
          </p:nvSpPr>
          <p:spPr>
            <a:xfrm>
              <a:off x="97536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Freeform 7"/>
            <p:cNvSpPr/>
            <p:nvPr/>
          </p:nvSpPr>
          <p:spPr>
            <a:xfrm>
              <a:off x="195072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sp>
        <p:nvSpPr>
          <p:cNvPr id="8" name="Freeform 8"/>
          <p:cNvSpPr/>
          <p:nvPr/>
        </p:nvSpPr>
        <p:spPr>
          <a:xfrm>
            <a:off x="-2057400" y="467133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9" name="Freeform 9"/>
          <p:cNvSpPr/>
          <p:nvPr/>
        </p:nvSpPr>
        <p:spPr>
          <a:xfrm>
            <a:off x="16232626" y="467133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CA"/>
          </a:p>
        </p:txBody>
      </p:sp>
      <p:sp>
        <p:nvSpPr>
          <p:cNvPr id="10" name="TextBox 10"/>
          <p:cNvSpPr txBox="1"/>
          <p:nvPr/>
        </p:nvSpPr>
        <p:spPr>
          <a:xfrm>
            <a:off x="4114800" y="819599"/>
            <a:ext cx="10058400" cy="1466850"/>
          </a:xfrm>
          <a:prstGeom prst="rect">
            <a:avLst/>
          </a:prstGeom>
        </p:spPr>
        <p:txBody>
          <a:bodyPr lIns="0" tIns="0" rIns="0" bIns="0" rtlCol="0" anchor="t">
            <a:spAutoFit/>
          </a:bodyPr>
          <a:lstStyle/>
          <a:p>
            <a:pPr marL="0" lvl="0" indent="0" algn="ctr">
              <a:lnSpc>
                <a:spcPts val="10800"/>
              </a:lnSpc>
              <a:spcBef>
                <a:spcPct val="0"/>
              </a:spcBef>
            </a:pPr>
            <a:r>
              <a:rPr lang="en-US" sz="9000" u="none" strike="noStrike">
                <a:solidFill>
                  <a:srgbClr val="68864A"/>
                </a:solidFill>
                <a:latin typeface="Madani Arabic"/>
                <a:ea typeface="Madani Arabic"/>
                <a:cs typeface="Madani Arabic"/>
                <a:sym typeface="Madani Arabic"/>
              </a:rPr>
              <a:t>Introduction</a:t>
            </a:r>
          </a:p>
        </p:txBody>
      </p:sp>
      <p:sp>
        <p:nvSpPr>
          <p:cNvPr id="11" name="Freeform 11"/>
          <p:cNvSpPr/>
          <p:nvPr/>
        </p:nvSpPr>
        <p:spPr>
          <a:xfrm>
            <a:off x="0" y="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CA"/>
          </a:p>
        </p:txBody>
      </p:sp>
      <p:sp>
        <p:nvSpPr>
          <p:cNvPr id="12" name="Freeform 12"/>
          <p:cNvSpPr/>
          <p:nvPr/>
        </p:nvSpPr>
        <p:spPr>
          <a:xfrm flipH="1">
            <a:off x="14173200" y="0"/>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CA"/>
          </a:p>
        </p:txBody>
      </p:sp>
      <p:sp>
        <p:nvSpPr>
          <p:cNvPr id="13" name="TextBox 13"/>
          <p:cNvSpPr txBox="1"/>
          <p:nvPr/>
        </p:nvSpPr>
        <p:spPr>
          <a:xfrm>
            <a:off x="2753686" y="2970131"/>
            <a:ext cx="14175226" cy="5981065"/>
          </a:xfrm>
          <a:prstGeom prst="rect">
            <a:avLst/>
          </a:prstGeom>
        </p:spPr>
        <p:txBody>
          <a:bodyPr lIns="0" tIns="0" rIns="0" bIns="0" rtlCol="0" anchor="t">
            <a:spAutoFit/>
          </a:bodyPr>
          <a:lstStyle/>
          <a:p>
            <a:pPr algn="l">
              <a:lnSpc>
                <a:spcPts val="4759"/>
              </a:lnSpc>
            </a:pPr>
            <a:r>
              <a:rPr lang="en-US" sz="3399" b="1">
                <a:solidFill>
                  <a:srgbClr val="68864A"/>
                </a:solidFill>
                <a:latin typeface="Canva Sans Bold"/>
                <a:ea typeface="Canva Sans Bold"/>
                <a:cs typeface="Canva Sans Bold"/>
                <a:sym typeface="Canva Sans Bold"/>
              </a:rPr>
              <a:t>Topic:</a:t>
            </a:r>
          </a:p>
          <a:p>
            <a:pPr algn="l">
              <a:lnSpc>
                <a:spcPts val="4759"/>
              </a:lnSpc>
            </a:pPr>
            <a:r>
              <a:rPr lang="en-US" sz="3399">
                <a:solidFill>
                  <a:srgbClr val="68864A"/>
                </a:solidFill>
                <a:latin typeface="Canva Sans"/>
                <a:ea typeface="Canva Sans"/>
                <a:cs typeface="Canva Sans"/>
                <a:sym typeface="Canva Sans"/>
              </a:rPr>
              <a:t>Addressing the stigma and lack of reporting of intimate partner violence among South Asian women in Surrey, British Columbia</a:t>
            </a:r>
          </a:p>
          <a:p>
            <a:pPr algn="l">
              <a:lnSpc>
                <a:spcPts val="4759"/>
              </a:lnSpc>
            </a:pPr>
            <a:r>
              <a:rPr lang="en-US" sz="3399" b="1">
                <a:solidFill>
                  <a:srgbClr val="68864A"/>
                </a:solidFill>
                <a:latin typeface="Canva Sans Bold"/>
                <a:ea typeface="Canva Sans Bold"/>
                <a:cs typeface="Canva Sans Bold"/>
                <a:sym typeface="Canva Sans Bold"/>
              </a:rPr>
              <a:t>Presentation Outline:</a:t>
            </a:r>
          </a:p>
          <a:p>
            <a:pPr marL="734059" lvl="1" indent="-367030" algn="l">
              <a:lnSpc>
                <a:spcPts val="4759"/>
              </a:lnSpc>
              <a:buFont typeface="Arial"/>
              <a:buChar char="•"/>
            </a:pPr>
            <a:r>
              <a:rPr lang="en-US" sz="3399">
                <a:solidFill>
                  <a:srgbClr val="68864A"/>
                </a:solidFill>
                <a:latin typeface="Canva Sans"/>
                <a:ea typeface="Canva Sans"/>
                <a:cs typeface="Canva Sans"/>
                <a:sym typeface="Canva Sans"/>
              </a:rPr>
              <a:t>Problem Description</a:t>
            </a:r>
          </a:p>
          <a:p>
            <a:pPr marL="734059" lvl="1" indent="-367030" algn="l">
              <a:lnSpc>
                <a:spcPts val="4759"/>
              </a:lnSpc>
              <a:buFont typeface="Arial"/>
              <a:buChar char="•"/>
            </a:pPr>
            <a:r>
              <a:rPr lang="en-US" sz="3399">
                <a:solidFill>
                  <a:srgbClr val="68864A"/>
                </a:solidFill>
                <a:latin typeface="Canva Sans"/>
                <a:ea typeface="Canva Sans"/>
                <a:cs typeface="Canva Sans"/>
                <a:sym typeface="Canva Sans"/>
              </a:rPr>
              <a:t>Solution: Initial ED Screening and Assessment</a:t>
            </a:r>
          </a:p>
          <a:p>
            <a:pPr marL="734059" lvl="1" indent="-367030" algn="l">
              <a:lnSpc>
                <a:spcPts val="4759"/>
              </a:lnSpc>
              <a:buFont typeface="Arial"/>
              <a:buChar char="•"/>
            </a:pPr>
            <a:r>
              <a:rPr lang="en-US" sz="3399">
                <a:solidFill>
                  <a:srgbClr val="68864A"/>
                </a:solidFill>
                <a:latin typeface="Canva Sans"/>
                <a:ea typeface="Canva Sans"/>
                <a:cs typeface="Canva Sans"/>
                <a:sym typeface="Canva Sans"/>
              </a:rPr>
              <a:t>Solution 2: Community Outreach in Cultural and Religious Centers </a:t>
            </a:r>
          </a:p>
          <a:p>
            <a:pPr marL="734059" lvl="1" indent="-367030" algn="l">
              <a:lnSpc>
                <a:spcPts val="4759"/>
              </a:lnSpc>
              <a:buFont typeface="Arial"/>
              <a:buChar char="•"/>
            </a:pPr>
            <a:r>
              <a:rPr lang="en-US" sz="3399">
                <a:solidFill>
                  <a:srgbClr val="68864A"/>
                </a:solidFill>
                <a:latin typeface="Canva Sans"/>
                <a:ea typeface="Canva Sans"/>
                <a:cs typeface="Canva Sans"/>
                <a:sym typeface="Canva Sans"/>
              </a:rPr>
              <a:t>Solution 3: Public Awareness Campaign</a:t>
            </a:r>
          </a:p>
          <a:p>
            <a:pPr marL="734059" lvl="1" indent="-367030" algn="l">
              <a:lnSpc>
                <a:spcPts val="4759"/>
              </a:lnSpc>
              <a:buFont typeface="Arial"/>
              <a:buChar char="•"/>
            </a:pPr>
            <a:r>
              <a:rPr lang="en-US" sz="3399">
                <a:solidFill>
                  <a:srgbClr val="68864A"/>
                </a:solidFill>
                <a:latin typeface="Canva Sans"/>
                <a:ea typeface="Canva Sans"/>
                <a:cs typeface="Canva Sans"/>
                <a:sym typeface="Canva Sans"/>
              </a:rPr>
              <a:t>Conclusion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6"/>
        </a:solidFill>
        <a:effectLst/>
      </p:bgPr>
    </p:bg>
    <p:spTree>
      <p:nvGrpSpPr>
        <p:cNvPr id="1" name=""/>
        <p:cNvGrpSpPr/>
        <p:nvPr/>
      </p:nvGrpSpPr>
      <p:grpSpPr>
        <a:xfrm>
          <a:off x="0" y="0"/>
          <a:ext cx="0" cy="0"/>
          <a:chOff x="0" y="0"/>
          <a:chExt cx="0" cy="0"/>
        </a:xfrm>
      </p:grpSpPr>
      <p:sp>
        <p:nvSpPr>
          <p:cNvPr id="2" name="Freeform 2"/>
          <p:cNvSpPr/>
          <p:nvPr/>
        </p:nvSpPr>
        <p:spPr>
          <a:xfrm>
            <a:off x="915332" y="5700037"/>
            <a:ext cx="2603546" cy="4114800"/>
          </a:xfrm>
          <a:custGeom>
            <a:avLst/>
            <a:gdLst/>
            <a:ahLst/>
            <a:cxnLst/>
            <a:rect l="l" t="t" r="r" b="b"/>
            <a:pathLst>
              <a:path w="2603546" h="4114800">
                <a:moveTo>
                  <a:pt x="0" y="0"/>
                </a:moveTo>
                <a:lnTo>
                  <a:pt x="2603547" y="0"/>
                </a:lnTo>
                <a:lnTo>
                  <a:pt x="260354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3" name="Group 3"/>
          <p:cNvGrpSpPr/>
          <p:nvPr/>
        </p:nvGrpSpPr>
        <p:grpSpPr>
          <a:xfrm>
            <a:off x="-1828800" y="9342674"/>
            <a:ext cx="21945600" cy="944326"/>
            <a:chOff x="0" y="0"/>
            <a:chExt cx="29260800" cy="1259101"/>
          </a:xfrm>
        </p:grpSpPr>
        <p:sp>
          <p:nvSpPr>
            <p:cNvPr id="4" name="Freeform 4"/>
            <p:cNvSpPr/>
            <p:nvPr/>
          </p:nvSpPr>
          <p:spPr>
            <a:xfrm>
              <a:off x="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5" name="Freeform 5"/>
            <p:cNvSpPr/>
            <p:nvPr/>
          </p:nvSpPr>
          <p:spPr>
            <a:xfrm>
              <a:off x="97536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6" name="Freeform 6"/>
            <p:cNvSpPr/>
            <p:nvPr/>
          </p:nvSpPr>
          <p:spPr>
            <a:xfrm>
              <a:off x="195072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sp>
        <p:nvSpPr>
          <p:cNvPr id="7" name="TextBox 7"/>
          <p:cNvSpPr txBox="1"/>
          <p:nvPr/>
        </p:nvSpPr>
        <p:spPr>
          <a:xfrm>
            <a:off x="4199389" y="2444963"/>
            <a:ext cx="10395313" cy="1304925"/>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68864A"/>
                </a:solidFill>
                <a:latin typeface="Madani Arabic"/>
                <a:ea typeface="Madani Arabic"/>
                <a:cs typeface="Madani Arabic"/>
                <a:sym typeface="Madani Arabic"/>
              </a:rPr>
              <a:t>Background </a:t>
            </a:r>
          </a:p>
        </p:txBody>
      </p:sp>
      <p:grpSp>
        <p:nvGrpSpPr>
          <p:cNvPr id="8" name="Group 8"/>
          <p:cNvGrpSpPr/>
          <p:nvPr/>
        </p:nvGrpSpPr>
        <p:grpSpPr>
          <a:xfrm>
            <a:off x="3541945" y="529332"/>
            <a:ext cx="11710202" cy="2172484"/>
            <a:chOff x="0" y="0"/>
            <a:chExt cx="15613603" cy="2896646"/>
          </a:xfrm>
        </p:grpSpPr>
        <p:sp>
          <p:nvSpPr>
            <p:cNvPr id="9" name="Freeform 9"/>
            <p:cNvSpPr/>
            <p:nvPr/>
          </p:nvSpPr>
          <p:spPr>
            <a:xfrm>
              <a:off x="0" y="5708"/>
              <a:ext cx="1035481" cy="2890938"/>
            </a:xfrm>
            <a:custGeom>
              <a:avLst/>
              <a:gdLst/>
              <a:ahLst/>
              <a:cxnLst/>
              <a:rect l="l" t="t" r="r" b="b"/>
              <a:pathLst>
                <a:path w="1035481" h="2890938">
                  <a:moveTo>
                    <a:pt x="0" y="0"/>
                  </a:moveTo>
                  <a:lnTo>
                    <a:pt x="1035481" y="0"/>
                  </a:lnTo>
                  <a:lnTo>
                    <a:pt x="1035481" y="2890938"/>
                  </a:lnTo>
                  <a:lnTo>
                    <a:pt x="0" y="28909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0" name="Freeform 10"/>
            <p:cNvSpPr/>
            <p:nvPr/>
          </p:nvSpPr>
          <p:spPr>
            <a:xfrm>
              <a:off x="14578122" y="0"/>
              <a:ext cx="1035481" cy="2890938"/>
            </a:xfrm>
            <a:custGeom>
              <a:avLst/>
              <a:gdLst/>
              <a:ahLst/>
              <a:cxnLst/>
              <a:rect l="l" t="t" r="r" b="b"/>
              <a:pathLst>
                <a:path w="1035481" h="2890938">
                  <a:moveTo>
                    <a:pt x="0" y="0"/>
                  </a:moveTo>
                  <a:lnTo>
                    <a:pt x="1035481" y="0"/>
                  </a:lnTo>
                  <a:lnTo>
                    <a:pt x="1035481" y="2890938"/>
                  </a:lnTo>
                  <a:lnTo>
                    <a:pt x="0" y="28909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grpSp>
      <p:sp>
        <p:nvSpPr>
          <p:cNvPr id="11" name="Freeform 11"/>
          <p:cNvSpPr/>
          <p:nvPr/>
        </p:nvSpPr>
        <p:spPr>
          <a:xfrm>
            <a:off x="1440495" y="2056186"/>
            <a:ext cx="776611" cy="2168203"/>
          </a:xfrm>
          <a:custGeom>
            <a:avLst/>
            <a:gdLst/>
            <a:ahLst/>
            <a:cxnLst/>
            <a:rect l="l" t="t" r="r" b="b"/>
            <a:pathLst>
              <a:path w="776611" h="2168203">
                <a:moveTo>
                  <a:pt x="0" y="0"/>
                </a:moveTo>
                <a:lnTo>
                  <a:pt x="776610" y="0"/>
                </a:lnTo>
                <a:lnTo>
                  <a:pt x="776610" y="2168203"/>
                </a:lnTo>
                <a:lnTo>
                  <a:pt x="0" y="21682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2" name="Freeform 12"/>
          <p:cNvSpPr/>
          <p:nvPr/>
        </p:nvSpPr>
        <p:spPr>
          <a:xfrm>
            <a:off x="16070895" y="2056186"/>
            <a:ext cx="776611" cy="2168203"/>
          </a:xfrm>
          <a:custGeom>
            <a:avLst/>
            <a:gdLst/>
            <a:ahLst/>
            <a:cxnLst/>
            <a:rect l="l" t="t" r="r" b="b"/>
            <a:pathLst>
              <a:path w="776611" h="2168203">
                <a:moveTo>
                  <a:pt x="0" y="0"/>
                </a:moveTo>
                <a:lnTo>
                  <a:pt x="776610" y="0"/>
                </a:lnTo>
                <a:lnTo>
                  <a:pt x="776610" y="2168203"/>
                </a:lnTo>
                <a:lnTo>
                  <a:pt x="0" y="21682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3" name="Freeform 13"/>
          <p:cNvSpPr/>
          <p:nvPr/>
        </p:nvSpPr>
        <p:spPr>
          <a:xfrm>
            <a:off x="0" y="-1581257"/>
            <a:ext cx="6075759" cy="4540249"/>
          </a:xfrm>
          <a:custGeom>
            <a:avLst/>
            <a:gdLst/>
            <a:ahLst/>
            <a:cxnLst/>
            <a:rect l="l" t="t" r="r" b="b"/>
            <a:pathLst>
              <a:path w="6075759" h="4540249">
                <a:moveTo>
                  <a:pt x="0" y="0"/>
                </a:moveTo>
                <a:lnTo>
                  <a:pt x="6075759" y="0"/>
                </a:lnTo>
                <a:lnTo>
                  <a:pt x="6075759" y="4540249"/>
                </a:lnTo>
                <a:lnTo>
                  <a:pt x="0" y="45402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4" name="Freeform 14"/>
          <p:cNvSpPr/>
          <p:nvPr/>
        </p:nvSpPr>
        <p:spPr>
          <a:xfrm flipH="1">
            <a:off x="12214267" y="-1399961"/>
            <a:ext cx="6075759" cy="4540249"/>
          </a:xfrm>
          <a:custGeom>
            <a:avLst/>
            <a:gdLst/>
            <a:ahLst/>
            <a:cxnLst/>
            <a:rect l="l" t="t" r="r" b="b"/>
            <a:pathLst>
              <a:path w="6075759" h="4540249">
                <a:moveTo>
                  <a:pt x="6075759" y="0"/>
                </a:moveTo>
                <a:lnTo>
                  <a:pt x="0" y="0"/>
                </a:lnTo>
                <a:lnTo>
                  <a:pt x="0" y="4540249"/>
                </a:lnTo>
                <a:lnTo>
                  <a:pt x="6075759" y="4540249"/>
                </a:lnTo>
                <a:lnTo>
                  <a:pt x="6075759"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5" name="TextBox 15"/>
          <p:cNvSpPr txBox="1"/>
          <p:nvPr/>
        </p:nvSpPr>
        <p:spPr>
          <a:xfrm>
            <a:off x="3653036" y="4558930"/>
            <a:ext cx="14175226" cy="2985453"/>
          </a:xfrm>
          <a:prstGeom prst="rect">
            <a:avLst/>
          </a:prstGeom>
        </p:spPr>
        <p:txBody>
          <a:bodyPr lIns="0" tIns="0" rIns="0" bIns="0" rtlCol="0" anchor="t">
            <a:spAutoFit/>
          </a:bodyPr>
          <a:lstStyle/>
          <a:p>
            <a:pPr marL="734059" lvl="1" indent="-367030" algn="l">
              <a:lnSpc>
                <a:spcPts val="4759"/>
              </a:lnSpc>
              <a:buFont typeface="Arial"/>
              <a:buChar char="•"/>
            </a:pPr>
            <a:r>
              <a:rPr lang="en-US" sz="3399">
                <a:solidFill>
                  <a:srgbClr val="68864A"/>
                </a:solidFill>
                <a:latin typeface="Canva Sans"/>
                <a:ea typeface="Canva Sans"/>
                <a:cs typeface="Canva Sans"/>
                <a:sym typeface="Canva Sans"/>
              </a:rPr>
              <a:t>Intimate Partner Violence is any physical, sexual or psychological harm caused by an intimate partner. </a:t>
            </a:r>
          </a:p>
          <a:p>
            <a:pPr algn="l">
              <a:lnSpc>
                <a:spcPts val="4759"/>
              </a:lnSpc>
            </a:pPr>
            <a:endParaRPr lang="en-US" sz="3399">
              <a:solidFill>
                <a:srgbClr val="68864A"/>
              </a:solidFill>
              <a:latin typeface="Canva Sans"/>
              <a:ea typeface="Canva Sans"/>
              <a:cs typeface="Canva Sans"/>
              <a:sym typeface="Canva Sans"/>
            </a:endParaRPr>
          </a:p>
          <a:p>
            <a:pPr marL="734059" lvl="1" indent="-367030" algn="l">
              <a:lnSpc>
                <a:spcPts val="4759"/>
              </a:lnSpc>
              <a:buFont typeface="Arial"/>
              <a:buChar char="•"/>
            </a:pPr>
            <a:r>
              <a:rPr lang="en-US" sz="3399">
                <a:solidFill>
                  <a:srgbClr val="68864A"/>
                </a:solidFill>
                <a:latin typeface="Canva Sans"/>
                <a:ea typeface="Canva Sans"/>
                <a:cs typeface="Canva Sans"/>
                <a:sym typeface="Canva Sans"/>
              </a:rPr>
              <a:t>South Asian women includes women from India, Nepal, Pakistan, Sri Lanka, Afghanistan, Bangladesh, and the Maldives</a:t>
            </a:r>
          </a:p>
        </p:txBody>
      </p:sp>
      <p:sp>
        <p:nvSpPr>
          <p:cNvPr id="16" name="TextBox 16"/>
          <p:cNvSpPr txBox="1"/>
          <p:nvPr/>
        </p:nvSpPr>
        <p:spPr>
          <a:xfrm>
            <a:off x="11256528" y="9001125"/>
            <a:ext cx="6894830" cy="257175"/>
          </a:xfrm>
          <a:prstGeom prst="rect">
            <a:avLst/>
          </a:prstGeom>
        </p:spPr>
        <p:txBody>
          <a:bodyPr lIns="0" tIns="0" rIns="0" bIns="0" rtlCol="0" anchor="t">
            <a:spAutoFit/>
          </a:bodyPr>
          <a:lstStyle/>
          <a:p>
            <a:pPr algn="ctr">
              <a:lnSpc>
                <a:spcPts val="2100"/>
              </a:lnSpc>
            </a:pPr>
            <a:r>
              <a:rPr lang="en-US" sz="1500">
                <a:solidFill>
                  <a:srgbClr val="68864A"/>
                </a:solidFill>
                <a:latin typeface="Canva Sans"/>
                <a:ea typeface="Canva Sans"/>
                <a:cs typeface="Canva Sans"/>
                <a:sym typeface="Canva Sans"/>
              </a:rPr>
              <a:t>(World Health Organization, 2024; Baloch et Al., 2025; Tasbiha &amp; Zaidi, 2023)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6"/>
        </a:solidFill>
        <a:effectLst/>
      </p:bgPr>
    </p:bg>
    <p:spTree>
      <p:nvGrpSpPr>
        <p:cNvPr id="1" name=""/>
        <p:cNvGrpSpPr/>
        <p:nvPr/>
      </p:nvGrpSpPr>
      <p:grpSpPr>
        <a:xfrm>
          <a:off x="0" y="0"/>
          <a:ext cx="0" cy="0"/>
          <a:chOff x="0" y="0"/>
          <a:chExt cx="0" cy="0"/>
        </a:xfrm>
      </p:grpSpPr>
      <p:sp>
        <p:nvSpPr>
          <p:cNvPr id="2" name="Freeform 2" descr="Ramadan Lantern Icon"/>
          <p:cNvSpPr/>
          <p:nvPr/>
        </p:nvSpPr>
        <p:spPr>
          <a:xfrm>
            <a:off x="14503397" y="-456751"/>
            <a:ext cx="1728216" cy="4114800"/>
          </a:xfrm>
          <a:custGeom>
            <a:avLst/>
            <a:gdLst/>
            <a:ahLst/>
            <a:cxnLst/>
            <a:rect l="l" t="t" r="r" b="b"/>
            <a:pathLst>
              <a:path w="1728216" h="4114800">
                <a:moveTo>
                  <a:pt x="0" y="0"/>
                </a:moveTo>
                <a:lnTo>
                  <a:pt x="1728216" y="0"/>
                </a:lnTo>
                <a:lnTo>
                  <a:pt x="172821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descr="Islamic Frame Ornament"/>
          <p:cNvSpPr/>
          <p:nvPr/>
        </p:nvSpPr>
        <p:spPr>
          <a:xfrm flipH="1">
            <a:off x="14173200" y="-96235"/>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TextBox 4"/>
          <p:cNvSpPr txBox="1"/>
          <p:nvPr/>
        </p:nvSpPr>
        <p:spPr>
          <a:xfrm>
            <a:off x="1028700" y="2582568"/>
            <a:ext cx="5784164" cy="4907280"/>
          </a:xfrm>
          <a:prstGeom prst="rect">
            <a:avLst/>
          </a:prstGeom>
        </p:spPr>
        <p:txBody>
          <a:bodyPr lIns="0" tIns="0" rIns="0" bIns="0" rtlCol="0" anchor="t">
            <a:spAutoFit/>
          </a:bodyPr>
          <a:lstStyle/>
          <a:p>
            <a:pPr marL="0" lvl="0" indent="0" algn="l">
              <a:lnSpc>
                <a:spcPts val="7590"/>
              </a:lnSpc>
              <a:spcBef>
                <a:spcPct val="0"/>
              </a:spcBef>
            </a:pPr>
            <a:r>
              <a:rPr lang="en-US" sz="6900" u="none">
                <a:solidFill>
                  <a:srgbClr val="68864A"/>
                </a:solidFill>
                <a:latin typeface="Madani Arabic"/>
                <a:ea typeface="Madani Arabic"/>
                <a:cs typeface="Madani Arabic"/>
                <a:sym typeface="Madani Arabic"/>
              </a:rPr>
              <a:t>Barriers for South Asian Women Experiencing IPV</a:t>
            </a:r>
          </a:p>
        </p:txBody>
      </p:sp>
      <p:sp>
        <p:nvSpPr>
          <p:cNvPr id="5" name="TextBox 5"/>
          <p:cNvSpPr txBox="1"/>
          <p:nvPr/>
        </p:nvSpPr>
        <p:spPr>
          <a:xfrm>
            <a:off x="7748395" y="2283590"/>
            <a:ext cx="635238" cy="1204566"/>
          </a:xfrm>
          <a:prstGeom prst="rect">
            <a:avLst/>
          </a:prstGeom>
        </p:spPr>
        <p:txBody>
          <a:bodyPr lIns="0" tIns="0" rIns="0" bIns="0" rtlCol="0" anchor="t">
            <a:spAutoFit/>
          </a:bodyPr>
          <a:lstStyle/>
          <a:p>
            <a:pPr marL="0" lvl="0" indent="0" algn="l">
              <a:lnSpc>
                <a:spcPts val="8632"/>
              </a:lnSpc>
              <a:spcBef>
                <a:spcPct val="0"/>
              </a:spcBef>
            </a:pPr>
            <a:r>
              <a:rPr lang="en-US" sz="7847">
                <a:solidFill>
                  <a:srgbClr val="B68239"/>
                </a:solidFill>
                <a:latin typeface="Madani Arabic"/>
                <a:ea typeface="Madani Arabic"/>
                <a:cs typeface="Madani Arabic"/>
                <a:sym typeface="Madani Arabic"/>
              </a:rPr>
              <a:t>1</a:t>
            </a:r>
          </a:p>
        </p:txBody>
      </p:sp>
      <p:sp>
        <p:nvSpPr>
          <p:cNvPr id="6" name="TextBox 6"/>
          <p:cNvSpPr txBox="1"/>
          <p:nvPr/>
        </p:nvSpPr>
        <p:spPr>
          <a:xfrm>
            <a:off x="7748395" y="4766059"/>
            <a:ext cx="635238" cy="1204566"/>
          </a:xfrm>
          <a:prstGeom prst="rect">
            <a:avLst/>
          </a:prstGeom>
        </p:spPr>
        <p:txBody>
          <a:bodyPr lIns="0" tIns="0" rIns="0" bIns="0" rtlCol="0" anchor="t">
            <a:spAutoFit/>
          </a:bodyPr>
          <a:lstStyle/>
          <a:p>
            <a:pPr marL="0" lvl="0" indent="0" algn="l">
              <a:lnSpc>
                <a:spcPts val="8632"/>
              </a:lnSpc>
              <a:spcBef>
                <a:spcPct val="0"/>
              </a:spcBef>
            </a:pPr>
            <a:r>
              <a:rPr lang="en-US" sz="7847">
                <a:solidFill>
                  <a:srgbClr val="B68239"/>
                </a:solidFill>
                <a:latin typeface="Madani Arabic"/>
                <a:ea typeface="Madani Arabic"/>
                <a:cs typeface="Madani Arabic"/>
                <a:sym typeface="Madani Arabic"/>
              </a:rPr>
              <a:t>2</a:t>
            </a:r>
          </a:p>
        </p:txBody>
      </p:sp>
      <p:sp>
        <p:nvSpPr>
          <p:cNvPr id="7" name="TextBox 7"/>
          <p:cNvSpPr txBox="1"/>
          <p:nvPr/>
        </p:nvSpPr>
        <p:spPr>
          <a:xfrm>
            <a:off x="7748395" y="7174990"/>
            <a:ext cx="635238" cy="1204566"/>
          </a:xfrm>
          <a:prstGeom prst="rect">
            <a:avLst/>
          </a:prstGeom>
        </p:spPr>
        <p:txBody>
          <a:bodyPr lIns="0" tIns="0" rIns="0" bIns="0" rtlCol="0" anchor="t">
            <a:spAutoFit/>
          </a:bodyPr>
          <a:lstStyle/>
          <a:p>
            <a:pPr marL="0" lvl="0" indent="0" algn="l">
              <a:lnSpc>
                <a:spcPts val="8632"/>
              </a:lnSpc>
              <a:spcBef>
                <a:spcPct val="0"/>
              </a:spcBef>
            </a:pPr>
            <a:r>
              <a:rPr lang="en-US" sz="7847">
                <a:solidFill>
                  <a:srgbClr val="B68239"/>
                </a:solidFill>
                <a:latin typeface="Madani Arabic"/>
                <a:ea typeface="Madani Arabic"/>
                <a:cs typeface="Madani Arabic"/>
                <a:sym typeface="Madani Arabic"/>
              </a:rPr>
              <a:t>3</a:t>
            </a:r>
          </a:p>
        </p:txBody>
      </p:sp>
      <p:grpSp>
        <p:nvGrpSpPr>
          <p:cNvPr id="8" name="Group 8"/>
          <p:cNvGrpSpPr/>
          <p:nvPr/>
        </p:nvGrpSpPr>
        <p:grpSpPr>
          <a:xfrm>
            <a:off x="8566424" y="1961165"/>
            <a:ext cx="8692876" cy="1683546"/>
            <a:chOff x="0" y="0"/>
            <a:chExt cx="11590501" cy="2244727"/>
          </a:xfrm>
        </p:grpSpPr>
        <p:sp>
          <p:nvSpPr>
            <p:cNvPr id="9" name="TextBox 9"/>
            <p:cNvSpPr txBox="1"/>
            <p:nvPr/>
          </p:nvSpPr>
          <p:spPr>
            <a:xfrm>
              <a:off x="0" y="1089406"/>
              <a:ext cx="11590501" cy="1155321"/>
            </a:xfrm>
            <a:prstGeom prst="rect">
              <a:avLst/>
            </a:prstGeom>
          </p:spPr>
          <p:txBody>
            <a:bodyPr lIns="0" tIns="0" rIns="0" bIns="0" rtlCol="0" anchor="t">
              <a:spAutoFit/>
            </a:bodyPr>
            <a:lstStyle/>
            <a:p>
              <a:pPr marL="548911" lvl="1" indent="-274456" algn="l">
                <a:lnSpc>
                  <a:spcPts val="3559"/>
                </a:lnSpc>
                <a:spcBef>
                  <a:spcPct val="0"/>
                </a:spcBef>
                <a:buFont typeface="Arial"/>
                <a:buChar char="•"/>
              </a:pPr>
              <a:r>
                <a:rPr lang="en-US" sz="2542" u="none">
                  <a:solidFill>
                    <a:srgbClr val="68864A"/>
                  </a:solidFill>
                  <a:latin typeface="Canva Sans"/>
                  <a:ea typeface="Canva Sans"/>
                  <a:cs typeface="Canva Sans"/>
                  <a:sym typeface="Canva Sans"/>
                </a:rPr>
                <a:t>Patriarchy, family honour, collectivism</a:t>
              </a:r>
            </a:p>
            <a:p>
              <a:pPr marL="548911" lvl="1" indent="-274456" algn="l">
                <a:lnSpc>
                  <a:spcPts val="3559"/>
                </a:lnSpc>
                <a:spcBef>
                  <a:spcPct val="0"/>
                </a:spcBef>
                <a:buFont typeface="Arial"/>
                <a:buChar char="•"/>
              </a:pPr>
              <a:r>
                <a:rPr lang="en-US" sz="2542" u="none">
                  <a:solidFill>
                    <a:srgbClr val="68864A"/>
                  </a:solidFill>
                  <a:latin typeface="Canva Sans"/>
                  <a:ea typeface="Canva Sans"/>
                  <a:cs typeface="Canva Sans"/>
                  <a:sym typeface="Canva Sans"/>
                </a:rPr>
                <a:t>Shame, blame, social isolation</a:t>
              </a:r>
            </a:p>
          </p:txBody>
        </p:sp>
        <p:sp>
          <p:nvSpPr>
            <p:cNvPr id="10" name="TextBox 10"/>
            <p:cNvSpPr txBox="1"/>
            <p:nvPr/>
          </p:nvSpPr>
          <p:spPr>
            <a:xfrm>
              <a:off x="0" y="47625"/>
              <a:ext cx="11590501" cy="784606"/>
            </a:xfrm>
            <a:prstGeom prst="rect">
              <a:avLst/>
            </a:prstGeom>
          </p:spPr>
          <p:txBody>
            <a:bodyPr lIns="0" tIns="0" rIns="0" bIns="0" rtlCol="0" anchor="t">
              <a:spAutoFit/>
            </a:bodyPr>
            <a:lstStyle/>
            <a:p>
              <a:pPr marL="0" lvl="0" indent="0" algn="l">
                <a:lnSpc>
                  <a:spcPts val="4562"/>
                </a:lnSpc>
                <a:spcBef>
                  <a:spcPct val="0"/>
                </a:spcBef>
              </a:pPr>
              <a:r>
                <a:rPr lang="en-US" sz="4147" u="none">
                  <a:solidFill>
                    <a:srgbClr val="B68239"/>
                  </a:solidFill>
                  <a:latin typeface="Canva Sans"/>
                  <a:ea typeface="Canva Sans"/>
                  <a:cs typeface="Canva Sans"/>
                  <a:sym typeface="Canva Sans"/>
                </a:rPr>
                <a:t>Cultural Norms</a:t>
              </a:r>
            </a:p>
          </p:txBody>
        </p:sp>
      </p:grpSp>
      <p:grpSp>
        <p:nvGrpSpPr>
          <p:cNvPr id="11" name="Group 11"/>
          <p:cNvGrpSpPr/>
          <p:nvPr/>
        </p:nvGrpSpPr>
        <p:grpSpPr>
          <a:xfrm>
            <a:off x="8566424" y="4488216"/>
            <a:ext cx="8692876" cy="1683546"/>
            <a:chOff x="0" y="0"/>
            <a:chExt cx="11590501" cy="2244727"/>
          </a:xfrm>
        </p:grpSpPr>
        <p:sp>
          <p:nvSpPr>
            <p:cNvPr id="12" name="TextBox 12"/>
            <p:cNvSpPr txBox="1"/>
            <p:nvPr/>
          </p:nvSpPr>
          <p:spPr>
            <a:xfrm>
              <a:off x="0" y="1089406"/>
              <a:ext cx="11590501" cy="1155321"/>
            </a:xfrm>
            <a:prstGeom prst="rect">
              <a:avLst/>
            </a:prstGeom>
          </p:spPr>
          <p:txBody>
            <a:bodyPr lIns="0" tIns="0" rIns="0" bIns="0" rtlCol="0" anchor="t">
              <a:spAutoFit/>
            </a:bodyPr>
            <a:lstStyle/>
            <a:p>
              <a:pPr marL="548911" lvl="1" indent="-274456" algn="l">
                <a:lnSpc>
                  <a:spcPts val="3559"/>
                </a:lnSpc>
                <a:spcBef>
                  <a:spcPct val="0"/>
                </a:spcBef>
                <a:buFont typeface="Arial"/>
                <a:buChar char="•"/>
              </a:pPr>
              <a:r>
                <a:rPr lang="en-US" sz="2542" u="none">
                  <a:solidFill>
                    <a:srgbClr val="68864A"/>
                  </a:solidFill>
                  <a:latin typeface="Canva Sans"/>
                  <a:ea typeface="Canva Sans"/>
                  <a:cs typeface="Canva Sans"/>
                  <a:sym typeface="Canva Sans"/>
                </a:rPr>
                <a:t>Divorce as a cultural failure</a:t>
              </a:r>
            </a:p>
            <a:p>
              <a:pPr marL="548911" lvl="1" indent="-274456" algn="l">
                <a:lnSpc>
                  <a:spcPts val="3559"/>
                </a:lnSpc>
                <a:spcBef>
                  <a:spcPct val="0"/>
                </a:spcBef>
                <a:buFont typeface="Arial"/>
                <a:buChar char="•"/>
              </a:pPr>
              <a:r>
                <a:rPr lang="en-US" sz="2542" u="none">
                  <a:solidFill>
                    <a:srgbClr val="68864A"/>
                  </a:solidFill>
                  <a:latin typeface="Canva Sans"/>
                  <a:ea typeface="Canva Sans"/>
                  <a:cs typeface="Canva Sans"/>
                  <a:sym typeface="Canva Sans"/>
                </a:rPr>
                <a:t>Not alone when meeting with health care providers</a:t>
              </a:r>
            </a:p>
          </p:txBody>
        </p:sp>
        <p:sp>
          <p:nvSpPr>
            <p:cNvPr id="13" name="TextBox 13"/>
            <p:cNvSpPr txBox="1"/>
            <p:nvPr/>
          </p:nvSpPr>
          <p:spPr>
            <a:xfrm>
              <a:off x="0" y="47625"/>
              <a:ext cx="11590501" cy="784606"/>
            </a:xfrm>
            <a:prstGeom prst="rect">
              <a:avLst/>
            </a:prstGeom>
          </p:spPr>
          <p:txBody>
            <a:bodyPr lIns="0" tIns="0" rIns="0" bIns="0" rtlCol="0" anchor="t">
              <a:spAutoFit/>
            </a:bodyPr>
            <a:lstStyle/>
            <a:p>
              <a:pPr marL="0" lvl="0" indent="0" algn="l">
                <a:lnSpc>
                  <a:spcPts val="4562"/>
                </a:lnSpc>
                <a:spcBef>
                  <a:spcPct val="0"/>
                </a:spcBef>
              </a:pPr>
              <a:r>
                <a:rPr lang="en-US" sz="4147" u="none">
                  <a:solidFill>
                    <a:srgbClr val="B68239"/>
                  </a:solidFill>
                  <a:latin typeface="Canva Sans"/>
                  <a:ea typeface="Canva Sans"/>
                  <a:cs typeface="Canva Sans"/>
                  <a:sym typeface="Canva Sans"/>
                </a:rPr>
                <a:t>Social Pressure</a:t>
              </a:r>
            </a:p>
          </p:txBody>
        </p:sp>
      </p:grpSp>
      <p:grpSp>
        <p:nvGrpSpPr>
          <p:cNvPr id="14" name="Group 14"/>
          <p:cNvGrpSpPr/>
          <p:nvPr/>
        </p:nvGrpSpPr>
        <p:grpSpPr>
          <a:xfrm>
            <a:off x="8566424" y="6926103"/>
            <a:ext cx="8692876" cy="2073309"/>
            <a:chOff x="0" y="0"/>
            <a:chExt cx="11590501" cy="2764412"/>
          </a:xfrm>
        </p:grpSpPr>
        <p:sp>
          <p:nvSpPr>
            <p:cNvPr id="15" name="TextBox 15"/>
            <p:cNvSpPr txBox="1"/>
            <p:nvPr/>
          </p:nvSpPr>
          <p:spPr>
            <a:xfrm>
              <a:off x="0" y="1012191"/>
              <a:ext cx="11590501" cy="1752221"/>
            </a:xfrm>
            <a:prstGeom prst="rect">
              <a:avLst/>
            </a:prstGeom>
          </p:spPr>
          <p:txBody>
            <a:bodyPr lIns="0" tIns="0" rIns="0" bIns="0" rtlCol="0" anchor="t">
              <a:spAutoFit/>
            </a:bodyPr>
            <a:lstStyle/>
            <a:p>
              <a:pPr marL="548911" lvl="1" indent="-274456" algn="l">
                <a:lnSpc>
                  <a:spcPts val="3559"/>
                </a:lnSpc>
                <a:spcBef>
                  <a:spcPct val="0"/>
                </a:spcBef>
                <a:buFont typeface="Arial"/>
                <a:buChar char="•"/>
              </a:pPr>
              <a:r>
                <a:rPr lang="en-US" sz="2542" u="none">
                  <a:solidFill>
                    <a:srgbClr val="68864A"/>
                  </a:solidFill>
                  <a:latin typeface="Canva Sans"/>
                  <a:ea typeface="Canva Sans"/>
                  <a:cs typeface="Canva Sans"/>
                  <a:sym typeface="Canva Sans"/>
                </a:rPr>
                <a:t>Many are immigrants or children of immigrants</a:t>
              </a:r>
            </a:p>
            <a:p>
              <a:pPr marL="548911" lvl="1" indent="-274456" algn="l">
                <a:lnSpc>
                  <a:spcPts val="3559"/>
                </a:lnSpc>
                <a:spcBef>
                  <a:spcPct val="0"/>
                </a:spcBef>
                <a:buFont typeface="Arial"/>
                <a:buChar char="•"/>
              </a:pPr>
              <a:r>
                <a:rPr lang="en-US" sz="2542" u="none">
                  <a:solidFill>
                    <a:srgbClr val="68864A"/>
                  </a:solidFill>
                  <a:latin typeface="Canva Sans"/>
                  <a:ea typeface="Canva Sans"/>
                  <a:cs typeface="Canva Sans"/>
                  <a:sym typeface="Canva Sans"/>
                </a:rPr>
                <a:t>Language barriers</a:t>
              </a:r>
            </a:p>
            <a:p>
              <a:pPr marL="548911" lvl="1" indent="-274456" algn="l">
                <a:lnSpc>
                  <a:spcPts val="3559"/>
                </a:lnSpc>
                <a:spcBef>
                  <a:spcPct val="0"/>
                </a:spcBef>
                <a:buFont typeface="Arial"/>
                <a:buChar char="•"/>
              </a:pPr>
              <a:r>
                <a:rPr lang="en-US" sz="2542" u="none">
                  <a:solidFill>
                    <a:srgbClr val="68864A"/>
                  </a:solidFill>
                  <a:latin typeface="Canva Sans"/>
                  <a:ea typeface="Canva Sans"/>
                  <a:cs typeface="Canva Sans"/>
                  <a:sym typeface="Canva Sans"/>
                </a:rPr>
                <a:t>Financial dependence</a:t>
              </a:r>
            </a:p>
          </p:txBody>
        </p:sp>
        <p:sp>
          <p:nvSpPr>
            <p:cNvPr id="16" name="TextBox 16"/>
            <p:cNvSpPr txBox="1"/>
            <p:nvPr/>
          </p:nvSpPr>
          <p:spPr>
            <a:xfrm>
              <a:off x="0" y="47625"/>
              <a:ext cx="11590501" cy="784606"/>
            </a:xfrm>
            <a:prstGeom prst="rect">
              <a:avLst/>
            </a:prstGeom>
          </p:spPr>
          <p:txBody>
            <a:bodyPr lIns="0" tIns="0" rIns="0" bIns="0" rtlCol="0" anchor="t">
              <a:spAutoFit/>
            </a:bodyPr>
            <a:lstStyle/>
            <a:p>
              <a:pPr marL="0" lvl="0" indent="0" algn="l">
                <a:lnSpc>
                  <a:spcPts val="4562"/>
                </a:lnSpc>
                <a:spcBef>
                  <a:spcPct val="0"/>
                </a:spcBef>
              </a:pPr>
              <a:r>
                <a:rPr lang="en-US" sz="4147" u="none">
                  <a:solidFill>
                    <a:srgbClr val="B68239"/>
                  </a:solidFill>
                  <a:latin typeface="Canva Sans"/>
                  <a:ea typeface="Canva Sans"/>
                  <a:cs typeface="Canva Sans"/>
                  <a:sym typeface="Canva Sans"/>
                </a:rPr>
                <a:t>Socioeconomic Status</a:t>
              </a:r>
            </a:p>
          </p:txBody>
        </p:sp>
      </p:grpSp>
      <p:sp>
        <p:nvSpPr>
          <p:cNvPr id="17" name="AutoShape 17"/>
          <p:cNvSpPr/>
          <p:nvPr/>
        </p:nvSpPr>
        <p:spPr>
          <a:xfrm>
            <a:off x="7748395" y="4150099"/>
            <a:ext cx="13186450" cy="0"/>
          </a:xfrm>
          <a:prstGeom prst="line">
            <a:avLst/>
          </a:prstGeom>
          <a:ln w="9525" cap="rnd">
            <a:solidFill>
              <a:srgbClr val="B68239"/>
            </a:solidFill>
            <a:prstDash val="solid"/>
            <a:headEnd type="none" w="sm" len="sm"/>
            <a:tailEnd type="none" w="sm" len="sm"/>
          </a:ln>
        </p:spPr>
        <p:txBody>
          <a:bodyPr/>
          <a:lstStyle/>
          <a:p>
            <a:endParaRPr lang="en-CA"/>
          </a:p>
        </p:txBody>
      </p:sp>
      <p:sp>
        <p:nvSpPr>
          <p:cNvPr id="18" name="AutoShape 18"/>
          <p:cNvSpPr/>
          <p:nvPr/>
        </p:nvSpPr>
        <p:spPr>
          <a:xfrm>
            <a:off x="7748395" y="6587986"/>
            <a:ext cx="13440897" cy="0"/>
          </a:xfrm>
          <a:prstGeom prst="line">
            <a:avLst/>
          </a:prstGeom>
          <a:ln w="9525" cap="rnd">
            <a:solidFill>
              <a:srgbClr val="B68239"/>
            </a:solidFill>
            <a:prstDash val="solid"/>
            <a:headEnd type="none" w="sm" len="sm"/>
            <a:tailEnd type="none" w="sm" len="sm"/>
          </a:ln>
        </p:spPr>
        <p:txBody>
          <a:bodyPr/>
          <a:lstStyle/>
          <a:p>
            <a:endParaRPr lang="en-CA"/>
          </a:p>
        </p:txBody>
      </p:sp>
      <p:sp>
        <p:nvSpPr>
          <p:cNvPr id="19" name="AutoShape 19"/>
          <p:cNvSpPr/>
          <p:nvPr/>
        </p:nvSpPr>
        <p:spPr>
          <a:xfrm rot="5400000">
            <a:off x="3411657" y="5950262"/>
            <a:ext cx="8663952" cy="0"/>
          </a:xfrm>
          <a:prstGeom prst="line">
            <a:avLst/>
          </a:prstGeom>
          <a:ln w="9525" cap="rnd">
            <a:solidFill>
              <a:srgbClr val="FFF8E6"/>
            </a:solidFill>
            <a:prstDash val="solid"/>
            <a:headEnd type="none" w="sm" len="sm"/>
            <a:tailEnd type="none" w="sm" len="sm"/>
          </a:ln>
        </p:spPr>
        <p:txBody>
          <a:bodyPr/>
          <a:lstStyle/>
          <a:p>
            <a:endParaRPr lang="en-CA"/>
          </a:p>
        </p:txBody>
      </p:sp>
      <p:sp>
        <p:nvSpPr>
          <p:cNvPr id="20" name="TextBox 20"/>
          <p:cNvSpPr txBox="1"/>
          <p:nvPr/>
        </p:nvSpPr>
        <p:spPr>
          <a:xfrm>
            <a:off x="6694022" y="9818562"/>
            <a:ext cx="12437681" cy="257175"/>
          </a:xfrm>
          <a:prstGeom prst="rect">
            <a:avLst/>
          </a:prstGeom>
        </p:spPr>
        <p:txBody>
          <a:bodyPr lIns="0" tIns="0" rIns="0" bIns="0" rtlCol="0" anchor="t">
            <a:spAutoFit/>
          </a:bodyPr>
          <a:lstStyle/>
          <a:p>
            <a:pPr algn="ctr">
              <a:lnSpc>
                <a:spcPts val="2100"/>
              </a:lnSpc>
            </a:pPr>
            <a:r>
              <a:rPr lang="en-US" sz="1500">
                <a:solidFill>
                  <a:srgbClr val="68864A"/>
                </a:solidFill>
                <a:latin typeface="Canva Sans"/>
                <a:ea typeface="Canva Sans"/>
                <a:cs typeface="Canva Sans"/>
                <a:sym typeface="Canva Sans"/>
              </a:rPr>
              <a:t>Baloch &amp; el., 2025; Tasbiha &amp; Zaidi, 2023; Marugan et al., 2023; Surrey Local Immigration Partnership, 2025;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6"/>
        </a:solidFill>
        <a:effectLst/>
      </p:bgPr>
    </p:bg>
    <p:spTree>
      <p:nvGrpSpPr>
        <p:cNvPr id="1" name=""/>
        <p:cNvGrpSpPr/>
        <p:nvPr/>
      </p:nvGrpSpPr>
      <p:grpSpPr>
        <a:xfrm>
          <a:off x="0" y="0"/>
          <a:ext cx="0" cy="0"/>
          <a:chOff x="0" y="0"/>
          <a:chExt cx="0" cy="0"/>
        </a:xfrm>
      </p:grpSpPr>
      <p:sp>
        <p:nvSpPr>
          <p:cNvPr id="2" name="Freeform 2" descr="Islamic Frame Ornament"/>
          <p:cNvSpPr/>
          <p:nvPr/>
        </p:nvSpPr>
        <p:spPr>
          <a:xfrm rot="-10800000" flipH="1">
            <a:off x="-739265" y="7178874"/>
            <a:ext cx="6075759" cy="4540249"/>
          </a:xfrm>
          <a:custGeom>
            <a:avLst/>
            <a:gdLst/>
            <a:ahLst/>
            <a:cxnLst/>
            <a:rect l="l" t="t" r="r" b="b"/>
            <a:pathLst>
              <a:path w="6075759" h="4540249">
                <a:moveTo>
                  <a:pt x="6075759" y="0"/>
                </a:moveTo>
                <a:lnTo>
                  <a:pt x="0" y="0"/>
                </a:lnTo>
                <a:lnTo>
                  <a:pt x="0" y="4540249"/>
                </a:lnTo>
                <a:lnTo>
                  <a:pt x="6075759" y="4540249"/>
                </a:lnTo>
                <a:lnTo>
                  <a:pt x="607575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AutoShape 3"/>
          <p:cNvSpPr/>
          <p:nvPr/>
        </p:nvSpPr>
        <p:spPr>
          <a:xfrm>
            <a:off x="1069865" y="6860715"/>
            <a:ext cx="5326010" cy="0"/>
          </a:xfrm>
          <a:prstGeom prst="line">
            <a:avLst/>
          </a:prstGeom>
          <a:ln w="19050" cap="flat">
            <a:solidFill>
              <a:srgbClr val="B68239"/>
            </a:solidFill>
            <a:prstDash val="solid"/>
            <a:headEnd type="none" w="sm" len="sm"/>
            <a:tailEnd type="none" w="sm" len="sm"/>
          </a:ln>
        </p:spPr>
        <p:txBody>
          <a:bodyPr/>
          <a:lstStyle/>
          <a:p>
            <a:endParaRPr lang="en-CA"/>
          </a:p>
        </p:txBody>
      </p:sp>
      <p:sp>
        <p:nvSpPr>
          <p:cNvPr id="4" name="Freeform 4"/>
          <p:cNvSpPr/>
          <p:nvPr/>
        </p:nvSpPr>
        <p:spPr>
          <a:xfrm>
            <a:off x="7947256" y="702223"/>
            <a:ext cx="1874837" cy="2816177"/>
          </a:xfrm>
          <a:custGeom>
            <a:avLst/>
            <a:gdLst/>
            <a:ahLst/>
            <a:cxnLst/>
            <a:rect l="l" t="t" r="r" b="b"/>
            <a:pathLst>
              <a:path w="1874837" h="2816177">
                <a:moveTo>
                  <a:pt x="0" y="0"/>
                </a:moveTo>
                <a:lnTo>
                  <a:pt x="1874836" y="0"/>
                </a:lnTo>
                <a:lnTo>
                  <a:pt x="1874836" y="2816178"/>
                </a:lnTo>
                <a:lnTo>
                  <a:pt x="0" y="28161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5" name="Freeform 5"/>
          <p:cNvSpPr/>
          <p:nvPr/>
        </p:nvSpPr>
        <p:spPr>
          <a:xfrm>
            <a:off x="7519783" y="6769731"/>
            <a:ext cx="2942958" cy="2659886"/>
          </a:xfrm>
          <a:custGeom>
            <a:avLst/>
            <a:gdLst/>
            <a:ahLst/>
            <a:cxnLst/>
            <a:rect l="l" t="t" r="r" b="b"/>
            <a:pathLst>
              <a:path w="2942958" h="2659886">
                <a:moveTo>
                  <a:pt x="0" y="0"/>
                </a:moveTo>
                <a:lnTo>
                  <a:pt x="2942958" y="0"/>
                </a:lnTo>
                <a:lnTo>
                  <a:pt x="2942958" y="2659886"/>
                </a:lnTo>
                <a:lnTo>
                  <a:pt x="0" y="2659886"/>
                </a:lnTo>
                <a:lnTo>
                  <a:pt x="0" y="0"/>
                </a:lnTo>
                <a:close/>
              </a:path>
            </a:pathLst>
          </a:custGeom>
          <a:blipFill>
            <a:blip r:embed="rId7"/>
            <a:stretch>
              <a:fillRect l="-10918" r="-10918"/>
            </a:stretch>
          </a:blipFill>
        </p:spPr>
        <p:txBody>
          <a:bodyPr/>
          <a:lstStyle/>
          <a:p>
            <a:endParaRPr lang="en-CA"/>
          </a:p>
        </p:txBody>
      </p:sp>
      <p:sp>
        <p:nvSpPr>
          <p:cNvPr id="6" name="Freeform 6"/>
          <p:cNvSpPr/>
          <p:nvPr/>
        </p:nvSpPr>
        <p:spPr>
          <a:xfrm>
            <a:off x="7422774" y="3714750"/>
            <a:ext cx="3136976" cy="2857500"/>
          </a:xfrm>
          <a:custGeom>
            <a:avLst/>
            <a:gdLst/>
            <a:ahLst/>
            <a:cxnLst/>
            <a:rect l="l" t="t" r="r" b="b"/>
            <a:pathLst>
              <a:path w="3136976" h="2857500">
                <a:moveTo>
                  <a:pt x="0" y="0"/>
                </a:moveTo>
                <a:lnTo>
                  <a:pt x="3136976" y="0"/>
                </a:lnTo>
                <a:lnTo>
                  <a:pt x="3136976" y="2857500"/>
                </a:lnTo>
                <a:lnTo>
                  <a:pt x="0" y="28575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7" name="Freeform 7"/>
          <p:cNvSpPr/>
          <p:nvPr/>
        </p:nvSpPr>
        <p:spPr>
          <a:xfrm rot="-5400000">
            <a:off x="14073863" y="3185437"/>
            <a:ext cx="7315200" cy="944326"/>
          </a:xfrm>
          <a:custGeom>
            <a:avLst/>
            <a:gdLst/>
            <a:ahLst/>
            <a:cxnLst/>
            <a:rect l="l" t="t" r="r" b="b"/>
            <a:pathLst>
              <a:path w="7315200" h="944326">
                <a:moveTo>
                  <a:pt x="0" y="0"/>
                </a:moveTo>
                <a:lnTo>
                  <a:pt x="7315200" y="0"/>
                </a:lnTo>
                <a:lnTo>
                  <a:pt x="7315200" y="944326"/>
                </a:lnTo>
                <a:lnTo>
                  <a:pt x="0" y="9443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8" name="TextBox 8"/>
          <p:cNvSpPr txBox="1"/>
          <p:nvPr/>
        </p:nvSpPr>
        <p:spPr>
          <a:xfrm>
            <a:off x="1069865" y="4536224"/>
            <a:ext cx="5522970" cy="1228725"/>
          </a:xfrm>
          <a:prstGeom prst="rect">
            <a:avLst/>
          </a:prstGeom>
        </p:spPr>
        <p:txBody>
          <a:bodyPr lIns="0" tIns="0" rIns="0" bIns="0" rtlCol="0" anchor="t">
            <a:spAutoFit/>
          </a:bodyPr>
          <a:lstStyle/>
          <a:p>
            <a:pPr marL="0" lvl="0" indent="0" algn="l">
              <a:lnSpc>
                <a:spcPts val="9000"/>
              </a:lnSpc>
              <a:spcBef>
                <a:spcPct val="0"/>
              </a:spcBef>
            </a:pPr>
            <a:r>
              <a:rPr lang="en-US" sz="7500" strike="noStrike">
                <a:solidFill>
                  <a:srgbClr val="68864A"/>
                </a:solidFill>
                <a:latin typeface="Madani Arabic"/>
                <a:ea typeface="Madani Arabic"/>
                <a:cs typeface="Madani Arabic"/>
                <a:sym typeface="Madani Arabic"/>
              </a:rPr>
              <a:t>Solutions</a:t>
            </a:r>
          </a:p>
        </p:txBody>
      </p:sp>
      <p:sp>
        <p:nvSpPr>
          <p:cNvPr id="9" name="TextBox 9"/>
          <p:cNvSpPr txBox="1"/>
          <p:nvPr/>
        </p:nvSpPr>
        <p:spPr>
          <a:xfrm>
            <a:off x="10552384" y="1472137"/>
            <a:ext cx="4814616" cy="1152525"/>
          </a:xfrm>
          <a:prstGeom prst="rect">
            <a:avLst/>
          </a:prstGeom>
        </p:spPr>
        <p:txBody>
          <a:bodyPr lIns="0" tIns="0" rIns="0" bIns="0" rtlCol="0" anchor="t">
            <a:spAutoFit/>
          </a:bodyPr>
          <a:lstStyle/>
          <a:p>
            <a:pPr marL="0" lvl="0" indent="0" algn="l">
              <a:lnSpc>
                <a:spcPts val="4500"/>
              </a:lnSpc>
              <a:spcBef>
                <a:spcPct val="0"/>
              </a:spcBef>
            </a:pPr>
            <a:r>
              <a:rPr lang="en-US" sz="3000" strike="noStrike">
                <a:solidFill>
                  <a:srgbClr val="B68239"/>
                </a:solidFill>
                <a:latin typeface="Madani Arabic"/>
                <a:ea typeface="Madani Arabic"/>
                <a:cs typeface="Madani Arabic"/>
                <a:sym typeface="Madani Arabic"/>
              </a:rPr>
              <a:t>Initial ED Screening and Assessment</a:t>
            </a:r>
          </a:p>
        </p:txBody>
      </p:sp>
      <p:sp>
        <p:nvSpPr>
          <p:cNvPr id="10" name="TextBox 10"/>
          <p:cNvSpPr txBox="1"/>
          <p:nvPr/>
        </p:nvSpPr>
        <p:spPr>
          <a:xfrm>
            <a:off x="10552384" y="4269524"/>
            <a:ext cx="4814616" cy="1724025"/>
          </a:xfrm>
          <a:prstGeom prst="rect">
            <a:avLst/>
          </a:prstGeom>
        </p:spPr>
        <p:txBody>
          <a:bodyPr lIns="0" tIns="0" rIns="0" bIns="0" rtlCol="0" anchor="t">
            <a:spAutoFit/>
          </a:bodyPr>
          <a:lstStyle/>
          <a:p>
            <a:pPr marL="0" lvl="0" indent="0" algn="l">
              <a:lnSpc>
                <a:spcPts val="4500"/>
              </a:lnSpc>
              <a:spcBef>
                <a:spcPct val="0"/>
              </a:spcBef>
            </a:pPr>
            <a:r>
              <a:rPr lang="en-US" sz="3000" strike="noStrike">
                <a:solidFill>
                  <a:srgbClr val="B68239"/>
                </a:solidFill>
                <a:latin typeface="Madani Arabic"/>
                <a:ea typeface="Madani Arabic"/>
                <a:cs typeface="Madani Arabic"/>
                <a:sym typeface="Madani Arabic"/>
              </a:rPr>
              <a:t>Community Outreach in Cultural and Religious Centers</a:t>
            </a:r>
          </a:p>
        </p:txBody>
      </p:sp>
      <p:sp>
        <p:nvSpPr>
          <p:cNvPr id="11" name="TextBox 11"/>
          <p:cNvSpPr txBox="1"/>
          <p:nvPr/>
        </p:nvSpPr>
        <p:spPr>
          <a:xfrm>
            <a:off x="10552384" y="7538513"/>
            <a:ext cx="4662216" cy="1152525"/>
          </a:xfrm>
          <a:prstGeom prst="rect">
            <a:avLst/>
          </a:prstGeom>
        </p:spPr>
        <p:txBody>
          <a:bodyPr lIns="0" tIns="0" rIns="0" bIns="0" rtlCol="0" anchor="t">
            <a:spAutoFit/>
          </a:bodyPr>
          <a:lstStyle/>
          <a:p>
            <a:pPr marL="0" lvl="0" indent="0" algn="l">
              <a:lnSpc>
                <a:spcPts val="4500"/>
              </a:lnSpc>
              <a:spcBef>
                <a:spcPct val="0"/>
              </a:spcBef>
            </a:pPr>
            <a:r>
              <a:rPr lang="en-US" sz="3000" strike="noStrike">
                <a:solidFill>
                  <a:srgbClr val="B68239"/>
                </a:solidFill>
                <a:latin typeface="Madani Arabic"/>
                <a:ea typeface="Madani Arabic"/>
                <a:cs typeface="Madani Arabic"/>
                <a:sym typeface="Madani Arabic"/>
              </a:rPr>
              <a:t>Public Awareness Campaign</a:t>
            </a:r>
          </a:p>
        </p:txBody>
      </p:sp>
      <p:sp>
        <p:nvSpPr>
          <p:cNvPr id="12" name="TextBox 12"/>
          <p:cNvSpPr txBox="1"/>
          <p:nvPr/>
        </p:nvSpPr>
        <p:spPr>
          <a:xfrm>
            <a:off x="9822092" y="9743942"/>
            <a:ext cx="12437681" cy="257175"/>
          </a:xfrm>
          <a:prstGeom prst="rect">
            <a:avLst/>
          </a:prstGeom>
        </p:spPr>
        <p:txBody>
          <a:bodyPr lIns="0" tIns="0" rIns="0" bIns="0" rtlCol="0" anchor="t">
            <a:spAutoFit/>
          </a:bodyPr>
          <a:lstStyle/>
          <a:p>
            <a:pPr algn="ctr">
              <a:lnSpc>
                <a:spcPts val="2100"/>
              </a:lnSpc>
            </a:pPr>
            <a:r>
              <a:rPr lang="en-US" sz="1500">
                <a:solidFill>
                  <a:srgbClr val="68864A"/>
                </a:solidFill>
                <a:latin typeface="Canva Sans"/>
                <a:ea typeface="Canva Sans"/>
                <a:cs typeface="Canva Sans"/>
                <a:sym typeface="Canva Sans"/>
              </a:rPr>
              <a:t>Mughal &amp; Arnault, 2024</a:t>
            </a:r>
          </a:p>
        </p:txBody>
      </p:sp>
      <p:sp>
        <p:nvSpPr>
          <p:cNvPr id="13" name="Freeform 13"/>
          <p:cNvSpPr/>
          <p:nvPr/>
        </p:nvSpPr>
        <p:spPr>
          <a:xfrm rot="-5400000">
            <a:off x="14073863" y="10500637"/>
            <a:ext cx="7315200" cy="944326"/>
          </a:xfrm>
          <a:custGeom>
            <a:avLst/>
            <a:gdLst/>
            <a:ahLst/>
            <a:cxnLst/>
            <a:rect l="l" t="t" r="r" b="b"/>
            <a:pathLst>
              <a:path w="7315200" h="944326">
                <a:moveTo>
                  <a:pt x="0" y="0"/>
                </a:moveTo>
                <a:lnTo>
                  <a:pt x="7315200" y="0"/>
                </a:lnTo>
                <a:lnTo>
                  <a:pt x="7315200" y="944326"/>
                </a:lnTo>
                <a:lnTo>
                  <a:pt x="0" y="9443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6"/>
        </a:solidFill>
        <a:effectLst/>
      </p:bgPr>
    </p:bg>
    <p:spTree>
      <p:nvGrpSpPr>
        <p:cNvPr id="1" name=""/>
        <p:cNvGrpSpPr/>
        <p:nvPr/>
      </p:nvGrpSpPr>
      <p:grpSpPr>
        <a:xfrm>
          <a:off x="0" y="0"/>
          <a:ext cx="0" cy="0"/>
          <a:chOff x="0" y="0"/>
          <a:chExt cx="0" cy="0"/>
        </a:xfrm>
      </p:grpSpPr>
      <p:sp>
        <p:nvSpPr>
          <p:cNvPr id="2" name="Freeform 2"/>
          <p:cNvSpPr/>
          <p:nvPr/>
        </p:nvSpPr>
        <p:spPr>
          <a:xfrm>
            <a:off x="271999" y="1584495"/>
            <a:ext cx="7908899" cy="7118009"/>
          </a:xfrm>
          <a:custGeom>
            <a:avLst/>
            <a:gdLst/>
            <a:ahLst/>
            <a:cxnLst/>
            <a:rect l="l" t="t" r="r" b="b"/>
            <a:pathLst>
              <a:path w="7908899" h="7118009">
                <a:moveTo>
                  <a:pt x="0" y="0"/>
                </a:moveTo>
                <a:lnTo>
                  <a:pt x="7908899" y="0"/>
                </a:lnTo>
                <a:lnTo>
                  <a:pt x="7908899" y="7118010"/>
                </a:lnTo>
                <a:lnTo>
                  <a:pt x="0" y="71180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9144000" y="1104900"/>
            <a:ext cx="8688622" cy="1466850"/>
          </a:xfrm>
          <a:prstGeom prst="rect">
            <a:avLst/>
          </a:prstGeom>
        </p:spPr>
        <p:txBody>
          <a:bodyPr lIns="0" tIns="0" rIns="0" bIns="0" rtlCol="0" anchor="t">
            <a:spAutoFit/>
          </a:bodyPr>
          <a:lstStyle/>
          <a:p>
            <a:pPr marL="0" lvl="0" indent="0" algn="ctr">
              <a:lnSpc>
                <a:spcPts val="10800"/>
              </a:lnSpc>
            </a:pPr>
            <a:r>
              <a:rPr lang="en-US" sz="9000">
                <a:solidFill>
                  <a:srgbClr val="76864A"/>
                </a:solidFill>
                <a:latin typeface="Madani Arabic"/>
                <a:ea typeface="Madani Arabic"/>
                <a:cs typeface="Madani Arabic"/>
                <a:sym typeface="Madani Arabic"/>
              </a:rPr>
              <a:t>Meet Pardeep</a:t>
            </a:r>
          </a:p>
        </p:txBody>
      </p:sp>
      <p:sp>
        <p:nvSpPr>
          <p:cNvPr id="4" name="TextBox 4"/>
          <p:cNvSpPr txBox="1"/>
          <p:nvPr/>
        </p:nvSpPr>
        <p:spPr>
          <a:xfrm>
            <a:off x="9377373" y="3316845"/>
            <a:ext cx="7767627" cy="5438775"/>
          </a:xfrm>
          <a:prstGeom prst="rect">
            <a:avLst/>
          </a:prstGeom>
        </p:spPr>
        <p:txBody>
          <a:bodyPr lIns="0" tIns="0" rIns="0" bIns="0" rtlCol="0" anchor="t">
            <a:spAutoFit/>
          </a:bodyPr>
          <a:lstStyle/>
          <a:p>
            <a:pPr marL="647700" lvl="1" indent="-323850" algn="l">
              <a:lnSpc>
                <a:spcPts val="3900"/>
              </a:lnSpc>
              <a:buFont typeface="Arial"/>
              <a:buChar char="•"/>
            </a:pPr>
            <a:r>
              <a:rPr lang="en-US" sz="3000">
                <a:solidFill>
                  <a:srgbClr val="76864A"/>
                </a:solidFill>
                <a:latin typeface="Canva Sans"/>
                <a:ea typeface="Canva Sans"/>
                <a:cs typeface="Canva Sans"/>
                <a:sym typeface="Canva Sans"/>
              </a:rPr>
              <a:t>Pardeep, mother of a two-year old girl and wife to Amanjit.</a:t>
            </a:r>
          </a:p>
          <a:p>
            <a:pPr marL="647700" lvl="1" indent="-323850" algn="l">
              <a:lnSpc>
                <a:spcPts val="3900"/>
              </a:lnSpc>
              <a:buFont typeface="Arial"/>
              <a:buChar char="•"/>
            </a:pPr>
            <a:r>
              <a:rPr lang="en-US" sz="3000">
                <a:solidFill>
                  <a:srgbClr val="76864A"/>
                </a:solidFill>
                <a:latin typeface="Canva Sans"/>
                <a:ea typeface="Canva Sans"/>
                <a:cs typeface="Canva Sans"/>
                <a:sym typeface="Canva Sans"/>
              </a:rPr>
              <a:t>She lives with her in-laws since they moved to Surrey 3 years ago.</a:t>
            </a:r>
          </a:p>
          <a:p>
            <a:pPr marL="647700" lvl="1" indent="-323850" algn="l">
              <a:lnSpc>
                <a:spcPts val="3900"/>
              </a:lnSpc>
              <a:buFont typeface="Arial"/>
              <a:buChar char="•"/>
            </a:pPr>
            <a:r>
              <a:rPr lang="en-US" sz="3000">
                <a:solidFill>
                  <a:srgbClr val="76864A"/>
                </a:solidFill>
                <a:latin typeface="Canva Sans"/>
                <a:ea typeface="Canva Sans"/>
                <a:cs typeface="Canva Sans"/>
                <a:sym typeface="Canva Sans"/>
              </a:rPr>
              <a:t>Her husband has been struggling at work, and his family begins to blame Pardeep for their misfortunes.</a:t>
            </a:r>
          </a:p>
          <a:p>
            <a:pPr marL="647700" lvl="1" indent="-323850" algn="l">
              <a:lnSpc>
                <a:spcPts val="3900"/>
              </a:lnSpc>
              <a:buFont typeface="Arial"/>
              <a:buChar char="•"/>
            </a:pPr>
            <a:r>
              <a:rPr lang="en-US" sz="3000">
                <a:solidFill>
                  <a:srgbClr val="76864A"/>
                </a:solidFill>
                <a:latin typeface="Canva Sans"/>
                <a:ea typeface="Canva Sans"/>
                <a:cs typeface="Canva Sans"/>
                <a:sym typeface="Canva Sans"/>
              </a:rPr>
              <a:t>Her treatment at home has increased from emotional abuse to physical.</a:t>
            </a:r>
          </a:p>
          <a:p>
            <a:pPr marL="647700" lvl="1" indent="-323850" algn="l">
              <a:lnSpc>
                <a:spcPts val="3900"/>
              </a:lnSpc>
              <a:buFont typeface="Arial"/>
              <a:buChar char="•"/>
            </a:pPr>
            <a:r>
              <a:rPr lang="en-US" sz="3000">
                <a:solidFill>
                  <a:srgbClr val="76864A"/>
                </a:solidFill>
                <a:latin typeface="Canva Sans"/>
                <a:ea typeface="Canva Sans"/>
                <a:cs typeface="Canva Sans"/>
                <a:sym typeface="Canva Sans"/>
              </a:rPr>
              <a:t>The only person she can speak to is her mom, who lives in India.</a:t>
            </a:r>
          </a:p>
        </p:txBody>
      </p:sp>
      <p:sp>
        <p:nvSpPr>
          <p:cNvPr id="5" name="AutoShape 5"/>
          <p:cNvSpPr/>
          <p:nvPr/>
        </p:nvSpPr>
        <p:spPr>
          <a:xfrm>
            <a:off x="9256123" y="2957512"/>
            <a:ext cx="8384422" cy="0"/>
          </a:xfrm>
          <a:prstGeom prst="line">
            <a:avLst/>
          </a:prstGeom>
          <a:ln w="104775" cap="flat">
            <a:solidFill>
              <a:srgbClr val="000000"/>
            </a:solidFill>
            <a:prstDash val="solid"/>
            <a:headEnd type="none" w="sm" len="sm"/>
            <a:tailEnd type="none" w="sm" len="sm"/>
          </a:ln>
        </p:spPr>
        <p:txBody>
          <a:bodyPr/>
          <a:lstStyle/>
          <a:p>
            <a:endParaRPr lang="en-CA"/>
          </a:p>
        </p:txBody>
      </p:sp>
      <p:grpSp>
        <p:nvGrpSpPr>
          <p:cNvPr id="6" name="Group 6"/>
          <p:cNvGrpSpPr/>
          <p:nvPr/>
        </p:nvGrpSpPr>
        <p:grpSpPr>
          <a:xfrm>
            <a:off x="-1828800" y="9342674"/>
            <a:ext cx="21945600" cy="944326"/>
            <a:chOff x="0" y="0"/>
            <a:chExt cx="29260800" cy="1259101"/>
          </a:xfrm>
        </p:grpSpPr>
        <p:sp>
          <p:nvSpPr>
            <p:cNvPr id="7" name="Freeform 7"/>
            <p:cNvSpPr/>
            <p:nvPr/>
          </p:nvSpPr>
          <p:spPr>
            <a:xfrm>
              <a:off x="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8" name="Freeform 8"/>
            <p:cNvSpPr/>
            <p:nvPr/>
          </p:nvSpPr>
          <p:spPr>
            <a:xfrm>
              <a:off x="97536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9" name="Freeform 9"/>
            <p:cNvSpPr/>
            <p:nvPr/>
          </p:nvSpPr>
          <p:spPr>
            <a:xfrm>
              <a:off x="195072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6"/>
        </a:solidFill>
        <a:effectLst/>
      </p:bgPr>
    </p:bg>
    <p:spTree>
      <p:nvGrpSpPr>
        <p:cNvPr id="1" name=""/>
        <p:cNvGrpSpPr/>
        <p:nvPr/>
      </p:nvGrpSpPr>
      <p:grpSpPr>
        <a:xfrm>
          <a:off x="0" y="0"/>
          <a:ext cx="0" cy="0"/>
          <a:chOff x="0" y="0"/>
          <a:chExt cx="0" cy="0"/>
        </a:xfrm>
      </p:grpSpPr>
      <p:grpSp>
        <p:nvGrpSpPr>
          <p:cNvPr id="2" name="Group 2"/>
          <p:cNvGrpSpPr/>
          <p:nvPr/>
        </p:nvGrpSpPr>
        <p:grpSpPr>
          <a:xfrm>
            <a:off x="-1828800" y="9342674"/>
            <a:ext cx="21945600" cy="944326"/>
            <a:chOff x="0" y="0"/>
            <a:chExt cx="29260800" cy="1259101"/>
          </a:xfrm>
        </p:grpSpPr>
        <p:sp>
          <p:nvSpPr>
            <p:cNvPr id="3" name="Freeform 3"/>
            <p:cNvSpPr/>
            <p:nvPr/>
          </p:nvSpPr>
          <p:spPr>
            <a:xfrm>
              <a:off x="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Freeform 4"/>
            <p:cNvSpPr/>
            <p:nvPr/>
          </p:nvSpPr>
          <p:spPr>
            <a:xfrm>
              <a:off x="97536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5" name="Freeform 5"/>
            <p:cNvSpPr/>
            <p:nvPr/>
          </p:nvSpPr>
          <p:spPr>
            <a:xfrm>
              <a:off x="195072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sp>
        <p:nvSpPr>
          <p:cNvPr id="6" name="Freeform 6"/>
          <p:cNvSpPr/>
          <p:nvPr/>
        </p:nvSpPr>
        <p:spPr>
          <a:xfrm>
            <a:off x="-2057400" y="467133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Freeform 7"/>
          <p:cNvSpPr/>
          <p:nvPr/>
        </p:nvSpPr>
        <p:spPr>
          <a:xfrm>
            <a:off x="16232626" y="467133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nvGrpSpPr>
          <p:cNvPr id="8" name="Group 8"/>
          <p:cNvGrpSpPr/>
          <p:nvPr/>
        </p:nvGrpSpPr>
        <p:grpSpPr>
          <a:xfrm>
            <a:off x="3288899" y="684586"/>
            <a:ext cx="11710202" cy="2172484"/>
            <a:chOff x="0" y="0"/>
            <a:chExt cx="15613603" cy="2896646"/>
          </a:xfrm>
        </p:grpSpPr>
        <p:sp>
          <p:nvSpPr>
            <p:cNvPr id="9" name="Freeform 9"/>
            <p:cNvSpPr/>
            <p:nvPr/>
          </p:nvSpPr>
          <p:spPr>
            <a:xfrm>
              <a:off x="0" y="5708"/>
              <a:ext cx="1035481" cy="2890938"/>
            </a:xfrm>
            <a:custGeom>
              <a:avLst/>
              <a:gdLst/>
              <a:ahLst/>
              <a:cxnLst/>
              <a:rect l="l" t="t" r="r" b="b"/>
              <a:pathLst>
                <a:path w="1035481" h="2890938">
                  <a:moveTo>
                    <a:pt x="0" y="0"/>
                  </a:moveTo>
                  <a:lnTo>
                    <a:pt x="1035481" y="0"/>
                  </a:lnTo>
                  <a:lnTo>
                    <a:pt x="1035481" y="2890938"/>
                  </a:lnTo>
                  <a:lnTo>
                    <a:pt x="0" y="28909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0" name="Freeform 10"/>
            <p:cNvSpPr/>
            <p:nvPr/>
          </p:nvSpPr>
          <p:spPr>
            <a:xfrm>
              <a:off x="14578122" y="0"/>
              <a:ext cx="1035481" cy="2890938"/>
            </a:xfrm>
            <a:custGeom>
              <a:avLst/>
              <a:gdLst/>
              <a:ahLst/>
              <a:cxnLst/>
              <a:rect l="l" t="t" r="r" b="b"/>
              <a:pathLst>
                <a:path w="1035481" h="2890938">
                  <a:moveTo>
                    <a:pt x="0" y="0"/>
                  </a:moveTo>
                  <a:lnTo>
                    <a:pt x="1035481" y="0"/>
                  </a:lnTo>
                  <a:lnTo>
                    <a:pt x="1035481" y="2890938"/>
                  </a:lnTo>
                  <a:lnTo>
                    <a:pt x="0" y="28909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grpSp>
      <p:sp>
        <p:nvSpPr>
          <p:cNvPr id="11" name="Freeform 11"/>
          <p:cNvSpPr/>
          <p:nvPr/>
        </p:nvSpPr>
        <p:spPr>
          <a:xfrm>
            <a:off x="1440495" y="2056186"/>
            <a:ext cx="776611" cy="2168203"/>
          </a:xfrm>
          <a:custGeom>
            <a:avLst/>
            <a:gdLst/>
            <a:ahLst/>
            <a:cxnLst/>
            <a:rect l="l" t="t" r="r" b="b"/>
            <a:pathLst>
              <a:path w="776611" h="2168203">
                <a:moveTo>
                  <a:pt x="0" y="0"/>
                </a:moveTo>
                <a:lnTo>
                  <a:pt x="776610" y="0"/>
                </a:lnTo>
                <a:lnTo>
                  <a:pt x="776610" y="2168203"/>
                </a:lnTo>
                <a:lnTo>
                  <a:pt x="0" y="21682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2" name="Freeform 12"/>
          <p:cNvSpPr/>
          <p:nvPr/>
        </p:nvSpPr>
        <p:spPr>
          <a:xfrm>
            <a:off x="16070895" y="2056186"/>
            <a:ext cx="776611" cy="2168203"/>
          </a:xfrm>
          <a:custGeom>
            <a:avLst/>
            <a:gdLst/>
            <a:ahLst/>
            <a:cxnLst/>
            <a:rect l="l" t="t" r="r" b="b"/>
            <a:pathLst>
              <a:path w="776611" h="2168203">
                <a:moveTo>
                  <a:pt x="0" y="0"/>
                </a:moveTo>
                <a:lnTo>
                  <a:pt x="776610" y="0"/>
                </a:lnTo>
                <a:lnTo>
                  <a:pt x="776610" y="2168203"/>
                </a:lnTo>
                <a:lnTo>
                  <a:pt x="0" y="21682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3" name="Freeform 13"/>
          <p:cNvSpPr/>
          <p:nvPr/>
        </p:nvSpPr>
        <p:spPr>
          <a:xfrm>
            <a:off x="0" y="-1581257"/>
            <a:ext cx="6075759" cy="4540249"/>
          </a:xfrm>
          <a:custGeom>
            <a:avLst/>
            <a:gdLst/>
            <a:ahLst/>
            <a:cxnLst/>
            <a:rect l="l" t="t" r="r" b="b"/>
            <a:pathLst>
              <a:path w="6075759" h="4540249">
                <a:moveTo>
                  <a:pt x="0" y="0"/>
                </a:moveTo>
                <a:lnTo>
                  <a:pt x="6075759" y="0"/>
                </a:lnTo>
                <a:lnTo>
                  <a:pt x="6075759" y="4540249"/>
                </a:lnTo>
                <a:lnTo>
                  <a:pt x="0" y="4540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4" name="Freeform 14"/>
          <p:cNvSpPr/>
          <p:nvPr/>
        </p:nvSpPr>
        <p:spPr>
          <a:xfrm flipH="1">
            <a:off x="12214267" y="-1581257"/>
            <a:ext cx="6075759" cy="4540249"/>
          </a:xfrm>
          <a:custGeom>
            <a:avLst/>
            <a:gdLst/>
            <a:ahLst/>
            <a:cxnLst/>
            <a:rect l="l" t="t" r="r" b="b"/>
            <a:pathLst>
              <a:path w="6075759" h="4540249">
                <a:moveTo>
                  <a:pt x="6075759" y="0"/>
                </a:moveTo>
                <a:lnTo>
                  <a:pt x="0" y="0"/>
                </a:lnTo>
                <a:lnTo>
                  <a:pt x="0" y="4540249"/>
                </a:lnTo>
                <a:lnTo>
                  <a:pt x="6075759" y="4540249"/>
                </a:lnTo>
                <a:lnTo>
                  <a:pt x="6075759"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5" name="TextBox 15"/>
          <p:cNvSpPr txBox="1"/>
          <p:nvPr/>
        </p:nvSpPr>
        <p:spPr>
          <a:xfrm>
            <a:off x="4114800" y="1492142"/>
            <a:ext cx="10058400" cy="1466850"/>
          </a:xfrm>
          <a:prstGeom prst="rect">
            <a:avLst/>
          </a:prstGeom>
        </p:spPr>
        <p:txBody>
          <a:bodyPr lIns="0" tIns="0" rIns="0" bIns="0" rtlCol="0" anchor="t">
            <a:spAutoFit/>
          </a:bodyPr>
          <a:lstStyle/>
          <a:p>
            <a:pPr marL="0" lvl="0" indent="0" algn="ctr">
              <a:lnSpc>
                <a:spcPts val="10800"/>
              </a:lnSpc>
              <a:spcBef>
                <a:spcPct val="0"/>
              </a:spcBef>
            </a:pPr>
            <a:r>
              <a:rPr lang="en-US" sz="9000">
                <a:solidFill>
                  <a:srgbClr val="68864A"/>
                </a:solidFill>
                <a:latin typeface="Madani Arabic"/>
                <a:ea typeface="Madani Arabic"/>
                <a:cs typeface="Madani Arabic"/>
                <a:sym typeface="Madani Arabic"/>
              </a:rPr>
              <a:t>Solution 1</a:t>
            </a:r>
          </a:p>
        </p:txBody>
      </p:sp>
      <p:sp>
        <p:nvSpPr>
          <p:cNvPr id="16" name="TextBox 16"/>
          <p:cNvSpPr txBox="1"/>
          <p:nvPr/>
        </p:nvSpPr>
        <p:spPr>
          <a:xfrm>
            <a:off x="2822575" y="4368020"/>
            <a:ext cx="12642851" cy="2981662"/>
          </a:xfrm>
          <a:prstGeom prst="rect">
            <a:avLst/>
          </a:prstGeom>
        </p:spPr>
        <p:txBody>
          <a:bodyPr lIns="0" tIns="0" rIns="0" bIns="0" rtlCol="0" anchor="t">
            <a:spAutoFit/>
          </a:bodyPr>
          <a:lstStyle/>
          <a:p>
            <a:pPr algn="ctr">
              <a:lnSpc>
                <a:spcPts val="12056"/>
              </a:lnSpc>
            </a:pPr>
            <a:r>
              <a:rPr lang="en-US" sz="8611">
                <a:solidFill>
                  <a:srgbClr val="B68239"/>
                </a:solidFill>
                <a:latin typeface="Canva Sans"/>
                <a:ea typeface="Canva Sans"/>
                <a:cs typeface="Canva Sans"/>
                <a:sym typeface="Canva Sans"/>
              </a:rPr>
              <a:t>Initial ED Screening and Assessment</a:t>
            </a:r>
          </a:p>
        </p:txBody>
      </p:sp>
      <p:sp>
        <p:nvSpPr>
          <p:cNvPr id="17" name="TextBox 17"/>
          <p:cNvSpPr txBox="1"/>
          <p:nvPr/>
        </p:nvSpPr>
        <p:spPr>
          <a:xfrm>
            <a:off x="6237824" y="8205747"/>
            <a:ext cx="5814378" cy="580390"/>
          </a:xfrm>
          <a:prstGeom prst="rect">
            <a:avLst/>
          </a:prstGeom>
        </p:spPr>
        <p:txBody>
          <a:bodyPr lIns="0" tIns="0" rIns="0" bIns="0" rtlCol="0" anchor="t">
            <a:spAutoFit/>
          </a:bodyPr>
          <a:lstStyle/>
          <a:p>
            <a:pPr algn="ctr">
              <a:lnSpc>
                <a:spcPts val="4759"/>
              </a:lnSpc>
            </a:pPr>
            <a:r>
              <a:rPr lang="en-US" sz="3399">
                <a:solidFill>
                  <a:srgbClr val="000000"/>
                </a:solidFill>
                <a:latin typeface="Canva Sans"/>
                <a:ea typeface="Canva Sans"/>
                <a:cs typeface="Canva Sans"/>
                <a:sym typeface="Canva Sans"/>
              </a:rPr>
              <a:t>Presented by Melissa Umali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6"/>
        </a:solidFill>
        <a:effectLst/>
      </p:bgPr>
    </p:bg>
    <p:spTree>
      <p:nvGrpSpPr>
        <p:cNvPr id="1" name=""/>
        <p:cNvGrpSpPr/>
        <p:nvPr/>
      </p:nvGrpSpPr>
      <p:grpSpPr>
        <a:xfrm>
          <a:off x="0" y="0"/>
          <a:ext cx="0" cy="0"/>
          <a:chOff x="0" y="0"/>
          <a:chExt cx="0" cy="0"/>
        </a:xfrm>
      </p:grpSpPr>
      <p:sp>
        <p:nvSpPr>
          <p:cNvPr id="2" name="Freeform 2"/>
          <p:cNvSpPr/>
          <p:nvPr/>
        </p:nvSpPr>
        <p:spPr>
          <a:xfrm>
            <a:off x="14503397" y="-456751"/>
            <a:ext cx="1728216" cy="4114800"/>
          </a:xfrm>
          <a:custGeom>
            <a:avLst/>
            <a:gdLst/>
            <a:ahLst/>
            <a:cxnLst/>
            <a:rect l="l" t="t" r="r" b="b"/>
            <a:pathLst>
              <a:path w="1728216" h="4114800">
                <a:moveTo>
                  <a:pt x="0" y="0"/>
                </a:moveTo>
                <a:lnTo>
                  <a:pt x="1728216" y="0"/>
                </a:lnTo>
                <a:lnTo>
                  <a:pt x="172821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flipH="1">
            <a:off x="2056387" y="-456751"/>
            <a:ext cx="1728216" cy="4114800"/>
          </a:xfrm>
          <a:custGeom>
            <a:avLst/>
            <a:gdLst/>
            <a:ahLst/>
            <a:cxnLst/>
            <a:rect l="l" t="t" r="r" b="b"/>
            <a:pathLst>
              <a:path w="1728216" h="4114800">
                <a:moveTo>
                  <a:pt x="1728216" y="0"/>
                </a:moveTo>
                <a:lnTo>
                  <a:pt x="0" y="0"/>
                </a:lnTo>
                <a:lnTo>
                  <a:pt x="0" y="4114800"/>
                </a:lnTo>
                <a:lnTo>
                  <a:pt x="1728216" y="4114800"/>
                </a:lnTo>
                <a:lnTo>
                  <a:pt x="172821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nvGrpSpPr>
          <p:cNvPr id="4" name="Group 4"/>
          <p:cNvGrpSpPr/>
          <p:nvPr/>
        </p:nvGrpSpPr>
        <p:grpSpPr>
          <a:xfrm>
            <a:off x="-1828800" y="9342674"/>
            <a:ext cx="21945600" cy="944326"/>
            <a:chOff x="0" y="0"/>
            <a:chExt cx="29260800" cy="1259101"/>
          </a:xfrm>
        </p:grpSpPr>
        <p:sp>
          <p:nvSpPr>
            <p:cNvPr id="5" name="Freeform 5"/>
            <p:cNvSpPr/>
            <p:nvPr/>
          </p:nvSpPr>
          <p:spPr>
            <a:xfrm>
              <a:off x="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6" name="Freeform 6"/>
            <p:cNvSpPr/>
            <p:nvPr/>
          </p:nvSpPr>
          <p:spPr>
            <a:xfrm>
              <a:off x="97536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Freeform 7"/>
            <p:cNvSpPr/>
            <p:nvPr/>
          </p:nvSpPr>
          <p:spPr>
            <a:xfrm>
              <a:off x="19507200" y="0"/>
              <a:ext cx="9753600" cy="1259101"/>
            </a:xfrm>
            <a:custGeom>
              <a:avLst/>
              <a:gdLst/>
              <a:ahLst/>
              <a:cxnLst/>
              <a:rect l="l" t="t" r="r" b="b"/>
              <a:pathLst>
                <a:path w="9753600" h="1259101">
                  <a:moveTo>
                    <a:pt x="0" y="0"/>
                  </a:moveTo>
                  <a:lnTo>
                    <a:pt x="9753600" y="0"/>
                  </a:lnTo>
                  <a:lnTo>
                    <a:pt x="9753600" y="1259101"/>
                  </a:lnTo>
                  <a:lnTo>
                    <a:pt x="0" y="12591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sp>
        <p:nvSpPr>
          <p:cNvPr id="8" name="Freeform 8"/>
          <p:cNvSpPr/>
          <p:nvPr/>
        </p:nvSpPr>
        <p:spPr>
          <a:xfrm>
            <a:off x="-2057400" y="467133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9" name="Freeform 9"/>
          <p:cNvSpPr/>
          <p:nvPr/>
        </p:nvSpPr>
        <p:spPr>
          <a:xfrm>
            <a:off x="16232626" y="467133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CA"/>
          </a:p>
        </p:txBody>
      </p:sp>
      <p:sp>
        <p:nvSpPr>
          <p:cNvPr id="10" name="TextBox 10"/>
          <p:cNvSpPr txBox="1"/>
          <p:nvPr/>
        </p:nvSpPr>
        <p:spPr>
          <a:xfrm>
            <a:off x="4114800" y="1276350"/>
            <a:ext cx="10058400" cy="1466850"/>
          </a:xfrm>
          <a:prstGeom prst="rect">
            <a:avLst/>
          </a:prstGeom>
        </p:spPr>
        <p:txBody>
          <a:bodyPr lIns="0" tIns="0" rIns="0" bIns="0" rtlCol="0" anchor="t">
            <a:spAutoFit/>
          </a:bodyPr>
          <a:lstStyle/>
          <a:p>
            <a:pPr marL="0" lvl="0" indent="0" algn="ctr">
              <a:lnSpc>
                <a:spcPts val="10800"/>
              </a:lnSpc>
              <a:spcBef>
                <a:spcPct val="0"/>
              </a:spcBef>
            </a:pPr>
            <a:r>
              <a:rPr lang="en-US" sz="9000">
                <a:solidFill>
                  <a:srgbClr val="68864A"/>
                </a:solidFill>
                <a:latin typeface="Madani Arabic"/>
                <a:ea typeface="Madani Arabic"/>
                <a:cs typeface="Madani Arabic"/>
                <a:sym typeface="Madani Arabic"/>
              </a:rPr>
              <a:t>Description</a:t>
            </a:r>
          </a:p>
        </p:txBody>
      </p:sp>
      <p:sp>
        <p:nvSpPr>
          <p:cNvPr id="11" name="Freeform 11"/>
          <p:cNvSpPr/>
          <p:nvPr/>
        </p:nvSpPr>
        <p:spPr>
          <a:xfrm>
            <a:off x="0" y="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CA"/>
          </a:p>
        </p:txBody>
      </p:sp>
      <p:sp>
        <p:nvSpPr>
          <p:cNvPr id="12" name="Freeform 12"/>
          <p:cNvSpPr/>
          <p:nvPr/>
        </p:nvSpPr>
        <p:spPr>
          <a:xfrm flipH="1">
            <a:off x="14173200" y="0"/>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CA"/>
          </a:p>
        </p:txBody>
      </p:sp>
      <p:sp>
        <p:nvSpPr>
          <p:cNvPr id="13" name="TextBox 13"/>
          <p:cNvSpPr txBox="1"/>
          <p:nvPr/>
        </p:nvSpPr>
        <p:spPr>
          <a:xfrm>
            <a:off x="9141423" y="4539505"/>
            <a:ext cx="9525" cy="1466850"/>
          </a:xfrm>
          <a:prstGeom prst="rect">
            <a:avLst/>
          </a:prstGeom>
        </p:spPr>
        <p:txBody>
          <a:bodyPr lIns="0" tIns="0" rIns="0" bIns="0" rtlCol="0" anchor="t">
            <a:spAutoFit/>
          </a:bodyPr>
          <a:lstStyle/>
          <a:p>
            <a:pPr algn="ctr">
              <a:lnSpc>
                <a:spcPts val="10800"/>
              </a:lnSpc>
              <a:spcBef>
                <a:spcPct val="0"/>
              </a:spcBef>
            </a:pPr>
            <a:endParaRPr/>
          </a:p>
        </p:txBody>
      </p:sp>
      <p:sp>
        <p:nvSpPr>
          <p:cNvPr id="14" name="TextBox 14"/>
          <p:cNvSpPr txBox="1"/>
          <p:nvPr/>
        </p:nvSpPr>
        <p:spPr>
          <a:xfrm>
            <a:off x="3159000" y="3658049"/>
            <a:ext cx="12520601" cy="4793343"/>
          </a:xfrm>
          <a:prstGeom prst="rect">
            <a:avLst/>
          </a:prstGeom>
        </p:spPr>
        <p:txBody>
          <a:bodyPr lIns="0" tIns="0" rIns="0" bIns="0" rtlCol="0" anchor="t">
            <a:spAutoFit/>
          </a:bodyPr>
          <a:lstStyle/>
          <a:p>
            <a:pPr marL="487529" lvl="1" indent="-243764" algn="just">
              <a:lnSpc>
                <a:spcPts val="2709"/>
              </a:lnSpc>
              <a:buFont typeface="Arial"/>
              <a:buChar char="•"/>
            </a:pPr>
            <a:r>
              <a:rPr lang="en-US" sz="2258">
                <a:solidFill>
                  <a:srgbClr val="68864A"/>
                </a:solidFill>
                <a:latin typeface="Canva Sans"/>
                <a:ea typeface="Canva Sans"/>
                <a:cs typeface="Canva Sans"/>
                <a:sym typeface="Canva Sans"/>
              </a:rPr>
              <a:t>To improve early identification of IPV, the ED triage/assessment form should include a safety at home question among the first five questions asked.</a:t>
            </a:r>
          </a:p>
          <a:p>
            <a:pPr algn="just">
              <a:lnSpc>
                <a:spcPts val="2709"/>
              </a:lnSpc>
            </a:pPr>
            <a:endParaRPr lang="en-US" sz="2258">
              <a:solidFill>
                <a:srgbClr val="68864A"/>
              </a:solidFill>
              <a:latin typeface="Canva Sans"/>
              <a:ea typeface="Canva Sans"/>
              <a:cs typeface="Canva Sans"/>
              <a:sym typeface="Canva Sans"/>
            </a:endParaRPr>
          </a:p>
          <a:p>
            <a:pPr marL="487529" lvl="1" indent="-243764" algn="just">
              <a:lnSpc>
                <a:spcPts val="2709"/>
              </a:lnSpc>
              <a:buFont typeface="Arial"/>
              <a:buChar char="•"/>
            </a:pPr>
            <a:r>
              <a:rPr lang="en-US" sz="2258">
                <a:solidFill>
                  <a:srgbClr val="68864A"/>
                </a:solidFill>
                <a:latin typeface="Canva Sans"/>
                <a:ea typeface="Canva Sans"/>
                <a:cs typeface="Canva Sans"/>
                <a:sym typeface="Canva Sans"/>
              </a:rPr>
              <a:t> Proposed question: “Do you feel safe in your home?” this phrasing is non-judgmental and trauma informed.</a:t>
            </a:r>
          </a:p>
          <a:p>
            <a:pPr algn="just">
              <a:lnSpc>
                <a:spcPts val="2709"/>
              </a:lnSpc>
            </a:pPr>
            <a:endParaRPr lang="en-US" sz="2258">
              <a:solidFill>
                <a:srgbClr val="68864A"/>
              </a:solidFill>
              <a:latin typeface="Canva Sans"/>
              <a:ea typeface="Canva Sans"/>
              <a:cs typeface="Canva Sans"/>
              <a:sym typeface="Canva Sans"/>
            </a:endParaRPr>
          </a:p>
          <a:p>
            <a:pPr marL="487529" lvl="1" indent="-243764" algn="just">
              <a:lnSpc>
                <a:spcPts val="2709"/>
              </a:lnSpc>
              <a:buFont typeface="Arial"/>
              <a:buChar char="•"/>
            </a:pPr>
            <a:r>
              <a:rPr lang="en-US" sz="2258">
                <a:solidFill>
                  <a:srgbClr val="68864A"/>
                </a:solidFill>
                <a:latin typeface="Canva Sans"/>
                <a:ea typeface="Canva Sans"/>
                <a:cs typeface="Canva Sans"/>
                <a:sym typeface="Canva Sans"/>
              </a:rPr>
              <a:t>It should become as routine as asking, “Do you have any allergies?”</a:t>
            </a:r>
          </a:p>
          <a:p>
            <a:pPr algn="just">
              <a:lnSpc>
                <a:spcPts val="2709"/>
              </a:lnSpc>
            </a:pPr>
            <a:endParaRPr lang="en-US" sz="2258">
              <a:solidFill>
                <a:srgbClr val="68864A"/>
              </a:solidFill>
              <a:latin typeface="Canva Sans"/>
              <a:ea typeface="Canva Sans"/>
              <a:cs typeface="Canva Sans"/>
              <a:sym typeface="Canva Sans"/>
            </a:endParaRPr>
          </a:p>
          <a:p>
            <a:pPr marL="487529" lvl="1" indent="-243764" algn="just">
              <a:lnSpc>
                <a:spcPts val="2709"/>
              </a:lnSpc>
              <a:buFont typeface="Arial"/>
              <a:buChar char="•"/>
            </a:pPr>
            <a:r>
              <a:rPr lang="en-US" sz="2258">
                <a:solidFill>
                  <a:srgbClr val="68864A"/>
                </a:solidFill>
                <a:latin typeface="Canva Sans"/>
                <a:ea typeface="Canva Sans"/>
                <a:cs typeface="Canva Sans"/>
                <a:sym typeface="Canva Sans"/>
              </a:rPr>
              <a:t>Patients should always be assessed alone first to ensure privacy and safety before any family members enter the room.</a:t>
            </a:r>
          </a:p>
          <a:p>
            <a:pPr algn="just">
              <a:lnSpc>
                <a:spcPts val="2709"/>
              </a:lnSpc>
            </a:pPr>
            <a:endParaRPr lang="en-US" sz="2258">
              <a:solidFill>
                <a:srgbClr val="68864A"/>
              </a:solidFill>
              <a:latin typeface="Canva Sans"/>
              <a:ea typeface="Canva Sans"/>
              <a:cs typeface="Canva Sans"/>
              <a:sym typeface="Canva Sans"/>
            </a:endParaRPr>
          </a:p>
          <a:p>
            <a:pPr marL="487529" lvl="1" indent="-243764" algn="just">
              <a:lnSpc>
                <a:spcPts val="2709"/>
              </a:lnSpc>
              <a:buFont typeface="Arial"/>
              <a:buChar char="•"/>
            </a:pPr>
            <a:r>
              <a:rPr lang="en-US" sz="2258">
                <a:solidFill>
                  <a:srgbClr val="68864A"/>
                </a:solidFill>
                <a:latin typeface="Canva Sans"/>
                <a:ea typeface="Canva Sans"/>
                <a:cs typeface="Canva Sans"/>
                <a:sym typeface="Canva Sans"/>
              </a:rPr>
              <a:t>This creates an environment of trust and reduces cultural and power barriers that silence disclosure (Lock et al., 2025; Raja et al., 2015).</a:t>
            </a:r>
          </a:p>
          <a:p>
            <a:pPr algn="just">
              <a:lnSpc>
                <a:spcPts val="2709"/>
              </a:lnSpc>
            </a:pPr>
            <a:endParaRPr lang="en-US" sz="2258">
              <a:solidFill>
                <a:srgbClr val="68864A"/>
              </a:solidFill>
              <a:latin typeface="Canva Sans"/>
              <a:ea typeface="Canva Sans"/>
              <a:cs typeface="Canva Sans"/>
              <a:sym typeface="Canva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2800</Words>
  <Application>Microsoft Office PowerPoint</Application>
  <PresentationFormat>Custom</PresentationFormat>
  <Paragraphs>182</Paragraphs>
  <Slides>19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Canva Sans</vt:lpstr>
      <vt:lpstr>Calibri</vt:lpstr>
      <vt:lpstr>Madani Arabic</vt:lpstr>
      <vt:lpstr>Arial</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HLTH5200</dc:title>
  <dc:creator>Taj</dc:creator>
  <cp:lastModifiedBy>Melissa Umali</cp:lastModifiedBy>
  <cp:revision>2</cp:revision>
  <dcterms:created xsi:type="dcterms:W3CDTF">2006-08-16T00:00:00Z</dcterms:created>
  <dcterms:modified xsi:type="dcterms:W3CDTF">2025-11-19T00:26:15Z</dcterms:modified>
  <dc:identifier>DAG3yHtZDV0</dc:identifier>
</cp:coreProperties>
</file>