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rimo" panose="020B0604020202020204" pitchFamily="34" charset="0"/>
      <p:regular r:id="rId18"/>
    </p:embeddedFont>
    <p:embeddedFont>
      <p:font typeface="Calibri" panose="020F0502020204030204" pitchFamily="34" charset="0"/>
      <p:regular r:id="rId19"/>
      <p:bold r:id="rId20"/>
      <p:italic r:id="rId21"/>
      <p:boldItalic r:id="rId22"/>
    </p:embeddedFont>
    <p:embeddedFont>
      <p:font typeface="Canva Sans" panose="020B0503030501040103" pitchFamily="34" charset="0"/>
      <p:regular r:id="rId23"/>
    </p:embeddedFont>
    <p:embeddedFont>
      <p:font typeface="Canva Sans Bold" panose="020B0803030501040103" pitchFamily="34" charset="0"/>
      <p:regular r:id="rId24"/>
      <p:bold r:id="rId25"/>
    </p:embeddedFont>
    <p:embeddedFont>
      <p:font typeface="Codec Pro" pitchFamily="2" charset="0"/>
      <p:regular r:id="rId26"/>
    </p:embeddedFont>
    <p:embeddedFont>
      <p:font typeface="Codec Pro Bold" pitchFamily="2" charset="0"/>
      <p:regular r:id="rId27"/>
      <p:bold r:id="rId28"/>
    </p:embeddedFont>
    <p:embeddedFont>
      <p:font typeface="DM Serif Display" pitchFamily="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6" autoAdjust="0"/>
  </p:normalViewPr>
  <p:slideViewPr>
    <p:cSldViewPr>
      <p:cViewPr varScale="1">
        <p:scale>
          <a:sx n="70" d="100"/>
          <a:sy n="70" d="100"/>
        </p:scale>
        <p:origin x="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Read from notebook </a:t>
            </a:r>
          </a:p>
          <a:p>
            <a:r>
              <a:rPr lang="en-US"/>
              <a:t>Currently, four mandatory modules exist through IH related to cultural safety and colonization. IH: anti-racism policy, diversity policy, workplace environment policy, indigenous specific anti-racism education (still being developed – 3 phases as below). </a:t>
            </a:r>
          </a:p>
          <a:p>
            <a:r>
              <a:rPr lang="en-US"/>
              <a:t>There are three modules with accompanying toolkits regarding Indigenous-specific anti-racism education that have been created in response to the In Plain Sight report. San'yas is no longer available to IH staff as these IH specific modules are meant to incorporate these teachings. These modules are NOT mandatory and are not reimbursed. The modules incorporate a learning circle at the time of completion, and two phases of this education series is still under completion. The estimated time to complete this learning is 40 hours - again NOT mandatory, NOT paid. </a:t>
            </a:r>
          </a:p>
          <a:p>
            <a:r>
              <a:rPr lang="en-US"/>
              <a:t>BCCNM Indigenous Cultural Safety, Cultural Humility, and Anti-Racism practice standard BCCNM learning modules for practice standard, BCCNM companion guide for practice standard</a:t>
            </a:r>
          </a:p>
          <a:p>
            <a:r>
              <a:rPr lang="en-US"/>
              <a:t>FNHA answering the call specific to maternal health, MANY resources, documents and reports. 40-200+ pages each.</a:t>
            </a:r>
          </a:p>
          <a:p>
            <a:r>
              <a:rPr lang="en-US"/>
              <a:t>BCCNM has a practice standard for anti-racism. IH has a policy and education modules. However, there is no clear place the amalgamates this information for practical use. </a:t>
            </a:r>
          </a:p>
          <a:p>
            <a:endParaRPr lang="en-US"/>
          </a:p>
          <a:p>
            <a:r>
              <a:rPr lang="en-US"/>
              <a:t>Honestly going through all of these resources is time consuming. Having ONE bedside toolkit for practitioners that is specific to anti racist maternal care would be more efficient and practical.</a:t>
            </a:r>
          </a:p>
          <a:p>
            <a:r>
              <a:rPr lang="en-US"/>
              <a:t>We need something quick, accessible and succinct for practitioners to access as a guide to anti-racist care.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Indigenous Peoples’ rates of perinatal mortality and stillbirth are 2–2.5 times higher than the Canadian average (Durant et al., 2024).</a:t>
            </a:r>
          </a:p>
          <a:p>
            <a:endParaRPr lang="en-US"/>
          </a:p>
          <a:p>
            <a:r>
              <a:rPr lang="en-US"/>
              <a:t>One of 3 biggest wholistic risks to indigenous life givers remains racism (Durant et al., 2024). This assesses risks from more than just a biomedical lense and is imperative to consider. </a:t>
            </a:r>
          </a:p>
          <a:p>
            <a:endParaRPr lang="en-US"/>
          </a:p>
          <a:p>
            <a:r>
              <a:rPr lang="en-US"/>
              <a:t>We need solutions to make care safe for Indigenous peoples. </a:t>
            </a:r>
          </a:p>
          <a:p>
            <a:r>
              <a:rPr lang="en-US"/>
              <a:t>As per Yamada et al. (2015) toolkits hold PROMISE as an effective approach to evidence use in practice and improving outcomes. </a:t>
            </a:r>
          </a:p>
          <a:p>
            <a:r>
              <a:rPr lang="en-US"/>
              <a:t>LaRocca et al. (2012) suggested that the more successful KT intervention strategies were those that were accessible and could be tailored to the needs and preferences of the users.</a:t>
            </a:r>
          </a:p>
          <a:p>
            <a:r>
              <a:rPr lang="en-US"/>
              <a:t>This toolkit would contribute to this overarching goal by providing easy access to education and resources. </a:t>
            </a:r>
          </a:p>
          <a:p>
            <a:endParaRPr lang="en-US"/>
          </a:p>
          <a:p>
            <a:r>
              <a:rPr lang="en-US"/>
              <a:t>A toolkit allows the user to select strategies in the toolkit that are supported by evidence of effectiveness and use them at their own discretion, according to their aims, resources and context (Yamada et al., 2015).</a:t>
            </a:r>
          </a:p>
          <a:p>
            <a:endParaRPr lang="en-US"/>
          </a:p>
          <a:p>
            <a:r>
              <a:rPr lang="en-US"/>
              <a:t>STRENGTHS:</a:t>
            </a:r>
          </a:p>
          <a:p>
            <a:endParaRPr lang="en-US"/>
          </a:p>
          <a:p>
            <a:r>
              <a:rPr lang="en-US"/>
              <a:t>-flexibility of use</a:t>
            </a:r>
          </a:p>
          <a:p>
            <a:r>
              <a:rPr lang="en-US"/>
              <a:t>-uses existing resources</a:t>
            </a:r>
          </a:p>
          <a:p>
            <a:r>
              <a:rPr lang="en-US"/>
              <a:t>-providers choose what will help them in that moment and how to apply the information</a:t>
            </a:r>
          </a:p>
          <a:p>
            <a:r>
              <a:rPr lang="en-US"/>
              <a:t>-a bedside toolkit could help to address the interpersonal aspect of change</a:t>
            </a:r>
          </a:p>
          <a:p>
            <a:r>
              <a:rPr lang="en-US"/>
              <a:t>-can help providers and patients work together and build stronger, trusting relationships</a:t>
            </a:r>
          </a:p>
          <a:p>
            <a:r>
              <a:rPr lang="en-US"/>
              <a:t>-takes burden off of patients and families to explain background to providers</a:t>
            </a:r>
          </a:p>
          <a:p>
            <a:r>
              <a:rPr lang="en-US"/>
              <a:t>-addresses racism </a:t>
            </a:r>
          </a:p>
          <a:p>
            <a:endParaRPr lang="en-US"/>
          </a:p>
          <a:p>
            <a:endParaRPr lang="en-US"/>
          </a:p>
          <a:p>
            <a:r>
              <a:rPr lang="en-US"/>
              <a:t>One step towards a bigger goal: </a:t>
            </a:r>
          </a:p>
          <a:p>
            <a:r>
              <a:rPr lang="en-US"/>
              <a:t>Anti-racism interventions are needed at systemic, organizational, interpersonal (patient⁄ provider) and patient- or family-centered levels simultaneously over an extended period of time to create impactful and sustainable change in healthcare settings (Hassen et al., 2021).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More detail re implementation plan: </a:t>
            </a:r>
          </a:p>
          <a:p>
            <a:endParaRPr lang="en-US"/>
          </a:p>
          <a:p>
            <a:r>
              <a:rPr lang="en-US"/>
              <a:t>Knowledge translation resources often overlook implementation outcomes. </a:t>
            </a:r>
          </a:p>
          <a:p>
            <a:r>
              <a:rPr lang="en-US"/>
              <a:t>A toolkit seems like a very simple concept, or it did to me, but there are actually quite a few things to think about when developing a toolkit or any type of educational material. </a:t>
            </a:r>
          </a:p>
          <a:p>
            <a:endParaRPr lang="en-US"/>
          </a:p>
          <a:p>
            <a:r>
              <a:rPr lang="en-US"/>
              <a:t>Like I touched on before, it is important that each component within the toolkit have a purpose and rationale that is clearly described for users (Yamada et al., 2015). Components should be developed and informed with high quality evidence, ESPECIALLY because the goal is to change practice. </a:t>
            </a:r>
          </a:p>
          <a:p>
            <a:r>
              <a:rPr lang="en-US"/>
              <a:t>Delivery methods should be guided by a comprehensive implementation process, ie how are we going to implement this properly? </a:t>
            </a:r>
          </a:p>
          <a:p>
            <a:r>
              <a:rPr lang="en-US"/>
              <a:t>?And, an evaluation plan and study design that links and helps explain the factors that led to effectiveness and successful implementation. </a:t>
            </a:r>
          </a:p>
          <a:p>
            <a:r>
              <a:rPr lang="en-US"/>
              <a:t> </a:t>
            </a:r>
          </a:p>
          <a:p>
            <a:r>
              <a:rPr lang="en-US"/>
              <a:t>Toolkits alone (passive dissemination) are almost always not successful. Need active dissemination, education, leaders, local champions etc. </a:t>
            </a:r>
          </a:p>
          <a:p>
            <a:endParaRPr lang="en-US"/>
          </a:p>
          <a:p>
            <a:r>
              <a:rPr lang="en-US"/>
              <a:t>Challenges include:</a:t>
            </a:r>
          </a:p>
          <a:p>
            <a:r>
              <a:rPr lang="en-US"/>
              <a:t>Time</a:t>
            </a:r>
          </a:p>
          <a:p>
            <a:r>
              <a:rPr lang="en-US"/>
              <a:t>Money</a:t>
            </a:r>
          </a:p>
          <a:p>
            <a:r>
              <a:rPr lang="en-US"/>
              <a:t>Inadequate staffing</a:t>
            </a:r>
          </a:p>
          <a:p>
            <a:r>
              <a:rPr lang="en-US"/>
              <a:t>Lack of teamwork</a:t>
            </a:r>
          </a:p>
          <a:p>
            <a:r>
              <a:rPr lang="en-US"/>
              <a:t>Belief against guideline or staff buy-in</a:t>
            </a:r>
          </a:p>
          <a:p>
            <a:r>
              <a:rPr lang="en-US"/>
              <a:t>Conflict with clinical autonomy</a:t>
            </a:r>
          </a:p>
          <a:p>
            <a:r>
              <a:rPr lang="en-US"/>
              <a:t>Emotional response and confidence in skills </a:t>
            </a:r>
          </a:p>
          <a:p>
            <a:r>
              <a:rPr lang="en-US"/>
              <a:t>Resistance to change</a:t>
            </a:r>
          </a:p>
          <a:p>
            <a:r>
              <a:rPr lang="en-US"/>
              <a:t>Change fatigue</a:t>
            </a:r>
          </a:p>
          <a:p>
            <a:r>
              <a:rPr lang="en-US"/>
              <a:t>Associated increased workload </a:t>
            </a:r>
          </a:p>
          <a:p>
            <a:r>
              <a:rPr lang="en-US"/>
              <a:t>Lack of noticeable improvement from guideline</a:t>
            </a:r>
          </a:p>
          <a:p>
            <a:r>
              <a:rPr lang="en-US"/>
              <a:t>Keeping links up to date!</a:t>
            </a:r>
          </a:p>
          <a:p>
            <a:r>
              <a:rPr lang="en-US"/>
              <a:t>Lack of organizational support</a:t>
            </a:r>
          </a:p>
          <a:p>
            <a:r>
              <a:rPr lang="en-US"/>
              <a:t>Including committing leadership to taking action</a:t>
            </a:r>
          </a:p>
          <a:p>
            <a:r>
              <a:rPr lang="en-US"/>
              <a:t>Healthcare system structure </a:t>
            </a:r>
          </a:p>
          <a:p>
            <a:r>
              <a:rPr lang="en-US"/>
              <a:t>Saved these for last because they are bigger challenges as SYSTEMIC CHANGE IS NEEDED!! </a:t>
            </a:r>
          </a:p>
          <a:p>
            <a:endParaRPr lang="en-US"/>
          </a:p>
          <a:p>
            <a:r>
              <a:rPr lang="en-US"/>
              <a:t>Particular to this toolkit, </a:t>
            </a:r>
          </a:p>
          <a:p>
            <a:r>
              <a:rPr lang="en-US"/>
              <a:t>uniqueness of cultures and nations served and First Nations input need to be considered. </a:t>
            </a:r>
          </a:p>
          <a:p>
            <a:endParaRPr lang="en-US"/>
          </a:p>
          <a:p>
            <a:r>
              <a:rPr lang="en-US"/>
              <a:t>Example: Evidence Based Practice for Improving Quality (EPIQ) is an example of a KT intervention that combines evidence, continuous quality improvement, an implementation process and assessment of implementation outcomes. </a:t>
            </a:r>
          </a:p>
          <a:p>
            <a:r>
              <a:rPr lang="en-US"/>
              <a:t>In phase 1 (Preparation), the hospital unit identifies an implementation team, who are trained to review existing unit pain practices, guidelines and research evidence to inform targeted practice changes. </a:t>
            </a:r>
          </a:p>
          <a:p>
            <a:r>
              <a:rPr lang="en-US"/>
              <a:t>In phase 2 (Implementation), the team identifies specific pain practice aims and KT strategies (eg, educational outreach, reminders and audit and feedback) to implement using quality improvement cycles. </a:t>
            </a:r>
          </a:p>
          <a:p>
            <a:r>
              <a:rPr lang="en-US"/>
              <a:t>EPIQ was effective in improving pain process outcomes (ie, pain assessment and management) and reducing the odds of having severe pain by 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feasibility and recommendations for overcoming challenges </a:t>
            </a:r>
          </a:p>
          <a:p>
            <a:endParaRPr lang="en-US"/>
          </a:p>
          <a:p>
            <a:r>
              <a:rPr lang="en-US"/>
              <a:t>Adequate resources and time in themselves are facilitators to implementation of resources. There are so many toolkits out there that could be used as a guide to creating this specific toolkit. While it is tempting to include as much information as possible, I think that using existing resources and keeping information as succinct as possible will make this project more feasible. It can always be built upon. This will also allow a faster rollout and minimal resource use. Using the cultural safety and humility team at IH as a resource for time and money to put into this toolkit is a possibility (personal communication). they could also keep links up to date? </a:t>
            </a:r>
          </a:p>
          <a:p>
            <a:r>
              <a:rPr lang="en-US"/>
              <a:t>Basically, what I learned through looking into successful implementation of tools like this is that they cannot just be rolled out or placed on a unit on their own with nothing surrounding the resource. You need </a:t>
            </a:r>
          </a:p>
          <a:p>
            <a:r>
              <a:rPr lang="en-US"/>
              <a:t>Champions to support implementation --&gt; this could be nurse educators could play a role, nurses from the floor. You need in-services or education surrounding the resource and its purpose. This should include continuing education around the toolkit, it's goals and achievements. </a:t>
            </a:r>
          </a:p>
          <a:p>
            <a:r>
              <a:rPr lang="en-US"/>
              <a:t>Just saying... as quoted from IH's anti racism policy it is manager's RESPONSIBILITY to Organize Anti-Racism education, training and professional development opportunities for staff </a:t>
            </a:r>
          </a:p>
          <a:p>
            <a:r>
              <a:rPr lang="en-US"/>
              <a:t>This is timely!!! We NEED anti-racism resources to stay relevant. Looking at the TRC calls to action, in plain sight report, FNHA answering the call, national inquiry into missing and murdered indigenous women and girls, interior health anti-racism policy, among so many others - this needs to be a priority NOW. Should be a part of performance evaluation.</a:t>
            </a:r>
          </a:p>
          <a:p>
            <a:r>
              <a:rPr lang="en-US"/>
              <a:t>Other successful implementation strategies:</a:t>
            </a:r>
          </a:p>
          <a:p>
            <a:r>
              <a:rPr lang="en-US"/>
              <a:t>Patients and families should be involved. Efforts are required to ensure that knowledge users actively engage with toolkit materials, moving away from passive diffusion (Yamada et al, 2015). This is all linked to staff buy-in and actual use of the toolkit.  </a:t>
            </a:r>
          </a:p>
          <a:p>
            <a:endParaRPr lang="en-US"/>
          </a:p>
          <a:p>
            <a:r>
              <a:rPr lang="en-US"/>
              <a:t>This type of resource could be more successful than others as it has been suggested strategies that are accessible and can be tailored to the needs and preferences of the users have better buy in. (LaRocca et al., 2012). This maintains autonomy. </a:t>
            </a:r>
          </a:p>
          <a:p>
            <a:r>
              <a:rPr lang="en-US"/>
              <a:t>Staff value the intervention</a:t>
            </a:r>
          </a:p>
          <a:p>
            <a:r>
              <a:rPr lang="en-US"/>
              <a:t>Well designed resources - make it visually appealing and easy to use! </a:t>
            </a:r>
          </a:p>
          <a:p>
            <a:r>
              <a:rPr lang="en-US"/>
              <a:t>Attitude that intervention is evidence based and will lead to positive outcomes/improvements. Noticeable outcomes from a solution make staff more willing to use it. </a:t>
            </a:r>
          </a:p>
          <a:p>
            <a:r>
              <a:rPr lang="en-US"/>
              <a:t>Innovative environmental modifications that promote resource usage</a:t>
            </a:r>
          </a:p>
          <a:p>
            <a:r>
              <a:rPr lang="en-US"/>
              <a:t>A few other facilitators to implementing knowledge translation resources include </a:t>
            </a:r>
          </a:p>
          <a:p>
            <a:r>
              <a:rPr lang="en-US"/>
              <a:t>Coordination among staff</a:t>
            </a:r>
          </a:p>
          <a:p>
            <a:r>
              <a:rPr lang="en-US"/>
              <a:t>Good communication and information flow</a:t>
            </a:r>
          </a:p>
          <a:p>
            <a:endParaRPr lang="en-US"/>
          </a:p>
          <a:p>
            <a:r>
              <a:rPr lang="en-US"/>
              <a:t>Shifting from education etc to </a:t>
            </a:r>
          </a:p>
          <a:p>
            <a:r>
              <a:rPr lang="en-US"/>
              <a:t>anti racism means changing policy and the way that organizations work at a high level.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decolonial toolbox designed by the Mikana network in Quebec with partners.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Basically, this solution would take existing resources and combine them into one easy to usea, accessible toolkit for providers working with Indigenous life-givers. The </a:t>
            </a:r>
          </a:p>
          <a:p>
            <a:r>
              <a:rPr lang="en-US"/>
              <a:t>focus is anti-racism in maternal care. </a:t>
            </a:r>
          </a:p>
          <a:p>
            <a:endParaRPr lang="en-US"/>
          </a:p>
          <a:p>
            <a:r>
              <a:rPr lang="en-US"/>
              <a:t>This is a type of knowledge translation resource. Knowledge translation being the link between researchers and knowledge users, such as clinicians, to provide more effective health services and and strengthen the healthcare system (Yamada et al., 2015). This ideally supports the implementation of evidence into clinical care.  </a:t>
            </a:r>
          </a:p>
          <a:p>
            <a:r>
              <a:rPr lang="en-US"/>
              <a:t>The goal of this toolkit is that the evidence and education provided leads to behavioural change and better patient outcomes as a result. </a:t>
            </a:r>
          </a:p>
          <a:p>
            <a:endParaRPr lang="en-US"/>
          </a:p>
          <a:p>
            <a:r>
              <a:rPr lang="en-US"/>
              <a:t>Some highlights are that this toolkit would make information accessible to providers, would have a clear purpose, and would be backed by high quality evidence. </a:t>
            </a:r>
          </a:p>
          <a:p>
            <a:endParaRPr lang="en-US"/>
          </a:p>
          <a:p>
            <a:r>
              <a:rPr lang="en-US"/>
              <a:t>Some background and education of forced birth evacuations in Canada and BC.</a:t>
            </a:r>
          </a:p>
          <a:p>
            <a:r>
              <a:rPr lang="en-US"/>
              <a:t>A glossary of commonly used terms, good ways to approach language, perhaps some common Secwepemc terms used in birthing, a birthing story? </a:t>
            </a:r>
          </a:p>
          <a:p>
            <a:r>
              <a:rPr lang="en-US"/>
              <a:t>WHY this matters - effects that this can have on patients, statistics, care outcomes etc.</a:t>
            </a:r>
          </a:p>
          <a:p>
            <a:r>
              <a:rPr lang="en-US"/>
              <a:t>Self-reflection </a:t>
            </a:r>
          </a:p>
          <a:p>
            <a:r>
              <a:rPr lang="en-US"/>
              <a:t>Culturally safe care tips </a:t>
            </a:r>
          </a:p>
          <a:p>
            <a:r>
              <a:rPr lang="en-US"/>
              <a:t>Resources for staff and patients - bulk of toolkit</a:t>
            </a:r>
          </a:p>
          <a:p>
            <a:r>
              <a:rPr lang="en-US"/>
              <a:t>A place for contact and feedback as follow up and evaluation is very important!</a:t>
            </a:r>
          </a:p>
          <a:p>
            <a:endParaRPr lang="en-US"/>
          </a:p>
          <a:p>
            <a:r>
              <a:rPr lang="en-US"/>
              <a:t>Adjunct to other solutions including education modules, in person education, and policy change.</a:t>
            </a:r>
          </a:p>
          <a:p>
            <a:endParaRPr lang="en-US"/>
          </a:p>
          <a:p>
            <a:r>
              <a:rPr lang="en-US"/>
              <a:t>Justice Murray Sinclair - senator 2016-2021. First Nations lawyer and judge (first in MB, second in Canada).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Many toolkits exist in various settings, organizations like the WHO use toolkits, health authorities use them for leadership, policy, and individual guidance.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Just put the table of contents to give an idea of what toolkits can contain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LaRocca et al. (2012) suggested that the more successful KT intervention strategies were those that were accessible and could be tailored to the needs and preferences of the users.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 - </a:t>
            </a:r>
          </a:p>
          <a:p>
            <a:r>
              <a:rPr lang="en-US"/>
              <a:t>Phase 1 modules are all available online to staff, they are NOT mandatory or paid</a:t>
            </a:r>
          </a:p>
          <a:p>
            <a:r>
              <a:rPr lang="en-US"/>
              <a:t>Each module has a toolkit to go along with it</a:t>
            </a:r>
          </a:p>
          <a:p>
            <a:r>
              <a:rPr lang="en-US"/>
              <a:t>Phase 2 webpage refresh has been done </a:t>
            </a:r>
          </a:p>
          <a:p>
            <a:r>
              <a:rPr lang="en-US"/>
              <a:t>Experiential learning has ONE course available virtually only</a:t>
            </a:r>
          </a:p>
          <a:p>
            <a:r>
              <a:rPr lang="en-US"/>
              <a:t>Phase 3 as you can see is "under development"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Part of the web page refresh</a:t>
            </a:r>
          </a:p>
          <a:p>
            <a:endParaRPr lang="en-US"/>
          </a:p>
          <a:p>
            <a:r>
              <a:rPr lang="en-US"/>
              <a:t>It is actually MUCH more use friendly in my opinion and has a lot more information, quick links, some toolkits, and is more visually appealing. This happened this month as far as I am aware. </a:t>
            </a:r>
          </a:p>
          <a:p>
            <a:endParaRPr lang="en-US"/>
          </a:p>
          <a:p>
            <a:r>
              <a:rPr lang="en-US"/>
              <a:t>IH has 31202 staff (IH quick facts, Jun 2, 2025). 448 UNIQUE viewers to cultural safety hub as of Nov 12, 2025. 1.4% of staff have accessed this page. </a:t>
            </a:r>
          </a:p>
          <a:p>
            <a:r>
              <a:rPr lang="en-US"/>
              <a:t>Clearly, we need a way to make information more obvious and accessible to employees. There is so much good information out there and good work that has already been done,  but we need employees to actually access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Implementation plan:</a:t>
            </a:r>
          </a:p>
          <a:p>
            <a:r>
              <a:rPr lang="en-US"/>
              <a:t>(tailor to local context) </a:t>
            </a:r>
          </a:p>
          <a:p>
            <a:endParaRPr lang="en-US"/>
          </a:p>
          <a:p>
            <a:r>
              <a:rPr lang="en-US"/>
              <a:t>This toolkit would be rolled out at the hospital in Kamloops, RIH, on the maternity ward and possibly other wards that care for maternity patients such as the recovery room. Hopefully the time to put together a short toolkit and roll it out would be a few months.</a:t>
            </a:r>
          </a:p>
          <a:p>
            <a:endParaRPr lang="en-US"/>
          </a:p>
          <a:p>
            <a:r>
              <a:rPr lang="en-US"/>
              <a:t>Ideally, the roll out would include more than just a printed toolkit. For example, posters, pocket cards, bedside card deck, stickers with QR codes that practitioners can scan to access the toolkit online and therefore access linked documents more easily. These would also serve as physical reminders, which is a knowledge translation strategy (Yamada et al., 2015).  </a:t>
            </a:r>
          </a:p>
          <a:p>
            <a:endParaRPr lang="en-US"/>
          </a:p>
          <a:p>
            <a:r>
              <a:rPr lang="en-US"/>
              <a:t>It is hard to cut down and include only necessary information to make the toolkit accessible for busy providers. </a:t>
            </a:r>
          </a:p>
          <a:p>
            <a:r>
              <a:rPr lang="en-US"/>
              <a:t>IDEALLY we would get First Nations input - perhaps from patients, Indigenous patient liaisons, or an elder if possible on what is most important to include in the toolkit. Community/primary care RN's may also be able to provide insight based on what they have seen. The bulk, if not all, of the information would be already accessible to IH employees to make the rollout as feasible as possible. There has already been SO much work done by Indigenous peoples related to this issue, so the idea would be to amalgamate this work rather than start from scratch.</a:t>
            </a:r>
          </a:p>
          <a:p>
            <a:endParaRPr lang="en-US"/>
          </a:p>
          <a:p>
            <a:r>
              <a:rPr lang="en-US"/>
              <a:t>For example, maternity ward uses poster with evidence showing why skin to skin is effective.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would this toolkit help our patient? </a:t>
            </a:r>
          </a:p>
          <a:p>
            <a:endParaRPr lang="en-US"/>
          </a:p>
          <a:p>
            <a:r>
              <a:rPr lang="en-US"/>
              <a:t>To tie this in with our example, take Leah, our young mother.</a:t>
            </a:r>
          </a:p>
          <a:p>
            <a:r>
              <a:rPr lang="en-US"/>
              <a:t>She arrives to the hospital from her community, away from family and supports. Because staff are familiar with the toolkit, they realize the struggles that Leah may be going through to give birth WITHOUT her having to explain to them. They are familiar with some of her cultural language and practices. Staff are more aware of their own biases.</a:t>
            </a:r>
          </a:p>
          <a:p>
            <a:r>
              <a:rPr lang="en-US"/>
              <a:t>They are able to more safely provide care and form a trusting relationship with Leah.</a:t>
            </a:r>
          </a:p>
          <a:p>
            <a:r>
              <a:rPr lang="en-US"/>
              <a:t>They are able to access resources if unsure and ask Leah what she needs with more confidence that they will be able to provide this cultural support. </a:t>
            </a:r>
          </a:p>
          <a:p>
            <a:endParaRPr lang="en-US"/>
          </a:p>
          <a:p>
            <a:r>
              <a:rPr lang="en-US"/>
              <a:t>Over time, the ward culture normalizes accountability and self-reflection.</a:t>
            </a:r>
          </a:p>
          <a:p>
            <a:endParaRPr lang="en-US"/>
          </a:p>
          <a:p>
            <a:r>
              <a:rPr lang="en-US"/>
              <a:t>When individual practitioners are able to shift their views and practice, then the ward slowly shifts, this can spark changes to entire systems, person by person, ward by ward, hospital by hospital.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8.xml"/><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jpe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6.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5824985" y="1020501"/>
            <a:ext cx="6638029" cy="8245999"/>
          </a:xfrm>
          <a:custGeom>
            <a:avLst/>
            <a:gdLst/>
            <a:ahLst/>
            <a:cxnLst/>
            <a:rect l="l" t="t" r="r" b="b"/>
            <a:pathLst>
              <a:path w="6638029" h="8245999">
                <a:moveTo>
                  <a:pt x="0" y="0"/>
                </a:moveTo>
                <a:lnTo>
                  <a:pt x="6638030" y="0"/>
                </a:lnTo>
                <a:lnTo>
                  <a:pt x="6638030" y="8245998"/>
                </a:lnTo>
                <a:lnTo>
                  <a:pt x="0" y="8245998"/>
                </a:lnTo>
                <a:lnTo>
                  <a:pt x="0" y="0"/>
                </a:lnTo>
                <a:close/>
              </a:path>
            </a:pathLst>
          </a:custGeom>
          <a:blipFill>
            <a:blip r:embed="rId14"/>
            <a:stretch>
              <a:fillRect/>
            </a:stretch>
          </a:blipFill>
        </p:spPr>
      </p:sp>
      <p:sp>
        <p:nvSpPr>
          <p:cNvPr id="15" name="Freeform 15"/>
          <p:cNvSpPr/>
          <p:nvPr/>
        </p:nvSpPr>
        <p:spPr>
          <a:xfrm>
            <a:off x="5842055" y="1041705"/>
            <a:ext cx="6605819" cy="8205986"/>
          </a:xfrm>
          <a:custGeom>
            <a:avLst/>
            <a:gdLst/>
            <a:ahLst/>
            <a:cxnLst/>
            <a:rect l="l" t="t" r="r" b="b"/>
            <a:pathLst>
              <a:path w="6605819" h="8205986">
                <a:moveTo>
                  <a:pt x="0" y="0"/>
                </a:moveTo>
                <a:lnTo>
                  <a:pt x="6605819" y="0"/>
                </a:lnTo>
                <a:lnTo>
                  <a:pt x="6605819" y="8205986"/>
                </a:lnTo>
                <a:lnTo>
                  <a:pt x="0" y="8205986"/>
                </a:lnTo>
                <a:lnTo>
                  <a:pt x="0" y="0"/>
                </a:lnTo>
                <a:close/>
              </a:path>
            </a:pathLst>
          </a:custGeom>
          <a:blipFill>
            <a:blip r:embed="rId14"/>
            <a:stretch>
              <a:fillRect/>
            </a:stretch>
          </a:blipFill>
        </p:spPr>
      </p:sp>
      <p:sp>
        <p:nvSpPr>
          <p:cNvPr id="16" name="TextBox 16"/>
          <p:cNvSpPr txBox="1"/>
          <p:nvPr/>
        </p:nvSpPr>
        <p:spPr>
          <a:xfrm>
            <a:off x="1981320" y="-152400"/>
            <a:ext cx="14325360" cy="1343408"/>
          </a:xfrm>
          <a:prstGeom prst="rect">
            <a:avLst/>
          </a:prstGeom>
        </p:spPr>
        <p:txBody>
          <a:bodyPr lIns="0" tIns="0" rIns="0" bIns="0" rtlCol="0" anchor="t">
            <a:spAutoFit/>
          </a:bodyPr>
          <a:lstStyle/>
          <a:p>
            <a:pPr algn="ctr">
              <a:lnSpc>
                <a:spcPts val="11003"/>
              </a:lnSpc>
            </a:pPr>
            <a:r>
              <a:rPr lang="en-US" sz="7859">
                <a:solidFill>
                  <a:srgbClr val="947169"/>
                </a:solidFill>
                <a:latin typeface="DM Serif Display"/>
                <a:ea typeface="DM Serif Display"/>
                <a:cs typeface="DM Serif Display"/>
                <a:sym typeface="DM Serif Display"/>
              </a:rPr>
              <a:t>ANTI-RACISM TOOLKIT</a:t>
            </a:r>
          </a:p>
        </p:txBody>
      </p:sp>
      <p:sp>
        <p:nvSpPr>
          <p:cNvPr id="17" name="TextBox 17"/>
          <p:cNvSpPr txBox="1"/>
          <p:nvPr/>
        </p:nvSpPr>
        <p:spPr>
          <a:xfrm>
            <a:off x="15779192" y="8590572"/>
            <a:ext cx="2359596" cy="1462069"/>
          </a:xfrm>
          <a:prstGeom prst="rect">
            <a:avLst/>
          </a:prstGeom>
        </p:spPr>
        <p:txBody>
          <a:bodyPr lIns="0" tIns="0" rIns="0" bIns="0" rtlCol="0" anchor="t">
            <a:spAutoFit/>
          </a:bodyPr>
          <a:lstStyle/>
          <a:p>
            <a:pPr algn="ctr">
              <a:lnSpc>
                <a:spcPts val="2888"/>
              </a:lnSpc>
              <a:spcBef>
                <a:spcPct val="0"/>
              </a:spcBef>
            </a:pPr>
            <a:r>
              <a:rPr lang="en-US" sz="2063">
                <a:solidFill>
                  <a:srgbClr val="E76235"/>
                </a:solidFill>
                <a:latin typeface="Codec Pro"/>
                <a:ea typeface="Codec Pro"/>
                <a:cs typeface="Codec Pro"/>
                <a:sym typeface="Codec Pro"/>
              </a:rPr>
              <a:t>Solstice Toews</a:t>
            </a:r>
          </a:p>
          <a:p>
            <a:pPr algn="ctr">
              <a:lnSpc>
                <a:spcPts val="2888"/>
              </a:lnSpc>
              <a:spcBef>
                <a:spcPct val="0"/>
              </a:spcBef>
            </a:pPr>
            <a:r>
              <a:rPr lang="en-US" sz="2063">
                <a:solidFill>
                  <a:srgbClr val="E76235"/>
                </a:solidFill>
                <a:latin typeface="Codec Pro"/>
                <a:ea typeface="Codec Pro"/>
                <a:cs typeface="Codec Pro"/>
                <a:sym typeface="Codec Pro"/>
              </a:rPr>
              <a:t>HLTH 5200</a:t>
            </a:r>
          </a:p>
          <a:p>
            <a:pPr algn="ctr">
              <a:lnSpc>
                <a:spcPts val="2888"/>
              </a:lnSpc>
              <a:spcBef>
                <a:spcPct val="0"/>
              </a:spcBef>
            </a:pPr>
            <a:r>
              <a:rPr lang="en-US" sz="2063">
                <a:solidFill>
                  <a:srgbClr val="E76235"/>
                </a:solidFill>
                <a:latin typeface="Codec Pro"/>
                <a:ea typeface="Codec Pro"/>
                <a:cs typeface="Codec Pro"/>
                <a:sym typeface="Codec Pro"/>
              </a:rPr>
              <a:t>Dr. Anila Virani</a:t>
            </a:r>
          </a:p>
          <a:p>
            <a:pPr algn="ctr">
              <a:lnSpc>
                <a:spcPts val="2888"/>
              </a:lnSpc>
              <a:spcBef>
                <a:spcPct val="0"/>
              </a:spcBef>
            </a:pPr>
            <a:r>
              <a:rPr lang="en-US" sz="2063">
                <a:solidFill>
                  <a:srgbClr val="E76235"/>
                </a:solidFill>
                <a:latin typeface="Codec Pro"/>
                <a:ea typeface="Codec Pro"/>
                <a:cs typeface="Codec Pro"/>
                <a:sym typeface="Codec Pro"/>
              </a:rPr>
              <a:t>November 26, 2025</a:t>
            </a:r>
          </a:p>
        </p:txBody>
      </p:sp>
      <p:sp>
        <p:nvSpPr>
          <p:cNvPr id="18" name="TextBox 18"/>
          <p:cNvSpPr txBox="1"/>
          <p:nvPr/>
        </p:nvSpPr>
        <p:spPr>
          <a:xfrm>
            <a:off x="1981320" y="9514797"/>
            <a:ext cx="14325360" cy="537844"/>
          </a:xfrm>
          <a:prstGeom prst="rect">
            <a:avLst/>
          </a:prstGeom>
        </p:spPr>
        <p:txBody>
          <a:bodyPr lIns="0" tIns="0" rIns="0" bIns="0" rtlCol="0" anchor="t">
            <a:spAutoFit/>
          </a:bodyPr>
          <a:lstStyle/>
          <a:p>
            <a:pPr algn="ctr">
              <a:lnSpc>
                <a:spcPts val="4480"/>
              </a:lnSpc>
            </a:pPr>
            <a:r>
              <a:rPr lang="en-US" sz="3200" b="1">
                <a:solidFill>
                  <a:srgbClr val="E16522"/>
                </a:solidFill>
                <a:latin typeface="Canva Sans Bold"/>
                <a:ea typeface="Canva Sans Bold"/>
                <a:cs typeface="Canva Sans Bold"/>
                <a:sym typeface="Canva Sans Bold"/>
              </a:rPr>
              <a:t>FOR CULTURALLY SAFE MATERNAL CARE</a:t>
            </a:r>
          </a:p>
        </p:txBody>
      </p:sp>
      <p:sp>
        <p:nvSpPr>
          <p:cNvPr id="19" name="TextBox 19"/>
          <p:cNvSpPr txBox="1"/>
          <p:nvPr/>
        </p:nvSpPr>
        <p:spPr>
          <a:xfrm>
            <a:off x="11251330" y="8983532"/>
            <a:ext cx="1211684" cy="264159"/>
          </a:xfrm>
          <a:prstGeom prst="rect">
            <a:avLst/>
          </a:prstGeom>
        </p:spPr>
        <p:txBody>
          <a:bodyPr lIns="0" tIns="0" rIns="0" bIns="0" rtlCol="0" anchor="t">
            <a:spAutoFit/>
          </a:bodyPr>
          <a:lstStyle/>
          <a:p>
            <a:pPr algn="ctr">
              <a:lnSpc>
                <a:spcPts val="2240"/>
              </a:lnSpc>
            </a:pPr>
            <a:r>
              <a:rPr lang="en-US" sz="1600">
                <a:solidFill>
                  <a:srgbClr val="33302F"/>
                </a:solidFill>
                <a:latin typeface="Canva Sans"/>
                <a:ea typeface="Canva Sans"/>
                <a:cs typeface="Canva Sans"/>
                <a:sym typeface="Canva Sans"/>
              </a:rPr>
              <a:t>(BIDA,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rot="1706595">
            <a:off x="5077886" y="5994620"/>
            <a:ext cx="2676293" cy="2057400"/>
          </a:xfrm>
          <a:custGeom>
            <a:avLst/>
            <a:gdLst/>
            <a:ahLst/>
            <a:cxnLst/>
            <a:rect l="l" t="t" r="r" b="b"/>
            <a:pathLst>
              <a:path w="2676293" h="2057400">
                <a:moveTo>
                  <a:pt x="0" y="0"/>
                </a:moveTo>
                <a:lnTo>
                  <a:pt x="2676293" y="0"/>
                </a:lnTo>
                <a:lnTo>
                  <a:pt x="2676293"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15"/>
          <p:cNvSpPr txBox="1"/>
          <p:nvPr/>
        </p:nvSpPr>
        <p:spPr>
          <a:xfrm>
            <a:off x="1061522" y="655319"/>
            <a:ext cx="16197778" cy="1343406"/>
          </a:xfrm>
          <a:prstGeom prst="rect">
            <a:avLst/>
          </a:prstGeom>
        </p:spPr>
        <p:txBody>
          <a:bodyPr lIns="0" tIns="0" rIns="0" bIns="0" rtlCol="0" anchor="t">
            <a:spAutoFit/>
          </a:bodyPr>
          <a:lstStyle/>
          <a:p>
            <a:pPr algn="ctr">
              <a:lnSpc>
                <a:spcPts val="11004"/>
              </a:lnSpc>
            </a:pPr>
            <a:r>
              <a:rPr lang="en-US" sz="7859">
                <a:solidFill>
                  <a:srgbClr val="CF9EC8"/>
                </a:solidFill>
                <a:latin typeface="DM Serif Display"/>
                <a:ea typeface="DM Serif Display"/>
                <a:cs typeface="DM Serif Display"/>
                <a:sym typeface="DM Serif Display"/>
              </a:rPr>
              <a:t>IMPLEMENTATION &amp; CONTEXT</a:t>
            </a:r>
          </a:p>
        </p:txBody>
      </p:sp>
      <p:sp>
        <p:nvSpPr>
          <p:cNvPr id="16" name="TextBox 16"/>
          <p:cNvSpPr txBox="1"/>
          <p:nvPr/>
        </p:nvSpPr>
        <p:spPr>
          <a:xfrm>
            <a:off x="14027400" y="4353623"/>
            <a:ext cx="2545076" cy="1370203"/>
          </a:xfrm>
          <a:prstGeom prst="rect">
            <a:avLst/>
          </a:prstGeom>
        </p:spPr>
        <p:txBody>
          <a:bodyPr lIns="0" tIns="0" rIns="0" bIns="0" rtlCol="0" anchor="t">
            <a:spAutoFit/>
          </a:bodyPr>
          <a:lstStyle/>
          <a:p>
            <a:pPr algn="ctr">
              <a:lnSpc>
                <a:spcPts val="5280"/>
              </a:lnSpc>
            </a:pPr>
            <a:r>
              <a:rPr lang="en-US" sz="3000">
                <a:gradFill>
                  <a:gsLst>
                    <a:gs pos="0">
                      <a:srgbClr val="FF5757">
                        <a:alpha val="100000"/>
                      </a:srgbClr>
                    </a:gs>
                    <a:gs pos="100000">
                      <a:srgbClr val="8C52FF">
                        <a:alpha val="100000"/>
                      </a:srgbClr>
                    </a:gs>
                  </a:gsLst>
                  <a:lin ang="0"/>
                </a:gradFill>
                <a:latin typeface="Codec Pro"/>
                <a:ea typeface="Codec Pro"/>
                <a:cs typeface="Codec Pro"/>
                <a:sym typeface="Codec Pro"/>
              </a:rPr>
              <a:t>FOLLOW UP</a:t>
            </a:r>
          </a:p>
          <a:p>
            <a:pPr algn="ctr">
              <a:lnSpc>
                <a:spcPts val="5631"/>
              </a:lnSpc>
            </a:pPr>
            <a:r>
              <a:rPr lang="en-US" sz="3199">
                <a:gradFill>
                  <a:gsLst>
                    <a:gs pos="0">
                      <a:srgbClr val="FF5757">
                        <a:alpha val="100000"/>
                      </a:srgbClr>
                    </a:gs>
                    <a:gs pos="100000">
                      <a:srgbClr val="8C52FF">
                        <a:alpha val="100000"/>
                      </a:srgbClr>
                    </a:gs>
                  </a:gsLst>
                  <a:lin ang="0"/>
                </a:gradFill>
                <a:latin typeface="Codec Pro"/>
                <a:ea typeface="Codec Pro"/>
                <a:cs typeface="Codec Pro"/>
                <a:sym typeface="Codec Pro"/>
              </a:rPr>
              <a:t>EVALUATION</a:t>
            </a:r>
          </a:p>
        </p:txBody>
      </p:sp>
      <p:sp>
        <p:nvSpPr>
          <p:cNvPr id="17" name="TextBox 17"/>
          <p:cNvSpPr txBox="1"/>
          <p:nvPr/>
        </p:nvSpPr>
        <p:spPr>
          <a:xfrm>
            <a:off x="2182459" y="3599942"/>
            <a:ext cx="3166837" cy="2858516"/>
          </a:xfrm>
          <a:prstGeom prst="rect">
            <a:avLst/>
          </a:prstGeom>
        </p:spPr>
        <p:txBody>
          <a:bodyPr lIns="0" tIns="0" rIns="0" bIns="0" rtlCol="0" anchor="t">
            <a:spAutoFit/>
          </a:bodyPr>
          <a:lstStyle/>
          <a:p>
            <a:pPr algn="ctr">
              <a:lnSpc>
                <a:spcPts val="5631"/>
              </a:lnSpc>
            </a:pPr>
            <a:r>
              <a:rPr lang="en-US" sz="3199">
                <a:gradFill>
                  <a:gsLst>
                    <a:gs pos="0">
                      <a:srgbClr val="FF3131">
                        <a:alpha val="100000"/>
                      </a:srgbClr>
                    </a:gs>
                    <a:gs pos="100000">
                      <a:srgbClr val="FF914D">
                        <a:alpha val="100000"/>
                      </a:srgbClr>
                    </a:gs>
                  </a:gsLst>
                  <a:lin ang="0"/>
                </a:gradFill>
                <a:latin typeface="Codec Pro"/>
                <a:ea typeface="Codec Pro"/>
                <a:cs typeface="Codec Pro"/>
                <a:sym typeface="Codec Pro"/>
              </a:rPr>
              <a:t>QR CODE </a:t>
            </a:r>
          </a:p>
          <a:p>
            <a:pPr algn="ctr">
              <a:lnSpc>
                <a:spcPts val="5631"/>
              </a:lnSpc>
            </a:pPr>
            <a:r>
              <a:rPr lang="en-US" sz="3199">
                <a:gradFill>
                  <a:gsLst>
                    <a:gs pos="0">
                      <a:srgbClr val="FF3131">
                        <a:alpha val="100000"/>
                      </a:srgbClr>
                    </a:gs>
                    <a:gs pos="100000">
                      <a:srgbClr val="FF914D">
                        <a:alpha val="100000"/>
                      </a:srgbClr>
                    </a:gs>
                  </a:gsLst>
                  <a:lin ang="0"/>
                </a:gradFill>
                <a:latin typeface="Codec Pro"/>
                <a:ea typeface="Codec Pro"/>
                <a:cs typeface="Codec Pro"/>
                <a:sym typeface="Codec Pro"/>
              </a:rPr>
              <a:t>WEBSITE</a:t>
            </a:r>
          </a:p>
          <a:p>
            <a:pPr algn="ctr">
              <a:lnSpc>
                <a:spcPts val="5631"/>
              </a:lnSpc>
            </a:pPr>
            <a:r>
              <a:rPr lang="en-US" sz="3199">
                <a:gradFill>
                  <a:gsLst>
                    <a:gs pos="0">
                      <a:srgbClr val="FF3131">
                        <a:alpha val="100000"/>
                      </a:srgbClr>
                    </a:gs>
                    <a:gs pos="100000">
                      <a:srgbClr val="FF914D">
                        <a:alpha val="100000"/>
                      </a:srgbClr>
                    </a:gs>
                  </a:gsLst>
                  <a:lin ang="0"/>
                </a:gradFill>
                <a:latin typeface="Codec Pro"/>
                <a:ea typeface="Codec Pro"/>
                <a:cs typeface="Codec Pro"/>
                <a:sym typeface="Codec Pro"/>
              </a:rPr>
              <a:t>POSTERS</a:t>
            </a:r>
          </a:p>
          <a:p>
            <a:pPr algn="ctr">
              <a:lnSpc>
                <a:spcPts val="5631"/>
              </a:lnSpc>
            </a:pPr>
            <a:r>
              <a:rPr lang="en-US" sz="3199">
                <a:gradFill>
                  <a:gsLst>
                    <a:gs pos="0">
                      <a:srgbClr val="FF3131">
                        <a:alpha val="100000"/>
                      </a:srgbClr>
                    </a:gs>
                    <a:gs pos="100000">
                      <a:srgbClr val="FF914D">
                        <a:alpha val="100000"/>
                      </a:srgbClr>
                    </a:gs>
                  </a:gsLst>
                  <a:lin ang="0"/>
                </a:gradFill>
                <a:latin typeface="Codec Pro"/>
                <a:ea typeface="Codec Pro"/>
                <a:cs typeface="Codec Pro"/>
                <a:sym typeface="Codec Pro"/>
              </a:rPr>
              <a:t>POCKET CARDS</a:t>
            </a:r>
          </a:p>
        </p:txBody>
      </p:sp>
      <p:sp>
        <p:nvSpPr>
          <p:cNvPr id="18" name="TextBox 18"/>
          <p:cNvSpPr txBox="1"/>
          <p:nvPr/>
        </p:nvSpPr>
        <p:spPr>
          <a:xfrm>
            <a:off x="1871435" y="2217800"/>
            <a:ext cx="14577952" cy="715391"/>
          </a:xfrm>
          <a:prstGeom prst="rect">
            <a:avLst/>
          </a:prstGeom>
        </p:spPr>
        <p:txBody>
          <a:bodyPr lIns="0" tIns="0" rIns="0" bIns="0" rtlCol="0" anchor="t">
            <a:spAutoFit/>
          </a:bodyPr>
          <a:lstStyle/>
          <a:p>
            <a:pPr algn="ctr">
              <a:lnSpc>
                <a:spcPts val="5631"/>
              </a:lnSpc>
              <a:spcBef>
                <a:spcPct val="0"/>
              </a:spcBef>
            </a:pPr>
            <a:r>
              <a:rPr lang="en-US" sz="3199">
                <a:gradFill>
                  <a:gsLst>
                    <a:gs pos="0">
                      <a:srgbClr val="FFDE59">
                        <a:alpha val="100000"/>
                      </a:srgbClr>
                    </a:gs>
                    <a:gs pos="100000">
                      <a:srgbClr val="FF914D">
                        <a:alpha val="100000"/>
                      </a:srgbClr>
                    </a:gs>
                  </a:gsLst>
                  <a:lin ang="0"/>
                </a:gradFill>
                <a:latin typeface="Codec Pro"/>
                <a:ea typeface="Codec Pro"/>
                <a:cs typeface="Codec Pro"/>
                <a:sym typeface="Codec Pro"/>
              </a:rPr>
              <a:t>RIH MATERNITY WARD, PAR, SETTINGS CARING FOR BIRTHING INDIVIDUALS </a:t>
            </a:r>
          </a:p>
        </p:txBody>
      </p:sp>
      <p:sp>
        <p:nvSpPr>
          <p:cNvPr id="19" name="TextBox 19"/>
          <p:cNvSpPr txBox="1"/>
          <p:nvPr/>
        </p:nvSpPr>
        <p:spPr>
          <a:xfrm>
            <a:off x="7126793" y="4334573"/>
            <a:ext cx="5123111" cy="1429766"/>
          </a:xfrm>
          <a:prstGeom prst="rect">
            <a:avLst/>
          </a:prstGeom>
        </p:spPr>
        <p:txBody>
          <a:bodyPr lIns="0" tIns="0" rIns="0" bIns="0" rtlCol="0" anchor="t">
            <a:spAutoFit/>
          </a:bodyPr>
          <a:lstStyle/>
          <a:p>
            <a:pPr algn="ctr">
              <a:lnSpc>
                <a:spcPts val="5631"/>
              </a:lnSpc>
            </a:pPr>
            <a:r>
              <a:rPr lang="en-US" sz="3199">
                <a:gradFill>
                  <a:gsLst>
                    <a:gs pos="0">
                      <a:srgbClr val="FFDE59">
                        <a:alpha val="100000"/>
                      </a:srgbClr>
                    </a:gs>
                    <a:gs pos="100000">
                      <a:srgbClr val="FF914D">
                        <a:alpha val="100000"/>
                      </a:srgbClr>
                    </a:gs>
                  </a:gsLst>
                  <a:lin ang="0"/>
                </a:gradFill>
                <a:latin typeface="Codec Pro"/>
                <a:ea typeface="Codec Pro"/>
                <a:cs typeface="Codec Pro"/>
                <a:sym typeface="Codec Pro"/>
              </a:rPr>
              <a:t>FIRST NATION INPUT</a:t>
            </a:r>
          </a:p>
          <a:p>
            <a:pPr algn="ctr">
              <a:lnSpc>
                <a:spcPts val="5631"/>
              </a:lnSpc>
              <a:spcBef>
                <a:spcPct val="0"/>
              </a:spcBef>
            </a:pPr>
            <a:r>
              <a:rPr lang="en-US" sz="3199">
                <a:gradFill>
                  <a:gsLst>
                    <a:gs pos="0">
                      <a:srgbClr val="FFDE59">
                        <a:alpha val="100000"/>
                      </a:srgbClr>
                    </a:gs>
                    <a:gs pos="100000">
                      <a:srgbClr val="FF914D">
                        <a:alpha val="100000"/>
                      </a:srgbClr>
                    </a:gs>
                  </a:gsLst>
                  <a:lin ang="0"/>
                </a:gradFill>
                <a:latin typeface="Codec Pro"/>
                <a:ea typeface="Codec Pro"/>
                <a:cs typeface="Codec Pro"/>
                <a:sym typeface="Codec Pro"/>
              </a:rPr>
              <a:t>USE EXISTING RESOURCES</a:t>
            </a:r>
          </a:p>
        </p:txBody>
      </p:sp>
      <p:sp>
        <p:nvSpPr>
          <p:cNvPr id="20" name="Freeform 20"/>
          <p:cNvSpPr/>
          <p:nvPr/>
        </p:nvSpPr>
        <p:spPr>
          <a:xfrm rot="1706595">
            <a:off x="12030358" y="5876325"/>
            <a:ext cx="2676293" cy="2057400"/>
          </a:xfrm>
          <a:custGeom>
            <a:avLst/>
            <a:gdLst/>
            <a:ahLst/>
            <a:cxnLst/>
            <a:rect l="l" t="t" r="r" b="b"/>
            <a:pathLst>
              <a:path w="2676293" h="2057400">
                <a:moveTo>
                  <a:pt x="0" y="0"/>
                </a:moveTo>
                <a:lnTo>
                  <a:pt x="2676292" y="0"/>
                </a:lnTo>
                <a:lnTo>
                  <a:pt x="2676292"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TextBox 21"/>
          <p:cNvSpPr txBox="1"/>
          <p:nvPr/>
        </p:nvSpPr>
        <p:spPr>
          <a:xfrm>
            <a:off x="8113405" y="9399654"/>
            <a:ext cx="2094012" cy="362458"/>
          </a:xfrm>
          <a:prstGeom prst="rect">
            <a:avLst/>
          </a:prstGeom>
        </p:spPr>
        <p:txBody>
          <a:bodyPr lIns="0" tIns="0" rIns="0" bIns="0" rtlCol="0" anchor="t">
            <a:spAutoFit/>
          </a:bodyPr>
          <a:lstStyle/>
          <a:p>
            <a:pPr algn="ctr">
              <a:lnSpc>
                <a:spcPts val="2815"/>
              </a:lnSpc>
              <a:spcBef>
                <a:spcPct val="0"/>
              </a:spcBef>
            </a:pPr>
            <a:r>
              <a:rPr lang="en-US" sz="1599">
                <a:solidFill>
                  <a:srgbClr val="FFBD59"/>
                </a:solidFill>
                <a:latin typeface="Codec Pro"/>
                <a:ea typeface="Codec Pro"/>
                <a:cs typeface="Codec Pro"/>
                <a:sym typeface="Codec Pro"/>
              </a:rPr>
              <a:t>(YAMADA ET AL., 2015)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TextBox 3"/>
          <p:cNvSpPr txBox="1"/>
          <p:nvPr/>
        </p:nvSpPr>
        <p:spPr>
          <a:xfrm>
            <a:off x="14804055" y="9571607"/>
            <a:ext cx="2703016" cy="715393"/>
          </a:xfrm>
          <a:prstGeom prst="rect">
            <a:avLst/>
          </a:prstGeom>
        </p:spPr>
        <p:txBody>
          <a:bodyPr lIns="0" tIns="0" rIns="0" bIns="0" rtlCol="0" anchor="t">
            <a:spAutoFit/>
          </a:bodyPr>
          <a:lstStyle/>
          <a:p>
            <a:pPr algn="ctr">
              <a:lnSpc>
                <a:spcPts val="5631"/>
              </a:lnSpc>
            </a:pPr>
            <a:r>
              <a:rPr lang="en-US" sz="3199">
                <a:solidFill>
                  <a:srgbClr val="F08D69"/>
                </a:solidFill>
                <a:latin typeface="Codec Pro"/>
                <a:ea typeface="Codec Pro"/>
                <a:cs typeface="Codec Pro"/>
                <a:sym typeface="Codec Pro"/>
              </a:rPr>
              <a:t>(Goade,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6530063" y="447458"/>
            <a:ext cx="5227874" cy="1343406"/>
          </a:xfrm>
          <a:prstGeom prst="rect">
            <a:avLst/>
          </a:prstGeom>
        </p:spPr>
        <p:txBody>
          <a:bodyPr lIns="0" tIns="0" rIns="0" bIns="0" rtlCol="0" anchor="t">
            <a:spAutoFit/>
          </a:bodyPr>
          <a:lstStyle/>
          <a:p>
            <a:pPr algn="ctr">
              <a:lnSpc>
                <a:spcPts val="11004"/>
              </a:lnSpc>
            </a:pPr>
            <a:r>
              <a:rPr lang="en-US" sz="7859">
                <a:solidFill>
                  <a:srgbClr val="FBBD63"/>
                </a:solidFill>
                <a:latin typeface="DM Serif Display"/>
                <a:ea typeface="DM Serif Display"/>
                <a:cs typeface="DM Serif Display"/>
                <a:sym typeface="DM Serif Display"/>
              </a:rPr>
              <a:t>RATIONALE</a:t>
            </a:r>
          </a:p>
        </p:txBody>
      </p:sp>
      <p:sp>
        <p:nvSpPr>
          <p:cNvPr id="15" name="TextBox 15"/>
          <p:cNvSpPr txBox="1"/>
          <p:nvPr/>
        </p:nvSpPr>
        <p:spPr>
          <a:xfrm>
            <a:off x="619942" y="3038097"/>
            <a:ext cx="9458707" cy="1221233"/>
          </a:xfrm>
          <a:prstGeom prst="rect">
            <a:avLst/>
          </a:prstGeom>
        </p:spPr>
        <p:txBody>
          <a:bodyPr lIns="0" tIns="0" rIns="0" bIns="0" rtlCol="0" anchor="t">
            <a:spAutoFit/>
          </a:bodyPr>
          <a:lstStyle/>
          <a:p>
            <a:pPr algn="l">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RACISM REMAINS PREVALENT IN HEALTH CARE</a:t>
            </a:r>
          </a:p>
          <a:p>
            <a:pPr algn="l">
              <a:lnSpc>
                <a:spcPts val="3696"/>
              </a:lnSpc>
            </a:pPr>
            <a:endPar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endParaRPr>
          </a:p>
        </p:txBody>
      </p:sp>
      <p:pic>
        <p:nvPicPr>
          <p:cNvPr id="16" name="Picture 16"/>
          <p:cNvPicPr>
            <a:picLocks noChangeAspect="1"/>
          </p:cNvPicPr>
          <p:nvPr/>
        </p:nvPicPr>
        <p:blipFill>
          <a:blip r:embed="rId15"/>
          <a:stretch>
            <a:fillRect/>
          </a:stretch>
        </p:blipFill>
        <p:spPr>
          <a:xfrm>
            <a:off x="9923483" y="2370808"/>
            <a:ext cx="8105537" cy="5545386"/>
          </a:xfrm>
          <a:prstGeom prst="rect">
            <a:avLst/>
          </a:prstGeom>
        </p:spPr>
      </p:pic>
      <p:sp>
        <p:nvSpPr>
          <p:cNvPr id="17" name="TextBox 17"/>
          <p:cNvSpPr txBox="1"/>
          <p:nvPr/>
        </p:nvSpPr>
        <p:spPr>
          <a:xfrm>
            <a:off x="619942" y="5517454"/>
            <a:ext cx="11713168" cy="2785745"/>
          </a:xfrm>
          <a:prstGeom prst="rect">
            <a:avLst/>
          </a:prstGeom>
        </p:spPr>
        <p:txBody>
          <a:bodyPr lIns="0" tIns="0" rIns="0" bIns="0" rtlCol="0" anchor="t">
            <a:spAutoFit/>
          </a:bodyPr>
          <a:lstStyle/>
          <a:p>
            <a:pPr algn="ctr">
              <a:lnSpc>
                <a:spcPts val="4480"/>
              </a:lnSpc>
            </a:pPr>
            <a:r>
              <a:rPr lang="en-US" sz="3200">
                <a:gradFill>
                  <a:gsLst>
                    <a:gs pos="0">
                      <a:srgbClr val="FF5757">
                        <a:alpha val="100000"/>
                      </a:srgbClr>
                    </a:gs>
                    <a:gs pos="100000">
                      <a:srgbClr val="8C52FF">
                        <a:alpha val="100000"/>
                      </a:srgbClr>
                    </a:gs>
                  </a:gsLst>
                  <a:lin ang="0"/>
                </a:gradFill>
                <a:latin typeface="Canva Sans"/>
                <a:ea typeface="Canva Sans"/>
                <a:cs typeface="Canva Sans"/>
                <a:sym typeface="Canva Sans"/>
              </a:rPr>
              <a:t>TOOLKITS HAVE BEEN SHOWN TO BE HELPFUL IN RELAYING EVIDENCE IN AN ACCESSIBLE WAY</a:t>
            </a:r>
          </a:p>
          <a:p>
            <a:pPr algn="ctr">
              <a:lnSpc>
                <a:spcPts val="4480"/>
              </a:lnSpc>
            </a:pPr>
            <a:endParaRPr lang="en-US" sz="3200">
              <a:gradFill>
                <a:gsLst>
                  <a:gs pos="0">
                    <a:srgbClr val="FF5757">
                      <a:alpha val="100000"/>
                    </a:srgbClr>
                  </a:gs>
                  <a:gs pos="100000">
                    <a:srgbClr val="8C52FF">
                      <a:alpha val="100000"/>
                    </a:srgbClr>
                  </a:gs>
                </a:gsLst>
                <a:lin ang="0"/>
              </a:gradFill>
              <a:latin typeface="Canva Sans"/>
              <a:ea typeface="Canva Sans"/>
              <a:cs typeface="Canva Sans"/>
              <a:sym typeface="Canva Sans"/>
            </a:endParaRPr>
          </a:p>
          <a:p>
            <a:pPr algn="ctr">
              <a:lnSpc>
                <a:spcPts val="4480"/>
              </a:lnSpc>
            </a:pPr>
            <a:r>
              <a:rPr lang="en-US" sz="3200">
                <a:gradFill>
                  <a:gsLst>
                    <a:gs pos="0">
                      <a:srgbClr val="FF5757">
                        <a:alpha val="100000"/>
                      </a:srgbClr>
                    </a:gs>
                    <a:gs pos="100000">
                      <a:srgbClr val="8C52FF">
                        <a:alpha val="100000"/>
                      </a:srgbClr>
                    </a:gs>
                  </a:gsLst>
                  <a:lin ang="0"/>
                </a:gradFill>
                <a:latin typeface="Canva Sans"/>
                <a:ea typeface="Canva Sans"/>
                <a:cs typeface="Canva Sans"/>
                <a:sym typeface="Canva Sans"/>
              </a:rPr>
              <a:t>HOWEVER, THEY MUST  BE IMPLEMENTED PROPERLY TO BE EFFECTIVE</a:t>
            </a:r>
          </a:p>
        </p:txBody>
      </p:sp>
      <p:sp>
        <p:nvSpPr>
          <p:cNvPr id="18" name="TextBox 18"/>
          <p:cNvSpPr txBox="1"/>
          <p:nvPr/>
        </p:nvSpPr>
        <p:spPr>
          <a:xfrm>
            <a:off x="12638394" y="2130901"/>
            <a:ext cx="3705299" cy="341037"/>
          </a:xfrm>
          <a:prstGeom prst="rect">
            <a:avLst/>
          </a:prstGeom>
        </p:spPr>
        <p:txBody>
          <a:bodyPr lIns="0" tIns="0" rIns="0" bIns="0" rtlCol="0" anchor="t">
            <a:spAutoFit/>
          </a:bodyPr>
          <a:lstStyle/>
          <a:p>
            <a:pPr algn="ctr">
              <a:lnSpc>
                <a:spcPts val="2727"/>
              </a:lnSpc>
            </a:pPr>
            <a:r>
              <a:rPr lang="en-US" sz="1948" b="1">
                <a:solidFill>
                  <a:srgbClr val="9E4D41"/>
                </a:solidFill>
                <a:latin typeface="Canva Sans Bold"/>
                <a:ea typeface="Canva Sans Bold"/>
                <a:cs typeface="Canva Sans Bold"/>
                <a:sym typeface="Canva Sans Bold"/>
              </a:rPr>
              <a:t>Risk to First Nation’s Lifegivers</a:t>
            </a:r>
          </a:p>
        </p:txBody>
      </p:sp>
      <p:sp>
        <p:nvSpPr>
          <p:cNvPr id="19" name="TextBox 19"/>
          <p:cNvSpPr txBox="1"/>
          <p:nvPr/>
        </p:nvSpPr>
        <p:spPr>
          <a:xfrm>
            <a:off x="2216650" y="3914720"/>
            <a:ext cx="6265292" cy="715391"/>
          </a:xfrm>
          <a:prstGeom prst="rect">
            <a:avLst/>
          </a:prstGeom>
        </p:spPr>
        <p:txBody>
          <a:bodyPr lIns="0" tIns="0" rIns="0" bIns="0" rtlCol="0" anchor="t">
            <a:spAutoFit/>
          </a:bodyPr>
          <a:lstStyle/>
          <a:p>
            <a:pPr algn="ctr">
              <a:lnSpc>
                <a:spcPts val="5631"/>
              </a:lnSpc>
              <a:spcBef>
                <a:spcPct val="0"/>
              </a:spcBef>
            </a:pPr>
            <a:r>
              <a:rPr lang="en-US" sz="3199">
                <a:gradFill>
                  <a:gsLst>
                    <a:gs pos="0">
                      <a:srgbClr val="FFDE59">
                        <a:alpha val="100000"/>
                      </a:srgbClr>
                    </a:gs>
                    <a:gs pos="100000">
                      <a:srgbClr val="FF914D">
                        <a:alpha val="100000"/>
                      </a:srgbClr>
                    </a:gs>
                  </a:gsLst>
                  <a:lin ang="0"/>
                </a:gradFill>
                <a:latin typeface="Codec Pro"/>
                <a:ea typeface="Codec Pro"/>
                <a:cs typeface="Codec Pro"/>
                <a:sym typeface="Codec Pro"/>
              </a:rPr>
              <a:t>THIS IS A BARRIER TO SAFE CARE</a:t>
            </a:r>
          </a:p>
        </p:txBody>
      </p:sp>
      <p:sp>
        <p:nvSpPr>
          <p:cNvPr id="20" name="TextBox 20"/>
          <p:cNvSpPr txBox="1"/>
          <p:nvPr/>
        </p:nvSpPr>
        <p:spPr>
          <a:xfrm>
            <a:off x="2442790" y="9693848"/>
            <a:ext cx="13402419" cy="362458"/>
          </a:xfrm>
          <a:prstGeom prst="rect">
            <a:avLst/>
          </a:prstGeom>
        </p:spPr>
        <p:txBody>
          <a:bodyPr lIns="0" tIns="0" rIns="0" bIns="0" rtlCol="0" anchor="t">
            <a:spAutoFit/>
          </a:bodyPr>
          <a:lstStyle/>
          <a:p>
            <a:pPr algn="ctr">
              <a:lnSpc>
                <a:spcPts val="2815"/>
              </a:lnSpc>
              <a:spcBef>
                <a:spcPct val="0"/>
              </a:spcBef>
            </a:pPr>
            <a:r>
              <a:rPr lang="en-US" sz="1599">
                <a:solidFill>
                  <a:srgbClr val="E16522"/>
                </a:solidFill>
                <a:latin typeface="Codec Pro"/>
                <a:ea typeface="Codec Pro"/>
                <a:cs typeface="Codec Pro"/>
                <a:sym typeface="Codec Pro"/>
              </a:rPr>
              <a:t>(C4DISC, 2021; DURANT ET AL., 2024; HASSEN ET AL., 2021; LAROCCA ET AL., 2012; MIKANA, N.D.; TURPEL-LAFOND, 2020; YAMADA ET AL., 2015)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0" y="725424"/>
            <a:ext cx="18288000" cy="1343406"/>
          </a:xfrm>
          <a:prstGeom prst="rect">
            <a:avLst/>
          </a:prstGeom>
        </p:spPr>
        <p:txBody>
          <a:bodyPr lIns="0" tIns="0" rIns="0" bIns="0" rtlCol="0" anchor="t">
            <a:spAutoFit/>
          </a:bodyPr>
          <a:lstStyle/>
          <a:p>
            <a:pPr algn="ctr">
              <a:lnSpc>
                <a:spcPts val="11004"/>
              </a:lnSpc>
            </a:pPr>
            <a:r>
              <a:rPr lang="en-US" sz="7859">
                <a:solidFill>
                  <a:srgbClr val="9E4D41"/>
                </a:solidFill>
                <a:latin typeface="DM Serif Display"/>
                <a:ea typeface="DM Serif Display"/>
                <a:cs typeface="DM Serif Display"/>
                <a:sym typeface="DM Serif Display"/>
              </a:rPr>
              <a:t>IMPLEMENTATION &amp; CHALLENGES</a:t>
            </a:r>
          </a:p>
        </p:txBody>
      </p:sp>
      <p:sp>
        <p:nvSpPr>
          <p:cNvPr id="15" name="TextBox 15"/>
          <p:cNvSpPr txBox="1"/>
          <p:nvPr/>
        </p:nvSpPr>
        <p:spPr>
          <a:xfrm>
            <a:off x="6815599" y="3296688"/>
            <a:ext cx="4304555" cy="2144143"/>
          </a:xfrm>
          <a:prstGeom prst="rect">
            <a:avLst/>
          </a:prstGeom>
        </p:spPr>
        <p:txBody>
          <a:bodyPr lIns="0" tIns="0" rIns="0" bIns="0" rtlCol="0" anchor="t">
            <a:spAutoFit/>
          </a:bodyPr>
          <a:lstStyle/>
          <a:p>
            <a:pPr algn="ctr">
              <a:lnSpc>
                <a:spcPts val="5631"/>
              </a:lnSpc>
            </a:pPr>
            <a:r>
              <a:rPr lang="en-US" sz="3199">
                <a:solidFill>
                  <a:srgbClr val="E76235"/>
                </a:solidFill>
                <a:latin typeface="Codec Pro"/>
                <a:ea typeface="Codec Pro"/>
                <a:cs typeface="Codec Pro"/>
                <a:sym typeface="Codec Pro"/>
              </a:rPr>
              <a:t>PROPER ROLLOUT</a:t>
            </a:r>
          </a:p>
          <a:p>
            <a:pPr algn="ctr">
              <a:lnSpc>
                <a:spcPts val="5631"/>
              </a:lnSpc>
            </a:pPr>
            <a:r>
              <a:rPr lang="en-US" sz="3199">
                <a:solidFill>
                  <a:srgbClr val="E76235"/>
                </a:solidFill>
                <a:latin typeface="Codec Pro"/>
                <a:ea typeface="Codec Pro"/>
                <a:cs typeface="Codec Pro"/>
                <a:sym typeface="Codec Pro"/>
              </a:rPr>
              <a:t>RESOURCES LINKED TO TOOLKIT</a:t>
            </a:r>
          </a:p>
        </p:txBody>
      </p:sp>
      <p:sp>
        <p:nvSpPr>
          <p:cNvPr id="16" name="TextBox 16"/>
          <p:cNvSpPr txBox="1"/>
          <p:nvPr/>
        </p:nvSpPr>
        <p:spPr>
          <a:xfrm>
            <a:off x="777571" y="2717400"/>
            <a:ext cx="5171563" cy="2858516"/>
          </a:xfrm>
          <a:prstGeom prst="rect">
            <a:avLst/>
          </a:prstGeom>
        </p:spPr>
        <p:txBody>
          <a:bodyPr lIns="0" tIns="0" rIns="0" bIns="0" rtlCol="0" anchor="t">
            <a:spAutoFit/>
          </a:bodyPr>
          <a:lstStyle/>
          <a:p>
            <a:pPr algn="ctr">
              <a:lnSpc>
                <a:spcPts val="5631"/>
              </a:lnSpc>
            </a:pPr>
            <a:r>
              <a:rPr lang="en-US" sz="3199">
                <a:gradFill>
                  <a:gsLst>
                    <a:gs pos="0">
                      <a:srgbClr val="0CC0DF">
                        <a:alpha val="100000"/>
                      </a:srgbClr>
                    </a:gs>
                    <a:gs pos="100000">
                      <a:srgbClr val="FFDE59">
                        <a:alpha val="100000"/>
                      </a:srgbClr>
                    </a:gs>
                  </a:gsLst>
                  <a:lin ang="0"/>
                </a:gradFill>
                <a:latin typeface="Codec Pro"/>
                <a:ea typeface="Codec Pro"/>
                <a:cs typeface="Codec Pro"/>
                <a:sym typeface="Codec Pro"/>
              </a:rPr>
              <a:t>ACTIVE DISSEMINATION</a:t>
            </a:r>
          </a:p>
          <a:p>
            <a:pPr algn="ctr">
              <a:lnSpc>
                <a:spcPts val="5631"/>
              </a:lnSpc>
            </a:pPr>
            <a:r>
              <a:rPr lang="en-US" sz="3199">
                <a:gradFill>
                  <a:gsLst>
                    <a:gs pos="0">
                      <a:srgbClr val="0CC0DF">
                        <a:alpha val="100000"/>
                      </a:srgbClr>
                    </a:gs>
                    <a:gs pos="100000">
                      <a:srgbClr val="FFDE59">
                        <a:alpha val="100000"/>
                      </a:srgbClr>
                    </a:gs>
                  </a:gsLst>
                  <a:lin ang="0"/>
                </a:gradFill>
                <a:latin typeface="Codec Pro"/>
                <a:ea typeface="Codec Pro"/>
                <a:cs typeface="Codec Pro"/>
                <a:sym typeface="Codec Pro"/>
              </a:rPr>
              <a:t>EDUCATION</a:t>
            </a:r>
          </a:p>
          <a:p>
            <a:pPr algn="ctr">
              <a:lnSpc>
                <a:spcPts val="5631"/>
              </a:lnSpc>
            </a:pPr>
            <a:r>
              <a:rPr lang="en-US" sz="3199">
                <a:gradFill>
                  <a:gsLst>
                    <a:gs pos="0">
                      <a:srgbClr val="0CC0DF">
                        <a:alpha val="100000"/>
                      </a:srgbClr>
                    </a:gs>
                    <a:gs pos="100000">
                      <a:srgbClr val="FFDE59">
                        <a:alpha val="100000"/>
                      </a:srgbClr>
                    </a:gs>
                  </a:gsLst>
                  <a:lin ang="0"/>
                </a:gradFill>
                <a:latin typeface="Codec Pro"/>
                <a:ea typeface="Codec Pro"/>
                <a:cs typeface="Codec Pro"/>
                <a:sym typeface="Codec Pro"/>
              </a:rPr>
              <a:t>LEADERS</a:t>
            </a:r>
          </a:p>
          <a:p>
            <a:pPr algn="ctr">
              <a:lnSpc>
                <a:spcPts val="5631"/>
              </a:lnSpc>
            </a:pPr>
            <a:r>
              <a:rPr lang="en-US" sz="3199">
                <a:gradFill>
                  <a:gsLst>
                    <a:gs pos="0">
                      <a:srgbClr val="0CC0DF">
                        <a:alpha val="100000"/>
                      </a:srgbClr>
                    </a:gs>
                    <a:gs pos="100000">
                      <a:srgbClr val="FFDE59">
                        <a:alpha val="100000"/>
                      </a:srgbClr>
                    </a:gs>
                  </a:gsLst>
                  <a:lin ang="0"/>
                </a:gradFill>
                <a:latin typeface="Codec Pro"/>
                <a:ea typeface="Codec Pro"/>
                <a:cs typeface="Codec Pro"/>
                <a:sym typeface="Codec Pro"/>
              </a:rPr>
              <a:t>LOCAL CHAMPIONS</a:t>
            </a:r>
          </a:p>
        </p:txBody>
      </p:sp>
      <p:sp>
        <p:nvSpPr>
          <p:cNvPr id="17" name="TextBox 17"/>
          <p:cNvSpPr txBox="1"/>
          <p:nvPr/>
        </p:nvSpPr>
        <p:spPr>
          <a:xfrm>
            <a:off x="777571" y="5836949"/>
            <a:ext cx="5171563" cy="2144141"/>
          </a:xfrm>
          <a:prstGeom prst="rect">
            <a:avLst/>
          </a:prstGeom>
        </p:spPr>
        <p:txBody>
          <a:bodyPr lIns="0" tIns="0" rIns="0" bIns="0" rtlCol="0" anchor="t">
            <a:spAutoFit/>
          </a:bodyPr>
          <a:lstStyle/>
          <a:p>
            <a:pPr algn="ctr">
              <a:lnSpc>
                <a:spcPts val="5631"/>
              </a:lnSpc>
              <a:spcBef>
                <a:spcPct val="0"/>
              </a:spcBef>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EDUCATORS</a:t>
            </a:r>
          </a:p>
          <a:p>
            <a:pPr algn="ctr">
              <a:lnSpc>
                <a:spcPts val="5631"/>
              </a:lnSpc>
              <a:spcBef>
                <a:spcPct val="0"/>
              </a:spcBef>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CULTURAL SAFETY AND HUMILITY TEAM</a:t>
            </a:r>
          </a:p>
        </p:txBody>
      </p:sp>
      <p:sp>
        <p:nvSpPr>
          <p:cNvPr id="18" name="TextBox 18"/>
          <p:cNvSpPr txBox="1"/>
          <p:nvPr/>
        </p:nvSpPr>
        <p:spPr>
          <a:xfrm>
            <a:off x="6979667" y="9686129"/>
            <a:ext cx="4328666" cy="362458"/>
          </a:xfrm>
          <a:prstGeom prst="rect">
            <a:avLst/>
          </a:prstGeom>
        </p:spPr>
        <p:txBody>
          <a:bodyPr lIns="0" tIns="0" rIns="0" bIns="0" rtlCol="0" anchor="t">
            <a:spAutoFit/>
          </a:bodyPr>
          <a:lstStyle/>
          <a:p>
            <a:pPr algn="ctr">
              <a:lnSpc>
                <a:spcPts val="2815"/>
              </a:lnSpc>
              <a:spcBef>
                <a:spcPct val="0"/>
              </a:spcBef>
            </a:pPr>
            <a:r>
              <a:rPr lang="en-US" sz="1599">
                <a:solidFill>
                  <a:srgbClr val="E76235"/>
                </a:solidFill>
                <a:latin typeface="Codec Pro"/>
                <a:ea typeface="Codec Pro"/>
                <a:cs typeface="Codec Pro"/>
                <a:sym typeface="Codec Pro"/>
              </a:rPr>
              <a:t>(YAMADA ET AL., 2015; LAROCCA ET AL., 2012) </a:t>
            </a:r>
          </a:p>
        </p:txBody>
      </p:sp>
      <p:sp>
        <p:nvSpPr>
          <p:cNvPr id="19" name="TextBox 19"/>
          <p:cNvSpPr txBox="1"/>
          <p:nvPr/>
        </p:nvSpPr>
        <p:spPr>
          <a:xfrm>
            <a:off x="11986618" y="2373533"/>
            <a:ext cx="5966721" cy="6430391"/>
          </a:xfrm>
          <a:prstGeom prst="rect">
            <a:avLst/>
          </a:prstGeom>
        </p:spPr>
        <p:txBody>
          <a:bodyPr lIns="0" tIns="0" rIns="0" bIns="0" rtlCol="0" anchor="t">
            <a:spAutoFit/>
          </a:bodyPr>
          <a:lstStyle/>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TIME, MONEY, STAFFING</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COMMITTING LEADERSHIP</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RESISTANCE TO CHANGE</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INCREASED WORKLOAD</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SYSTEM STRUCTURE/SUPPORT</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AUTONOMY</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TEAMWORK</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BUY IN</a:t>
            </a:r>
          </a:p>
          <a:p>
            <a:pPr algn="ctr">
              <a:lnSpc>
                <a:spcPts val="5631"/>
              </a:lnSpc>
            </a:pPr>
            <a:r>
              <a:rPr lang="en-US" sz="3199">
                <a:gradFill>
                  <a:gsLst>
                    <a:gs pos="0">
                      <a:srgbClr val="7B2D9F">
                        <a:alpha val="100000"/>
                      </a:srgbClr>
                    </a:gs>
                    <a:gs pos="100000">
                      <a:srgbClr val="FDD82E">
                        <a:alpha val="100000"/>
                      </a:srgbClr>
                    </a:gs>
                  </a:gsLst>
                  <a:lin ang="5400000"/>
                </a:gradFill>
                <a:latin typeface="Codec Pro"/>
                <a:ea typeface="Codec Pro"/>
                <a:cs typeface="Codec Pro"/>
                <a:sym typeface="Codec Pro"/>
              </a:rPr>
              <a:t>UPDATED LINKS </a:t>
            </a:r>
          </a:p>
        </p:txBody>
      </p:sp>
      <p:sp>
        <p:nvSpPr>
          <p:cNvPr id="20" name="TextBox 20"/>
          <p:cNvSpPr txBox="1"/>
          <p:nvPr/>
        </p:nvSpPr>
        <p:spPr>
          <a:xfrm>
            <a:off x="6269701" y="6440956"/>
            <a:ext cx="5396350" cy="2144141"/>
          </a:xfrm>
          <a:prstGeom prst="rect">
            <a:avLst/>
          </a:prstGeom>
        </p:spPr>
        <p:txBody>
          <a:bodyPr lIns="0" tIns="0" rIns="0" bIns="0" rtlCol="0" anchor="t">
            <a:spAutoFit/>
          </a:bodyPr>
          <a:lstStyle/>
          <a:p>
            <a:pPr algn="ctr">
              <a:lnSpc>
                <a:spcPts val="5631"/>
              </a:lnSpc>
              <a:spcBef>
                <a:spcPct val="0"/>
              </a:spcBef>
            </a:pPr>
            <a:r>
              <a:rPr lang="en-US" sz="3199">
                <a:gradFill>
                  <a:gsLst>
                    <a:gs pos="0">
                      <a:srgbClr val="FF5757">
                        <a:alpha val="100000"/>
                      </a:srgbClr>
                    </a:gs>
                    <a:gs pos="100000">
                      <a:srgbClr val="8C52FF">
                        <a:alpha val="100000"/>
                      </a:srgbClr>
                    </a:gs>
                  </a:gsLst>
                  <a:lin ang="0"/>
                </a:gradFill>
                <a:latin typeface="Codec Pro"/>
                <a:ea typeface="Codec Pro"/>
                <a:cs typeface="Codec Pro"/>
                <a:sym typeface="Codec Pro"/>
              </a:rPr>
              <a:t>UNIQUENESS OF CULTURES AND NATIONS</a:t>
            </a:r>
          </a:p>
          <a:p>
            <a:pPr algn="ctr">
              <a:lnSpc>
                <a:spcPts val="5631"/>
              </a:lnSpc>
              <a:spcBef>
                <a:spcPct val="0"/>
              </a:spcBef>
            </a:pPr>
            <a:r>
              <a:rPr lang="en-US" sz="3199">
                <a:gradFill>
                  <a:gsLst>
                    <a:gs pos="0">
                      <a:srgbClr val="FF5757">
                        <a:alpha val="100000"/>
                      </a:srgbClr>
                    </a:gs>
                    <a:gs pos="100000">
                      <a:srgbClr val="8C52FF">
                        <a:alpha val="100000"/>
                      </a:srgbClr>
                    </a:gs>
                  </a:gsLst>
                  <a:lin ang="0"/>
                </a:gradFill>
                <a:latin typeface="Codec Pro"/>
                <a:ea typeface="Codec Pro"/>
                <a:cs typeface="Codec Pro"/>
                <a:sym typeface="Codec Pro"/>
              </a:rPr>
              <a:t>FIRST NATION INPUT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4"/>
          <p:cNvSpPr txBox="1"/>
          <p:nvPr/>
        </p:nvSpPr>
        <p:spPr>
          <a:xfrm>
            <a:off x="5227073" y="594164"/>
            <a:ext cx="7833855" cy="1343406"/>
          </a:xfrm>
          <a:prstGeom prst="rect">
            <a:avLst/>
          </a:prstGeom>
        </p:spPr>
        <p:txBody>
          <a:bodyPr lIns="0" tIns="0" rIns="0" bIns="0" rtlCol="0" anchor="t">
            <a:spAutoFit/>
          </a:bodyPr>
          <a:lstStyle/>
          <a:p>
            <a:pPr algn="ctr">
              <a:lnSpc>
                <a:spcPts val="11004"/>
              </a:lnSpc>
            </a:pPr>
            <a:r>
              <a:rPr lang="en-US" sz="7859">
                <a:solidFill>
                  <a:srgbClr val="8D53A1"/>
                </a:solidFill>
                <a:latin typeface="DM Serif Display"/>
                <a:ea typeface="DM Serif Display"/>
                <a:cs typeface="DM Serif Display"/>
                <a:sym typeface="DM Serif Display"/>
              </a:rPr>
              <a:t>FEASIBILITY</a:t>
            </a:r>
          </a:p>
        </p:txBody>
      </p:sp>
      <p:sp>
        <p:nvSpPr>
          <p:cNvPr id="15" name="TextBox 15"/>
          <p:cNvSpPr txBox="1"/>
          <p:nvPr/>
        </p:nvSpPr>
        <p:spPr>
          <a:xfrm>
            <a:off x="1028700" y="2528191"/>
            <a:ext cx="8425381" cy="6430391"/>
          </a:xfrm>
          <a:prstGeom prst="rect">
            <a:avLst/>
          </a:prstGeom>
        </p:spPr>
        <p:txBody>
          <a:bodyPr lIns="0" tIns="0" rIns="0" bIns="0" rtlCol="0" anchor="t">
            <a:spAutoFit/>
          </a:bodyPr>
          <a:lstStyle/>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CHAMPIONS </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INVOLVING PATIENTS AND PRACTITIONERS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ACTIVE ENGAGEMENT</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MAINTAIN STAFF AUTONOMY </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BUILDING VALUE</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WELL DESIGNED</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NOTICEABLE OUTCOMES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ENVIRONMENTAL MODIFICATIONS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EVALUATION </a:t>
            </a:r>
          </a:p>
        </p:txBody>
      </p:sp>
      <p:sp>
        <p:nvSpPr>
          <p:cNvPr id="16" name="TextBox 16"/>
          <p:cNvSpPr txBox="1"/>
          <p:nvPr/>
        </p:nvSpPr>
        <p:spPr>
          <a:xfrm>
            <a:off x="10198686" y="2969185"/>
            <a:ext cx="7060614" cy="5716016"/>
          </a:xfrm>
          <a:prstGeom prst="rect">
            <a:avLst/>
          </a:prstGeom>
        </p:spPr>
        <p:txBody>
          <a:bodyPr lIns="0" tIns="0" rIns="0" bIns="0" rtlCol="0" anchor="t">
            <a:spAutoFit/>
          </a:bodyPr>
          <a:lstStyle/>
          <a:p>
            <a:pPr algn="ctr">
              <a:lnSpc>
                <a:spcPts val="5632"/>
              </a:lnSpc>
            </a:pPr>
            <a:r>
              <a:rPr lang="en-US" sz="3200" b="1">
                <a:gradFill>
                  <a:gsLst>
                    <a:gs pos="0">
                      <a:srgbClr val="FF5757">
                        <a:alpha val="100000"/>
                      </a:srgbClr>
                    </a:gs>
                    <a:gs pos="100000">
                      <a:srgbClr val="8C52FF">
                        <a:alpha val="100000"/>
                      </a:srgbClr>
                    </a:gs>
                  </a:gsLst>
                  <a:lin ang="0"/>
                </a:gradFill>
                <a:latin typeface="Codec Pro Bold"/>
                <a:ea typeface="Codec Pro Bold"/>
                <a:cs typeface="Codec Pro Bold"/>
                <a:sym typeface="Codec Pro Bold"/>
              </a:rPr>
              <a:t>ADEQUATE RESOURCES AND TIME</a:t>
            </a:r>
          </a:p>
          <a:p>
            <a:pPr algn="ctr">
              <a:lnSpc>
                <a:spcPts val="5632"/>
              </a:lnSpc>
            </a:pPr>
            <a:endParaRPr lang="en-US" sz="3200" b="1">
              <a:gradFill>
                <a:gsLst>
                  <a:gs pos="0">
                    <a:srgbClr val="FF5757">
                      <a:alpha val="100000"/>
                    </a:srgbClr>
                  </a:gs>
                  <a:gs pos="100000">
                    <a:srgbClr val="8C52FF">
                      <a:alpha val="100000"/>
                    </a:srgbClr>
                  </a:gs>
                </a:gsLst>
                <a:lin ang="0"/>
              </a:gradFill>
              <a:latin typeface="Codec Pro Bold"/>
              <a:ea typeface="Codec Pro Bold"/>
              <a:cs typeface="Codec Pro Bold"/>
              <a:sym typeface="Codec Pro Bold"/>
            </a:endParaRPr>
          </a:p>
          <a:p>
            <a:pPr marL="690881" lvl="1" indent="-345440" algn="l">
              <a:lnSpc>
                <a:spcPts val="5632"/>
              </a:lnSpc>
              <a:buFont typeface="Arial"/>
              <a:buChar char="•"/>
            </a:pPr>
            <a:r>
              <a:rPr lang="en-US" sz="3200">
                <a:gradFill>
                  <a:gsLst>
                    <a:gs pos="0">
                      <a:srgbClr val="FF5757">
                        <a:alpha val="100000"/>
                      </a:srgbClr>
                    </a:gs>
                    <a:gs pos="100000">
                      <a:srgbClr val="8C52FF">
                        <a:alpha val="100000"/>
                      </a:srgbClr>
                    </a:gs>
                  </a:gsLst>
                  <a:lin ang="0"/>
                </a:gradFill>
                <a:latin typeface="Codec Pro"/>
                <a:ea typeface="Codec Pro"/>
                <a:cs typeface="Codec Pro"/>
                <a:sym typeface="Codec Pro"/>
              </a:rPr>
              <a:t>USING EXISTING RESOURCES AS MUCH AS POSSIBLE </a:t>
            </a:r>
          </a:p>
          <a:p>
            <a:pPr marL="690881" lvl="1" indent="-345440" algn="l">
              <a:lnSpc>
                <a:spcPts val="5632"/>
              </a:lnSpc>
              <a:buFont typeface="Arial"/>
              <a:buChar char="•"/>
            </a:pPr>
            <a:r>
              <a:rPr lang="en-US" sz="3200">
                <a:gradFill>
                  <a:gsLst>
                    <a:gs pos="0">
                      <a:srgbClr val="FF5757">
                        <a:alpha val="100000"/>
                      </a:srgbClr>
                    </a:gs>
                    <a:gs pos="100000">
                      <a:srgbClr val="8C52FF">
                        <a:alpha val="100000"/>
                      </a:srgbClr>
                    </a:gs>
                  </a:gsLst>
                  <a:lin ang="0"/>
                </a:gradFill>
                <a:latin typeface="Codec Pro"/>
                <a:ea typeface="Codec Pro"/>
                <a:cs typeface="Codec Pro"/>
                <a:sym typeface="Codec Pro"/>
              </a:rPr>
              <a:t>CULTURAL SAFETY AND HUMILITY TEAM</a:t>
            </a:r>
          </a:p>
          <a:p>
            <a:pPr marL="690881" lvl="1" indent="-345440" algn="l">
              <a:lnSpc>
                <a:spcPts val="5632"/>
              </a:lnSpc>
              <a:buFont typeface="Arial"/>
              <a:buChar char="•"/>
            </a:pPr>
            <a:r>
              <a:rPr lang="en-US" sz="3200">
                <a:gradFill>
                  <a:gsLst>
                    <a:gs pos="0">
                      <a:srgbClr val="FF5757">
                        <a:alpha val="100000"/>
                      </a:srgbClr>
                    </a:gs>
                    <a:gs pos="100000">
                      <a:srgbClr val="8C52FF">
                        <a:alpha val="100000"/>
                      </a:srgbClr>
                    </a:gs>
                  </a:gsLst>
                  <a:lin ang="0"/>
                </a:gradFill>
                <a:latin typeface="Codec Pro"/>
                <a:ea typeface="Codec Pro"/>
                <a:cs typeface="Codec Pro"/>
                <a:sym typeface="Codec Pro"/>
              </a:rPr>
              <a:t>TIMELY </a:t>
            </a:r>
          </a:p>
          <a:p>
            <a:pPr algn="ctr">
              <a:lnSpc>
                <a:spcPts val="5632"/>
              </a:lnSpc>
            </a:pPr>
            <a:endParaRPr lang="en-US" sz="3200">
              <a:gradFill>
                <a:gsLst>
                  <a:gs pos="0">
                    <a:srgbClr val="FF5757">
                      <a:alpha val="100000"/>
                    </a:srgbClr>
                  </a:gs>
                  <a:gs pos="100000">
                    <a:srgbClr val="8C52FF">
                      <a:alpha val="100000"/>
                    </a:srgbClr>
                  </a:gs>
                </a:gsLst>
                <a:lin ang="0"/>
              </a:gradFill>
              <a:latin typeface="Codec Pro"/>
              <a:ea typeface="Codec Pro"/>
              <a:cs typeface="Codec Pro"/>
              <a:sym typeface="Codec Pro"/>
            </a:endParaRPr>
          </a:p>
        </p:txBody>
      </p:sp>
      <p:sp>
        <p:nvSpPr>
          <p:cNvPr id="17" name="TextBox 17"/>
          <p:cNvSpPr txBox="1"/>
          <p:nvPr/>
        </p:nvSpPr>
        <p:spPr>
          <a:xfrm>
            <a:off x="3103814" y="9253792"/>
            <a:ext cx="4490963" cy="362458"/>
          </a:xfrm>
          <a:prstGeom prst="rect">
            <a:avLst/>
          </a:prstGeom>
        </p:spPr>
        <p:txBody>
          <a:bodyPr lIns="0" tIns="0" rIns="0" bIns="0" rtlCol="0" anchor="t">
            <a:spAutoFit/>
          </a:bodyPr>
          <a:lstStyle/>
          <a:p>
            <a:pPr algn="ctr">
              <a:lnSpc>
                <a:spcPts val="2815"/>
              </a:lnSpc>
              <a:spcBef>
                <a:spcPct val="0"/>
              </a:spcBef>
            </a:pPr>
            <a:r>
              <a:rPr lang="en-US" sz="1599">
                <a:solidFill>
                  <a:srgbClr val="E76235"/>
                </a:solidFill>
                <a:latin typeface="Codec Pro"/>
                <a:ea typeface="Codec Pro"/>
                <a:cs typeface="Codec Pro"/>
                <a:sym typeface="Codec Pro"/>
              </a:rPr>
              <a:t>(MCARTHUR ET AL., 2021; YAMADA ET AL., 2015))</a:t>
            </a:r>
          </a:p>
        </p:txBody>
      </p:sp>
      <p:sp>
        <p:nvSpPr>
          <p:cNvPr id="18" name="TextBox 18"/>
          <p:cNvSpPr txBox="1"/>
          <p:nvPr/>
        </p:nvSpPr>
        <p:spPr>
          <a:xfrm>
            <a:off x="10578160" y="9077579"/>
            <a:ext cx="6380829" cy="1067308"/>
          </a:xfrm>
          <a:prstGeom prst="rect">
            <a:avLst/>
          </a:prstGeom>
        </p:spPr>
        <p:txBody>
          <a:bodyPr lIns="0" tIns="0" rIns="0" bIns="0" rtlCol="0" anchor="t">
            <a:spAutoFit/>
          </a:bodyPr>
          <a:lstStyle/>
          <a:p>
            <a:pPr algn="ctr">
              <a:lnSpc>
                <a:spcPts val="2815"/>
              </a:lnSpc>
              <a:spcBef>
                <a:spcPct val="0"/>
              </a:spcBef>
            </a:pPr>
            <a:r>
              <a:rPr lang="en-US" sz="1599">
                <a:gradFill>
                  <a:gsLst>
                    <a:gs pos="0">
                      <a:srgbClr val="FF5757">
                        <a:alpha val="100000"/>
                      </a:srgbClr>
                    </a:gs>
                    <a:gs pos="100000">
                      <a:srgbClr val="8C52FF">
                        <a:alpha val="100000"/>
                      </a:srgbClr>
                    </a:gs>
                  </a:gsLst>
                  <a:lin ang="0"/>
                </a:gradFill>
                <a:latin typeface="Codec Pro"/>
                <a:ea typeface="Codec Pro"/>
                <a:cs typeface="Codec Pro"/>
                <a:sym typeface="Codec Pro"/>
              </a:rPr>
              <a:t>(C4DISC, 2021; INDIGENOUS CULTURAL SAFETY AND HUMILITY TEAM, PERSONAL COMMUNICATION, SEPTMEMBER 22,2025; INTERIOR HEALTH, 2025; TRC, 2015)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3384357" y="287330"/>
            <a:ext cx="11326175" cy="9549520"/>
          </a:xfrm>
          <a:prstGeom prst="rect">
            <a:avLst/>
          </a:prstGeom>
        </p:spPr>
      </p:pic>
      <p:sp>
        <p:nvSpPr>
          <p:cNvPr id="3" name="TextBox 3"/>
          <p:cNvSpPr txBox="1"/>
          <p:nvPr/>
        </p:nvSpPr>
        <p:spPr>
          <a:xfrm>
            <a:off x="15915605" y="8895842"/>
            <a:ext cx="1412602" cy="362458"/>
          </a:xfrm>
          <a:prstGeom prst="rect">
            <a:avLst/>
          </a:prstGeom>
        </p:spPr>
        <p:txBody>
          <a:bodyPr lIns="0" tIns="0" rIns="0" bIns="0" rtlCol="0" anchor="t">
            <a:spAutoFit/>
          </a:bodyPr>
          <a:lstStyle/>
          <a:p>
            <a:pPr algn="ctr">
              <a:lnSpc>
                <a:spcPts val="2815"/>
              </a:lnSpc>
              <a:spcBef>
                <a:spcPct val="0"/>
              </a:spcBef>
            </a:pPr>
            <a:r>
              <a:rPr lang="en-US" sz="1599">
                <a:solidFill>
                  <a:srgbClr val="E0E887"/>
                </a:solidFill>
                <a:latin typeface="Codec Pro"/>
                <a:ea typeface="Codec Pro"/>
                <a:cs typeface="Codec Pro"/>
                <a:sym typeface="Codec Pro"/>
              </a:rPr>
              <a:t>(MIKANA, N.D.)</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7595424" y="3462094"/>
            <a:ext cx="3867233" cy="3362811"/>
          </a:xfrm>
          <a:custGeom>
            <a:avLst/>
            <a:gdLst/>
            <a:ahLst/>
            <a:cxnLst/>
            <a:rect l="l" t="t" r="r" b="b"/>
            <a:pathLst>
              <a:path w="3867233" h="3362811">
                <a:moveTo>
                  <a:pt x="0" y="0"/>
                </a:moveTo>
                <a:lnTo>
                  <a:pt x="3867233" y="0"/>
                </a:lnTo>
                <a:lnTo>
                  <a:pt x="3867233" y="3362812"/>
                </a:lnTo>
                <a:lnTo>
                  <a:pt x="0" y="33628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TextBox 15"/>
          <p:cNvSpPr txBox="1"/>
          <p:nvPr/>
        </p:nvSpPr>
        <p:spPr>
          <a:xfrm>
            <a:off x="1704522" y="617737"/>
            <a:ext cx="15649036" cy="1319834"/>
          </a:xfrm>
          <a:prstGeom prst="rect">
            <a:avLst/>
          </a:prstGeom>
        </p:spPr>
        <p:txBody>
          <a:bodyPr lIns="0" tIns="0" rIns="0" bIns="0" rtlCol="0" anchor="t">
            <a:spAutoFit/>
          </a:bodyPr>
          <a:lstStyle/>
          <a:p>
            <a:pPr algn="ctr">
              <a:lnSpc>
                <a:spcPts val="10728"/>
              </a:lnSpc>
            </a:pPr>
            <a:r>
              <a:rPr lang="en-US" sz="7663">
                <a:solidFill>
                  <a:srgbClr val="376065"/>
                </a:solidFill>
                <a:latin typeface="DM Serif Display"/>
                <a:ea typeface="DM Serif Display"/>
                <a:cs typeface="DM Serif Display"/>
                <a:sym typeface="DM Serif Display"/>
              </a:rPr>
              <a:t>WHAT IS CURRENTLY AVAILABLE?</a:t>
            </a:r>
          </a:p>
        </p:txBody>
      </p:sp>
      <p:sp>
        <p:nvSpPr>
          <p:cNvPr id="16" name="TextBox 16"/>
          <p:cNvSpPr txBox="1"/>
          <p:nvPr/>
        </p:nvSpPr>
        <p:spPr>
          <a:xfrm>
            <a:off x="616458" y="2969185"/>
            <a:ext cx="5831926" cy="5001641"/>
          </a:xfrm>
          <a:prstGeom prst="rect">
            <a:avLst/>
          </a:prstGeom>
        </p:spPr>
        <p:txBody>
          <a:bodyPr lIns="0" tIns="0" rIns="0" bIns="0" rtlCol="0" anchor="t">
            <a:spAutoFit/>
          </a:bodyPr>
          <a:lstStyle/>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INTERIOR HEALTH CULTURAL SAFETY RESOURCE HUB</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IH EDUCATION MODULES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BCCNM STANDARD AND RESOURCES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FNHA REPORTS</a:t>
            </a:r>
          </a:p>
          <a:p>
            <a:pPr algn="ctr">
              <a:lnSpc>
                <a:spcPts val="5632"/>
              </a:lnSpc>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A TON ON THE WEB</a:t>
            </a:r>
          </a:p>
        </p:txBody>
      </p:sp>
      <p:sp>
        <p:nvSpPr>
          <p:cNvPr id="17" name="TextBox 17"/>
          <p:cNvSpPr txBox="1"/>
          <p:nvPr/>
        </p:nvSpPr>
        <p:spPr>
          <a:xfrm>
            <a:off x="12035512" y="3599942"/>
            <a:ext cx="6113980" cy="2858516"/>
          </a:xfrm>
          <a:prstGeom prst="rect">
            <a:avLst/>
          </a:prstGeom>
        </p:spPr>
        <p:txBody>
          <a:bodyPr lIns="0" tIns="0" rIns="0" bIns="0" rtlCol="0" anchor="t">
            <a:spAutoFit/>
          </a:bodyPr>
          <a:lstStyle/>
          <a:p>
            <a:pPr algn="ctr">
              <a:lnSpc>
                <a:spcPts val="5631"/>
              </a:lnSpc>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OTHER TOOLKITS: </a:t>
            </a:r>
          </a:p>
          <a:p>
            <a:pPr marL="690879" lvl="1" indent="-345439" algn="l">
              <a:lnSpc>
                <a:spcPts val="5631"/>
              </a:lnSpc>
              <a:buFont typeface="Arial"/>
              <a:buChar char="•"/>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ANTI-RACISM TOOLKIT </a:t>
            </a:r>
          </a:p>
          <a:p>
            <a:pPr marL="690879" lvl="1" indent="-345439" algn="l">
              <a:lnSpc>
                <a:spcPts val="5631"/>
              </a:lnSpc>
              <a:buFont typeface="Arial"/>
              <a:buChar char="•"/>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INDIGENOUS ALLY TOOLKIT </a:t>
            </a:r>
          </a:p>
          <a:p>
            <a:pPr marL="690879" lvl="1" indent="-345439" algn="l">
              <a:lnSpc>
                <a:spcPts val="5631"/>
              </a:lnSpc>
              <a:buFont typeface="Arial"/>
              <a:buChar char="•"/>
            </a:pPr>
            <a:r>
              <a:rPr lang="en-US" sz="3199">
                <a:gradFill>
                  <a:gsLst>
                    <a:gs pos="0">
                      <a:srgbClr val="0097B2">
                        <a:alpha val="100000"/>
                      </a:srgbClr>
                    </a:gs>
                    <a:gs pos="100000">
                      <a:srgbClr val="7ED957">
                        <a:alpha val="100000"/>
                      </a:srgbClr>
                    </a:gs>
                  </a:gsLst>
                  <a:lin ang="0"/>
                </a:gradFill>
                <a:latin typeface="Codec Pro"/>
                <a:ea typeface="Codec Pro"/>
                <a:cs typeface="Codec Pro"/>
                <a:sym typeface="Codec Pro"/>
              </a:rPr>
              <a:t>DECOLONIAL TOOLBOX</a:t>
            </a:r>
          </a:p>
        </p:txBody>
      </p:sp>
      <p:sp>
        <p:nvSpPr>
          <p:cNvPr id="18" name="TextBox 18"/>
          <p:cNvSpPr txBox="1"/>
          <p:nvPr/>
        </p:nvSpPr>
        <p:spPr>
          <a:xfrm>
            <a:off x="5903972" y="8561376"/>
            <a:ext cx="7250137" cy="362458"/>
          </a:xfrm>
          <a:prstGeom prst="rect">
            <a:avLst/>
          </a:prstGeom>
        </p:spPr>
        <p:txBody>
          <a:bodyPr lIns="0" tIns="0" rIns="0" bIns="0" rtlCol="0" anchor="t">
            <a:spAutoFit/>
          </a:bodyPr>
          <a:lstStyle/>
          <a:p>
            <a:pPr algn="ctr">
              <a:lnSpc>
                <a:spcPts val="2815"/>
              </a:lnSpc>
              <a:spcBef>
                <a:spcPct val="0"/>
              </a:spcBef>
            </a:pPr>
            <a:r>
              <a:rPr lang="en-US" sz="1599">
                <a:gradFill>
                  <a:gsLst>
                    <a:gs pos="0">
                      <a:srgbClr val="0097B2">
                        <a:alpha val="100000"/>
                      </a:srgbClr>
                    </a:gs>
                    <a:gs pos="100000">
                      <a:srgbClr val="7ED957">
                        <a:alpha val="100000"/>
                      </a:srgbClr>
                    </a:gs>
                  </a:gsLst>
                  <a:lin ang="0"/>
                </a:gradFill>
                <a:latin typeface="Codec Pro"/>
                <a:ea typeface="Codec Pro"/>
                <a:cs typeface="Codec Pro"/>
                <a:sym typeface="Codec Pro"/>
              </a:rPr>
              <a:t>(MIKANA, N.D.; HEALTH INNOVATION NETWORK, 2023; SEGAL CENTRE, N.D.)</a:t>
            </a:r>
          </a:p>
        </p:txBody>
      </p:sp>
      <p:sp>
        <p:nvSpPr>
          <p:cNvPr id="19" name="TextBox 19"/>
          <p:cNvSpPr txBox="1"/>
          <p:nvPr/>
        </p:nvSpPr>
        <p:spPr>
          <a:xfrm>
            <a:off x="7022568" y="7812062"/>
            <a:ext cx="5012944" cy="540385"/>
          </a:xfrm>
          <a:prstGeom prst="rect">
            <a:avLst/>
          </a:prstGeom>
        </p:spPr>
        <p:txBody>
          <a:bodyPr lIns="0" tIns="0" rIns="0" bIns="0" rtlCol="0" anchor="t">
            <a:spAutoFit/>
          </a:bodyPr>
          <a:lstStyle/>
          <a:p>
            <a:pPr algn="ctr">
              <a:lnSpc>
                <a:spcPts val="2239"/>
              </a:lnSpc>
            </a:pPr>
            <a:r>
              <a:rPr lang="en-US" sz="1599">
                <a:gradFill>
                  <a:gsLst>
                    <a:gs pos="0">
                      <a:srgbClr val="FF3131">
                        <a:alpha val="100000"/>
                      </a:srgbClr>
                    </a:gs>
                    <a:gs pos="100000">
                      <a:srgbClr val="FF914D">
                        <a:alpha val="100000"/>
                      </a:srgbClr>
                    </a:gs>
                  </a:gsLst>
                  <a:lin ang="0"/>
                </a:gradFill>
                <a:latin typeface="Canva Sans"/>
                <a:ea typeface="Canva Sans"/>
                <a:cs typeface="Canva Sans"/>
                <a:sym typeface="Canva Sans"/>
              </a:rPr>
              <a:t>(INTERIOR HEALTH, 2025; FNHA, 2024; BCCNM, 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rot="-1336992">
            <a:off x="14244307" y="7792147"/>
            <a:ext cx="5616275" cy="4758517"/>
          </a:xfrm>
          <a:custGeom>
            <a:avLst/>
            <a:gdLst/>
            <a:ahLst/>
            <a:cxnLst/>
            <a:rect l="l" t="t" r="r" b="b"/>
            <a:pathLst>
              <a:path w="5616275" h="4758517">
                <a:moveTo>
                  <a:pt x="0" y="0"/>
                </a:moveTo>
                <a:lnTo>
                  <a:pt x="5616276" y="0"/>
                </a:lnTo>
                <a:lnTo>
                  <a:pt x="5616276" y="4758517"/>
                </a:lnTo>
                <a:lnTo>
                  <a:pt x="0" y="4758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36992" flipH="1" flipV="1">
            <a:off x="-1572686" y="-2260963"/>
            <a:ext cx="5616275" cy="4758517"/>
          </a:xfrm>
          <a:custGeom>
            <a:avLst/>
            <a:gdLst/>
            <a:ahLst/>
            <a:cxnLst/>
            <a:rect l="l" t="t" r="r" b="b"/>
            <a:pathLst>
              <a:path w="5616275" h="4758517">
                <a:moveTo>
                  <a:pt x="5616276" y="4758517"/>
                </a:moveTo>
                <a:lnTo>
                  <a:pt x="0" y="4758517"/>
                </a:lnTo>
                <a:lnTo>
                  <a:pt x="0" y="0"/>
                </a:lnTo>
                <a:lnTo>
                  <a:pt x="5616276" y="0"/>
                </a:lnTo>
                <a:lnTo>
                  <a:pt x="5616276" y="4758517"/>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949465" y="7461995"/>
            <a:ext cx="2700947" cy="3362300"/>
          </a:xfrm>
          <a:custGeom>
            <a:avLst/>
            <a:gdLst/>
            <a:ahLst/>
            <a:cxnLst/>
            <a:rect l="l" t="t" r="r" b="b"/>
            <a:pathLst>
              <a:path w="2700947" h="3362300">
                <a:moveTo>
                  <a:pt x="2700947" y="0"/>
                </a:moveTo>
                <a:lnTo>
                  <a:pt x="0" y="0"/>
                </a:lnTo>
                <a:lnTo>
                  <a:pt x="0" y="3362300"/>
                </a:lnTo>
                <a:lnTo>
                  <a:pt x="2700947" y="3362300"/>
                </a:lnTo>
                <a:lnTo>
                  <a:pt x="270094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628975" y="-528879"/>
            <a:ext cx="2700947" cy="3362300"/>
          </a:xfrm>
          <a:custGeom>
            <a:avLst/>
            <a:gdLst/>
            <a:ahLst/>
            <a:cxnLst/>
            <a:rect l="l" t="t" r="r" b="b"/>
            <a:pathLst>
              <a:path w="2700947" h="3362300">
                <a:moveTo>
                  <a:pt x="0" y="3362299"/>
                </a:moveTo>
                <a:lnTo>
                  <a:pt x="2700946" y="3362299"/>
                </a:lnTo>
                <a:lnTo>
                  <a:pt x="2700946" y="0"/>
                </a:lnTo>
                <a:lnTo>
                  <a:pt x="0" y="0"/>
                </a:lnTo>
                <a:lnTo>
                  <a:pt x="0" y="336229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5964640" y="7023320"/>
            <a:ext cx="1988700" cy="1329127"/>
          </a:xfrm>
          <a:custGeom>
            <a:avLst/>
            <a:gdLst/>
            <a:ahLst/>
            <a:cxnLst/>
            <a:rect l="l" t="t" r="r" b="b"/>
            <a:pathLst>
              <a:path w="1988700" h="1329127">
                <a:moveTo>
                  <a:pt x="0" y="0"/>
                </a:moveTo>
                <a:lnTo>
                  <a:pt x="1988699" y="0"/>
                </a:lnTo>
                <a:lnTo>
                  <a:pt x="1988699" y="1329127"/>
                </a:lnTo>
                <a:lnTo>
                  <a:pt x="0" y="13291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V="1">
            <a:off x="336352" y="1937570"/>
            <a:ext cx="1988700" cy="1329127"/>
          </a:xfrm>
          <a:custGeom>
            <a:avLst/>
            <a:gdLst/>
            <a:ahLst/>
            <a:cxnLst/>
            <a:rect l="l" t="t" r="r" b="b"/>
            <a:pathLst>
              <a:path w="1988700" h="1329127">
                <a:moveTo>
                  <a:pt x="0" y="1329127"/>
                </a:moveTo>
                <a:lnTo>
                  <a:pt x="1988700" y="1329127"/>
                </a:lnTo>
                <a:lnTo>
                  <a:pt x="1988700" y="0"/>
                </a:lnTo>
                <a:lnTo>
                  <a:pt x="0" y="0"/>
                </a:lnTo>
                <a:lnTo>
                  <a:pt x="0" y="1329127"/>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265059" flipH="1">
            <a:off x="-25914" y="7627427"/>
            <a:ext cx="2551919" cy="3031437"/>
          </a:xfrm>
          <a:custGeom>
            <a:avLst/>
            <a:gdLst/>
            <a:ahLst/>
            <a:cxnLst/>
            <a:rect l="l" t="t" r="r" b="b"/>
            <a:pathLst>
              <a:path w="2551919" h="3031437">
                <a:moveTo>
                  <a:pt x="2551918" y="0"/>
                </a:moveTo>
                <a:lnTo>
                  <a:pt x="0" y="0"/>
                </a:lnTo>
                <a:lnTo>
                  <a:pt x="0" y="3031437"/>
                </a:lnTo>
                <a:lnTo>
                  <a:pt x="2551918" y="3031437"/>
                </a:lnTo>
                <a:lnTo>
                  <a:pt x="2551918"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265059" flipV="1">
            <a:off x="16077599" y="-368425"/>
            <a:ext cx="2551919" cy="3031437"/>
          </a:xfrm>
          <a:custGeom>
            <a:avLst/>
            <a:gdLst/>
            <a:ahLst/>
            <a:cxnLst/>
            <a:rect l="l" t="t" r="r" b="b"/>
            <a:pathLst>
              <a:path w="2551919" h="3031437">
                <a:moveTo>
                  <a:pt x="0" y="3031437"/>
                </a:moveTo>
                <a:lnTo>
                  <a:pt x="2551919" y="3031437"/>
                </a:lnTo>
                <a:lnTo>
                  <a:pt x="2551919" y="0"/>
                </a:lnTo>
                <a:lnTo>
                  <a:pt x="0" y="0"/>
                </a:lnTo>
                <a:lnTo>
                  <a:pt x="0" y="303143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9725849" flipH="1" flipV="1">
            <a:off x="1348044" y="9186766"/>
            <a:ext cx="3681908" cy="2657668"/>
          </a:xfrm>
          <a:custGeom>
            <a:avLst/>
            <a:gdLst/>
            <a:ahLst/>
            <a:cxnLst/>
            <a:rect l="l" t="t" r="r" b="b"/>
            <a:pathLst>
              <a:path w="3681908" h="2657668">
                <a:moveTo>
                  <a:pt x="3681908" y="2657668"/>
                </a:moveTo>
                <a:lnTo>
                  <a:pt x="0" y="2657668"/>
                </a:lnTo>
                <a:lnTo>
                  <a:pt x="0" y="0"/>
                </a:lnTo>
                <a:lnTo>
                  <a:pt x="3681908" y="0"/>
                </a:lnTo>
                <a:lnTo>
                  <a:pt x="3681908" y="2657668"/>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9725849">
            <a:off x="12957738" y="-1555038"/>
            <a:ext cx="3681908" cy="2657668"/>
          </a:xfrm>
          <a:custGeom>
            <a:avLst/>
            <a:gdLst/>
            <a:ahLst/>
            <a:cxnLst/>
            <a:rect l="l" t="t" r="r" b="b"/>
            <a:pathLst>
              <a:path w="3681908" h="2657668">
                <a:moveTo>
                  <a:pt x="0" y="0"/>
                </a:moveTo>
                <a:lnTo>
                  <a:pt x="3681908" y="0"/>
                </a:lnTo>
                <a:lnTo>
                  <a:pt x="3681908" y="2657668"/>
                </a:lnTo>
                <a:lnTo>
                  <a:pt x="0" y="26576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flipV="1">
            <a:off x="4749457" y="9247691"/>
            <a:ext cx="1199677" cy="1363159"/>
          </a:xfrm>
          <a:custGeom>
            <a:avLst/>
            <a:gdLst/>
            <a:ahLst/>
            <a:cxnLst/>
            <a:rect l="l" t="t" r="r" b="b"/>
            <a:pathLst>
              <a:path w="1199677" h="1363159">
                <a:moveTo>
                  <a:pt x="0" y="1363159"/>
                </a:moveTo>
                <a:lnTo>
                  <a:pt x="1199677" y="1363159"/>
                </a:lnTo>
                <a:lnTo>
                  <a:pt x="1199677" y="0"/>
                </a:lnTo>
                <a:lnTo>
                  <a:pt x="0" y="0"/>
                </a:lnTo>
                <a:lnTo>
                  <a:pt x="0" y="1363159"/>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2333111" y="-321454"/>
            <a:ext cx="1199677" cy="1363159"/>
          </a:xfrm>
          <a:custGeom>
            <a:avLst/>
            <a:gdLst/>
            <a:ahLst/>
            <a:cxnLst/>
            <a:rect l="l" t="t" r="r" b="b"/>
            <a:pathLst>
              <a:path w="1199677" h="1363159">
                <a:moveTo>
                  <a:pt x="1199677" y="0"/>
                </a:moveTo>
                <a:lnTo>
                  <a:pt x="0" y="0"/>
                </a:lnTo>
                <a:lnTo>
                  <a:pt x="0" y="1363159"/>
                </a:lnTo>
                <a:lnTo>
                  <a:pt x="1199677" y="1363159"/>
                </a:lnTo>
                <a:lnTo>
                  <a:pt x="1199677"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2325052" y="7134033"/>
            <a:ext cx="13761086" cy="2735016"/>
          </a:xfrm>
          <a:custGeom>
            <a:avLst/>
            <a:gdLst/>
            <a:ahLst/>
            <a:cxnLst/>
            <a:rect l="l" t="t" r="r" b="b"/>
            <a:pathLst>
              <a:path w="13761086" h="2735016">
                <a:moveTo>
                  <a:pt x="0" y="0"/>
                </a:moveTo>
                <a:lnTo>
                  <a:pt x="13761086" y="0"/>
                </a:lnTo>
                <a:lnTo>
                  <a:pt x="13761086" y="2735016"/>
                </a:lnTo>
                <a:lnTo>
                  <a:pt x="0" y="2735016"/>
                </a:lnTo>
                <a:lnTo>
                  <a:pt x="0" y="0"/>
                </a:lnTo>
                <a:close/>
              </a:path>
            </a:pathLst>
          </a:custGeom>
          <a:blipFill>
            <a:blip r:embed="rId15"/>
            <a:stretch>
              <a:fillRect/>
            </a:stretch>
          </a:blipFill>
        </p:spPr>
      </p:sp>
      <p:sp>
        <p:nvSpPr>
          <p:cNvPr id="15" name="TextBox 15"/>
          <p:cNvSpPr txBox="1"/>
          <p:nvPr/>
        </p:nvSpPr>
        <p:spPr>
          <a:xfrm>
            <a:off x="4268949" y="293802"/>
            <a:ext cx="9750102" cy="1343406"/>
          </a:xfrm>
          <a:prstGeom prst="rect">
            <a:avLst/>
          </a:prstGeom>
        </p:spPr>
        <p:txBody>
          <a:bodyPr lIns="0" tIns="0" rIns="0" bIns="0" rtlCol="0" anchor="t">
            <a:spAutoFit/>
          </a:bodyPr>
          <a:lstStyle/>
          <a:p>
            <a:pPr algn="ctr">
              <a:lnSpc>
                <a:spcPts val="11004"/>
              </a:lnSpc>
            </a:pPr>
            <a:r>
              <a:rPr lang="en-US" sz="7859">
                <a:solidFill>
                  <a:srgbClr val="E76235"/>
                </a:solidFill>
                <a:latin typeface="DM Serif Display"/>
                <a:ea typeface="DM Serif Display"/>
                <a:cs typeface="DM Serif Display"/>
                <a:sym typeface="DM Serif Display"/>
              </a:rPr>
              <a:t>WHAT IS IT?</a:t>
            </a:r>
          </a:p>
        </p:txBody>
      </p:sp>
      <p:sp>
        <p:nvSpPr>
          <p:cNvPr id="16" name="TextBox 16"/>
          <p:cNvSpPr txBox="1"/>
          <p:nvPr/>
        </p:nvSpPr>
        <p:spPr>
          <a:xfrm>
            <a:off x="9590056" y="2617759"/>
            <a:ext cx="6096676" cy="4287266"/>
          </a:xfrm>
          <a:prstGeom prst="rect">
            <a:avLst/>
          </a:prstGeom>
        </p:spPr>
        <p:txBody>
          <a:bodyPr lIns="0" tIns="0" rIns="0" bIns="0" rtlCol="0" anchor="t">
            <a:spAutoFit/>
          </a:bodyPr>
          <a:lstStyle/>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BACKGROUND/EDUCATION</a:t>
            </a:r>
          </a:p>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GLOSSARY</a:t>
            </a:r>
          </a:p>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SELF-REFLECTION</a:t>
            </a:r>
          </a:p>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TIPS</a:t>
            </a:r>
          </a:p>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RESOURCES </a:t>
            </a:r>
          </a:p>
          <a:p>
            <a:pPr marL="690881" lvl="1" indent="-345440" algn="l">
              <a:lnSpc>
                <a:spcPts val="5632"/>
              </a:lnSpc>
              <a:buFont typeface="Arial"/>
              <a:buChar char="•"/>
            </a:pPr>
            <a:r>
              <a:rPr lang="en-US" sz="3200">
                <a:gradFill>
                  <a:gsLst>
                    <a:gs pos="0">
                      <a:srgbClr val="FF3131">
                        <a:alpha val="100000"/>
                      </a:srgbClr>
                    </a:gs>
                    <a:gs pos="100000">
                      <a:srgbClr val="FF914D">
                        <a:alpha val="100000"/>
                      </a:srgbClr>
                    </a:gs>
                  </a:gsLst>
                  <a:lin ang="0"/>
                </a:gradFill>
                <a:latin typeface="Codec Pro"/>
                <a:ea typeface="Codec Pro"/>
                <a:cs typeface="Codec Pro"/>
                <a:sym typeface="Codec Pro"/>
              </a:rPr>
              <a:t>CONTACT INFORMATION</a:t>
            </a:r>
          </a:p>
        </p:txBody>
      </p:sp>
      <p:sp>
        <p:nvSpPr>
          <p:cNvPr id="17" name="TextBox 17"/>
          <p:cNvSpPr txBox="1"/>
          <p:nvPr/>
        </p:nvSpPr>
        <p:spPr>
          <a:xfrm>
            <a:off x="3607530" y="3288770"/>
            <a:ext cx="4351070" cy="2144141"/>
          </a:xfrm>
          <a:prstGeom prst="rect">
            <a:avLst/>
          </a:prstGeom>
        </p:spPr>
        <p:txBody>
          <a:bodyPr lIns="0" tIns="0" rIns="0" bIns="0" rtlCol="0" anchor="t">
            <a:spAutoFit/>
          </a:bodyPr>
          <a:lstStyle/>
          <a:p>
            <a:pPr algn="ctr">
              <a:lnSpc>
                <a:spcPts val="5631"/>
              </a:lnSpc>
            </a:pPr>
            <a:r>
              <a:rPr lang="en-US" sz="3199">
                <a:gradFill>
                  <a:gsLst>
                    <a:gs pos="0">
                      <a:srgbClr val="8C52FF">
                        <a:alpha val="100000"/>
                      </a:srgbClr>
                    </a:gs>
                    <a:gs pos="100000">
                      <a:srgbClr val="00BF63">
                        <a:alpha val="100000"/>
                      </a:srgbClr>
                    </a:gs>
                  </a:gsLst>
                  <a:lin ang="0"/>
                </a:gradFill>
                <a:latin typeface="Codec Pro"/>
                <a:ea typeface="Codec Pro"/>
                <a:cs typeface="Codec Pro"/>
                <a:sym typeface="Codec Pro"/>
              </a:rPr>
              <a:t>ACCESSIBLE</a:t>
            </a:r>
          </a:p>
          <a:p>
            <a:pPr algn="ctr">
              <a:lnSpc>
                <a:spcPts val="5631"/>
              </a:lnSpc>
            </a:pPr>
            <a:r>
              <a:rPr lang="en-US" sz="3199">
                <a:gradFill>
                  <a:gsLst>
                    <a:gs pos="0">
                      <a:srgbClr val="8C52FF">
                        <a:alpha val="100000"/>
                      </a:srgbClr>
                    </a:gs>
                    <a:gs pos="100000">
                      <a:srgbClr val="00BF63">
                        <a:alpha val="100000"/>
                      </a:srgbClr>
                    </a:gs>
                  </a:gsLst>
                  <a:lin ang="0"/>
                </a:gradFill>
                <a:latin typeface="Codec Pro"/>
                <a:ea typeface="Codec Pro"/>
                <a:cs typeface="Codec Pro"/>
                <a:sym typeface="Codec Pro"/>
              </a:rPr>
              <a:t>PURPOSEFUL </a:t>
            </a:r>
          </a:p>
          <a:p>
            <a:pPr algn="ctr">
              <a:lnSpc>
                <a:spcPts val="5631"/>
              </a:lnSpc>
            </a:pPr>
            <a:r>
              <a:rPr lang="en-US" sz="3199">
                <a:gradFill>
                  <a:gsLst>
                    <a:gs pos="0">
                      <a:srgbClr val="8C52FF">
                        <a:alpha val="100000"/>
                      </a:srgbClr>
                    </a:gs>
                    <a:gs pos="100000">
                      <a:srgbClr val="00BF63">
                        <a:alpha val="100000"/>
                      </a:srgbClr>
                    </a:gs>
                  </a:gsLst>
                  <a:lin ang="0"/>
                </a:gradFill>
                <a:latin typeface="Codec Pro"/>
                <a:ea typeface="Codec Pro"/>
                <a:cs typeface="Codec Pro"/>
                <a:sym typeface="Codec Pro"/>
              </a:rPr>
              <a:t>EVIDENCE-INFORMED</a:t>
            </a:r>
            <a:r>
              <a:rPr lang="en-US" sz="3199">
                <a:gradFill>
                  <a:gsLst>
                    <a:gs pos="0">
                      <a:srgbClr val="FF3131">
                        <a:alpha val="100000"/>
                      </a:srgbClr>
                    </a:gs>
                    <a:gs pos="100000">
                      <a:srgbClr val="FF914D">
                        <a:alpha val="100000"/>
                      </a:srgbClr>
                    </a:gs>
                  </a:gsLst>
                  <a:lin ang="0"/>
                </a:gradFill>
                <a:latin typeface="Codec Pro"/>
                <a:ea typeface="Codec Pro"/>
                <a:cs typeface="Codec Pro"/>
                <a:sym typeface="Codec Pro"/>
              </a:rPr>
              <a:t> </a:t>
            </a:r>
          </a:p>
        </p:txBody>
      </p:sp>
      <p:sp>
        <p:nvSpPr>
          <p:cNvPr id="18" name="TextBox 18"/>
          <p:cNvSpPr txBox="1"/>
          <p:nvPr/>
        </p:nvSpPr>
        <p:spPr>
          <a:xfrm>
            <a:off x="1663651" y="5994886"/>
            <a:ext cx="7592095" cy="362456"/>
          </a:xfrm>
          <a:prstGeom prst="rect">
            <a:avLst/>
          </a:prstGeom>
        </p:spPr>
        <p:txBody>
          <a:bodyPr lIns="0" tIns="0" rIns="0" bIns="0" rtlCol="0" anchor="t">
            <a:spAutoFit/>
          </a:bodyPr>
          <a:lstStyle/>
          <a:p>
            <a:pPr algn="ctr">
              <a:lnSpc>
                <a:spcPts val="2816"/>
              </a:lnSpc>
              <a:spcBef>
                <a:spcPct val="0"/>
              </a:spcBef>
            </a:pPr>
            <a:r>
              <a:rPr lang="en-US" sz="1600">
                <a:solidFill>
                  <a:srgbClr val="E76235"/>
                </a:solidFill>
                <a:latin typeface="Codec Pro"/>
                <a:ea typeface="Codec Pro"/>
                <a:cs typeface="Codec Pro"/>
                <a:sym typeface="Codec Pro"/>
              </a:rPr>
              <a:t>(BCCNM, 2022; BGC CANADA, N.D.; LAROCCA ET AL., 2012; YAMADA ET AL., 2015)</a:t>
            </a:r>
          </a:p>
        </p:txBody>
      </p:sp>
      <p:sp>
        <p:nvSpPr>
          <p:cNvPr id="19" name="TextBox 19"/>
          <p:cNvSpPr txBox="1"/>
          <p:nvPr/>
        </p:nvSpPr>
        <p:spPr>
          <a:xfrm>
            <a:off x="3539823" y="1590827"/>
            <a:ext cx="12100466" cy="636906"/>
          </a:xfrm>
          <a:prstGeom prst="rect">
            <a:avLst/>
          </a:prstGeom>
        </p:spPr>
        <p:txBody>
          <a:bodyPr wrap="square" lIns="0" tIns="0" rIns="0" bIns="0" rtlCol="0" anchor="t">
            <a:spAutoFit/>
          </a:bodyPr>
          <a:lstStyle/>
          <a:p>
            <a:pPr algn="ctr">
              <a:lnSpc>
                <a:spcPts val="5632"/>
              </a:lnSpc>
              <a:spcBef>
                <a:spcPct val="0"/>
              </a:spcBef>
            </a:pPr>
            <a:r>
              <a:rPr lang="en-US" sz="3200" b="1" dirty="0">
                <a:gradFill>
                  <a:gsLst>
                    <a:gs pos="0">
                      <a:srgbClr val="FF5757">
                        <a:alpha val="100000"/>
                      </a:srgbClr>
                    </a:gs>
                    <a:gs pos="100000">
                      <a:srgbClr val="8C52FF">
                        <a:alpha val="100000"/>
                      </a:srgbClr>
                    </a:gs>
                  </a:gsLst>
                  <a:lin ang="0"/>
                </a:gradFill>
                <a:latin typeface="Codec Pro Bold"/>
                <a:ea typeface="Codec Pro Bold"/>
                <a:cs typeface="Codec Pro Bold"/>
                <a:sym typeface="Codec Pro Bold"/>
              </a:rPr>
              <a:t>ANTI RACIST TOOLKIT FOR MATERNITY PRACTITIONERS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873677" y="436517"/>
            <a:ext cx="6490172" cy="8982936"/>
          </a:xfrm>
          <a:custGeom>
            <a:avLst/>
            <a:gdLst/>
            <a:ahLst/>
            <a:cxnLst/>
            <a:rect l="l" t="t" r="r" b="b"/>
            <a:pathLst>
              <a:path w="6490172" h="8982936">
                <a:moveTo>
                  <a:pt x="0" y="0"/>
                </a:moveTo>
                <a:lnTo>
                  <a:pt x="6490171" y="0"/>
                </a:lnTo>
                <a:lnTo>
                  <a:pt x="6490171" y="8982936"/>
                </a:lnTo>
                <a:lnTo>
                  <a:pt x="0" y="8982936"/>
                </a:lnTo>
                <a:lnTo>
                  <a:pt x="0" y="0"/>
                </a:lnTo>
                <a:close/>
              </a:path>
            </a:pathLst>
          </a:custGeom>
          <a:blipFill>
            <a:blip r:embed="rId3"/>
            <a:stretch>
              <a:fillRect/>
            </a:stretch>
          </a:blipFill>
        </p:spPr>
      </p:sp>
      <p:sp>
        <p:nvSpPr>
          <p:cNvPr id="3" name="Freeform 3"/>
          <p:cNvSpPr/>
          <p:nvPr/>
        </p:nvSpPr>
        <p:spPr>
          <a:xfrm>
            <a:off x="9555867" y="1302557"/>
            <a:ext cx="7703433" cy="7250857"/>
          </a:xfrm>
          <a:custGeom>
            <a:avLst/>
            <a:gdLst/>
            <a:ahLst/>
            <a:cxnLst/>
            <a:rect l="l" t="t" r="r" b="b"/>
            <a:pathLst>
              <a:path w="7703433" h="7250857">
                <a:moveTo>
                  <a:pt x="0" y="0"/>
                </a:moveTo>
                <a:lnTo>
                  <a:pt x="7703433" y="0"/>
                </a:lnTo>
                <a:lnTo>
                  <a:pt x="7703433" y="7250856"/>
                </a:lnTo>
                <a:lnTo>
                  <a:pt x="0" y="7250856"/>
                </a:lnTo>
                <a:lnTo>
                  <a:pt x="0" y="0"/>
                </a:lnTo>
                <a:close/>
              </a:path>
            </a:pathLst>
          </a:custGeom>
          <a:blipFill>
            <a:blip r:embed="rId4"/>
            <a:stretch>
              <a:fillRect/>
            </a:stretch>
          </a:blipFill>
        </p:spPr>
      </p:sp>
      <p:sp>
        <p:nvSpPr>
          <p:cNvPr id="4" name="TextBox 4"/>
          <p:cNvSpPr txBox="1"/>
          <p:nvPr/>
        </p:nvSpPr>
        <p:spPr>
          <a:xfrm>
            <a:off x="2877184" y="9794118"/>
            <a:ext cx="2483156" cy="283210"/>
          </a:xfrm>
          <a:prstGeom prst="rect">
            <a:avLst/>
          </a:prstGeom>
        </p:spPr>
        <p:txBody>
          <a:bodyPr lIns="0" tIns="0" rIns="0" bIns="0" rtlCol="0" anchor="t">
            <a:spAutoFit/>
          </a:bodyPr>
          <a:lstStyle/>
          <a:p>
            <a:pPr algn="l">
              <a:lnSpc>
                <a:spcPts val="2239"/>
              </a:lnSpc>
            </a:pPr>
            <a:r>
              <a:rPr lang="en-US" sz="1599" u="sng">
                <a:solidFill>
                  <a:srgbClr val="E76235"/>
                </a:solidFill>
                <a:latin typeface="Arimo"/>
                <a:ea typeface="Arimo"/>
                <a:cs typeface="Arimo"/>
                <a:sym typeface="Arimo"/>
              </a:rPr>
              <a:t>(SEGAL CENTERE, N.D.)</a:t>
            </a:r>
          </a:p>
        </p:txBody>
      </p:sp>
      <p:sp>
        <p:nvSpPr>
          <p:cNvPr id="5" name="TextBox 5"/>
          <p:cNvSpPr txBox="1"/>
          <p:nvPr/>
        </p:nvSpPr>
        <p:spPr>
          <a:xfrm>
            <a:off x="11471776" y="9794118"/>
            <a:ext cx="3871615" cy="283210"/>
          </a:xfrm>
          <a:prstGeom prst="rect">
            <a:avLst/>
          </a:prstGeom>
        </p:spPr>
        <p:txBody>
          <a:bodyPr lIns="0" tIns="0" rIns="0" bIns="0" rtlCol="0" anchor="t">
            <a:spAutoFit/>
          </a:bodyPr>
          <a:lstStyle/>
          <a:p>
            <a:pPr algn="l">
              <a:lnSpc>
                <a:spcPts val="2239"/>
              </a:lnSpc>
            </a:pPr>
            <a:r>
              <a:rPr lang="en-US" sz="1599">
                <a:solidFill>
                  <a:srgbClr val="E76235"/>
                </a:solidFill>
                <a:latin typeface="Arimo"/>
                <a:ea typeface="Arimo"/>
                <a:cs typeface="Arimo"/>
                <a:sym typeface="Arimo"/>
              </a:rPr>
              <a:t>(HEALTH INNOVATION NETWORK, 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10219508" y="1028700"/>
            <a:ext cx="5459857" cy="8335660"/>
          </a:xfrm>
          <a:custGeom>
            <a:avLst/>
            <a:gdLst/>
            <a:ahLst/>
            <a:cxnLst/>
            <a:rect l="l" t="t" r="r" b="b"/>
            <a:pathLst>
              <a:path w="5459857" h="8335660">
                <a:moveTo>
                  <a:pt x="0" y="0"/>
                </a:moveTo>
                <a:lnTo>
                  <a:pt x="5459857" y="0"/>
                </a:lnTo>
                <a:lnTo>
                  <a:pt x="5459857" y="8335660"/>
                </a:lnTo>
                <a:lnTo>
                  <a:pt x="0" y="8335660"/>
                </a:lnTo>
                <a:lnTo>
                  <a:pt x="0" y="0"/>
                </a:lnTo>
                <a:close/>
              </a:path>
            </a:pathLst>
          </a:custGeom>
          <a:blipFill>
            <a:blip r:embed="rId3"/>
            <a:stretch>
              <a:fillRect/>
            </a:stretch>
          </a:blipFill>
        </p:spPr>
      </p:sp>
      <p:sp>
        <p:nvSpPr>
          <p:cNvPr id="3" name="Freeform 3"/>
          <p:cNvSpPr/>
          <p:nvPr/>
        </p:nvSpPr>
        <p:spPr>
          <a:xfrm>
            <a:off x="2393516" y="1965021"/>
            <a:ext cx="5300114" cy="6356958"/>
          </a:xfrm>
          <a:custGeom>
            <a:avLst/>
            <a:gdLst/>
            <a:ahLst/>
            <a:cxnLst/>
            <a:rect l="l" t="t" r="r" b="b"/>
            <a:pathLst>
              <a:path w="5300114" h="6356958">
                <a:moveTo>
                  <a:pt x="0" y="0"/>
                </a:moveTo>
                <a:lnTo>
                  <a:pt x="5300114" y="0"/>
                </a:lnTo>
                <a:lnTo>
                  <a:pt x="5300114" y="6356958"/>
                </a:lnTo>
                <a:lnTo>
                  <a:pt x="0" y="6356958"/>
                </a:lnTo>
                <a:lnTo>
                  <a:pt x="0" y="0"/>
                </a:lnTo>
                <a:close/>
              </a:path>
            </a:pathLst>
          </a:custGeom>
          <a:blipFill>
            <a:blip r:embed="rId4"/>
            <a:stretch>
              <a:fillRect/>
            </a:stretch>
          </a:blipFill>
        </p:spPr>
      </p:sp>
      <p:sp>
        <p:nvSpPr>
          <p:cNvPr id="4" name="TextBox 4"/>
          <p:cNvSpPr txBox="1"/>
          <p:nvPr/>
        </p:nvSpPr>
        <p:spPr>
          <a:xfrm>
            <a:off x="4002271" y="9490977"/>
            <a:ext cx="2082605" cy="283210"/>
          </a:xfrm>
          <a:prstGeom prst="rect">
            <a:avLst/>
          </a:prstGeom>
        </p:spPr>
        <p:txBody>
          <a:bodyPr lIns="0" tIns="0" rIns="0" bIns="0" rtlCol="0" anchor="t">
            <a:spAutoFit/>
          </a:bodyPr>
          <a:lstStyle/>
          <a:p>
            <a:pPr algn="l">
              <a:lnSpc>
                <a:spcPts val="2240"/>
              </a:lnSpc>
            </a:pPr>
            <a:r>
              <a:rPr lang="en-US" sz="1600">
                <a:solidFill>
                  <a:srgbClr val="C37671"/>
                </a:solidFill>
                <a:latin typeface="Arimo"/>
                <a:ea typeface="Arimo"/>
                <a:cs typeface="Arimo"/>
                <a:sym typeface="Arimo"/>
              </a:rPr>
              <a:t>(BGC CANADA, 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1495871" y="676275"/>
            <a:ext cx="15296258" cy="8934451"/>
          </a:xfrm>
          <a:custGeom>
            <a:avLst/>
            <a:gdLst/>
            <a:ahLst/>
            <a:cxnLst/>
            <a:rect l="l" t="t" r="r" b="b"/>
            <a:pathLst>
              <a:path w="15296258" h="8934451">
                <a:moveTo>
                  <a:pt x="0" y="0"/>
                </a:moveTo>
                <a:lnTo>
                  <a:pt x="15296258" y="0"/>
                </a:lnTo>
                <a:lnTo>
                  <a:pt x="15296258" y="8934450"/>
                </a:lnTo>
                <a:lnTo>
                  <a:pt x="0" y="8934450"/>
                </a:lnTo>
                <a:lnTo>
                  <a:pt x="0" y="0"/>
                </a:lnTo>
                <a:close/>
              </a:path>
            </a:pathLst>
          </a:custGeom>
          <a:blipFill>
            <a:blip r:embed="rId2"/>
            <a:stretch>
              <a:fillRect/>
            </a:stretch>
          </a:blipFill>
        </p:spPr>
      </p:sp>
      <p:sp>
        <p:nvSpPr>
          <p:cNvPr id="3" name="TextBox 3"/>
          <p:cNvSpPr txBox="1"/>
          <p:nvPr/>
        </p:nvSpPr>
        <p:spPr>
          <a:xfrm>
            <a:off x="8155856" y="9745402"/>
            <a:ext cx="2528962" cy="283210"/>
          </a:xfrm>
          <a:prstGeom prst="rect">
            <a:avLst/>
          </a:prstGeom>
        </p:spPr>
        <p:txBody>
          <a:bodyPr lIns="0" tIns="0" rIns="0" bIns="0" rtlCol="0" anchor="t">
            <a:spAutoFit/>
          </a:bodyPr>
          <a:lstStyle/>
          <a:p>
            <a:pPr algn="l">
              <a:lnSpc>
                <a:spcPts val="2239"/>
              </a:lnSpc>
            </a:pPr>
            <a:r>
              <a:rPr lang="en-US" sz="1599">
                <a:solidFill>
                  <a:srgbClr val="000000"/>
                </a:solidFill>
                <a:latin typeface="Arimo"/>
                <a:ea typeface="Arimo"/>
                <a:cs typeface="Arimo"/>
                <a:sym typeface="Arimo"/>
              </a:rPr>
              <a:t>(INTERIOR HEALTH,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9780780" y="1470518"/>
            <a:ext cx="8260995" cy="8440352"/>
          </a:xfrm>
          <a:custGeom>
            <a:avLst/>
            <a:gdLst/>
            <a:ahLst/>
            <a:cxnLst/>
            <a:rect l="l" t="t" r="r" b="b"/>
            <a:pathLst>
              <a:path w="8260995" h="8440352">
                <a:moveTo>
                  <a:pt x="0" y="0"/>
                </a:moveTo>
                <a:lnTo>
                  <a:pt x="8260995" y="0"/>
                </a:lnTo>
                <a:lnTo>
                  <a:pt x="8260995" y="8440352"/>
                </a:lnTo>
                <a:lnTo>
                  <a:pt x="0" y="8440352"/>
                </a:lnTo>
                <a:lnTo>
                  <a:pt x="0" y="0"/>
                </a:lnTo>
                <a:close/>
              </a:path>
            </a:pathLst>
          </a:custGeom>
          <a:blipFill>
            <a:blip r:embed="rId3"/>
            <a:stretch>
              <a:fillRect/>
            </a:stretch>
          </a:blipFill>
        </p:spPr>
      </p:sp>
      <p:sp>
        <p:nvSpPr>
          <p:cNvPr id="3" name="Freeform 3"/>
          <p:cNvSpPr/>
          <p:nvPr/>
        </p:nvSpPr>
        <p:spPr>
          <a:xfrm>
            <a:off x="336107" y="336107"/>
            <a:ext cx="10196955" cy="2268823"/>
          </a:xfrm>
          <a:custGeom>
            <a:avLst/>
            <a:gdLst/>
            <a:ahLst/>
            <a:cxnLst/>
            <a:rect l="l" t="t" r="r" b="b"/>
            <a:pathLst>
              <a:path w="10196955" h="2268823">
                <a:moveTo>
                  <a:pt x="0" y="0"/>
                </a:moveTo>
                <a:lnTo>
                  <a:pt x="10196955" y="0"/>
                </a:lnTo>
                <a:lnTo>
                  <a:pt x="10196955" y="2268822"/>
                </a:lnTo>
                <a:lnTo>
                  <a:pt x="0" y="2268822"/>
                </a:lnTo>
                <a:lnTo>
                  <a:pt x="0" y="0"/>
                </a:lnTo>
                <a:close/>
              </a:path>
            </a:pathLst>
          </a:custGeom>
          <a:blipFill>
            <a:blip r:embed="rId4"/>
            <a:stretch>
              <a:fillRect/>
            </a:stretch>
          </a:blipFill>
        </p:spPr>
      </p:sp>
      <p:sp>
        <p:nvSpPr>
          <p:cNvPr id="4" name="Freeform 4"/>
          <p:cNvSpPr/>
          <p:nvPr/>
        </p:nvSpPr>
        <p:spPr>
          <a:xfrm>
            <a:off x="992964" y="3409327"/>
            <a:ext cx="7980760" cy="5107687"/>
          </a:xfrm>
          <a:custGeom>
            <a:avLst/>
            <a:gdLst/>
            <a:ahLst/>
            <a:cxnLst/>
            <a:rect l="l" t="t" r="r" b="b"/>
            <a:pathLst>
              <a:path w="7980760" h="5107687">
                <a:moveTo>
                  <a:pt x="0" y="0"/>
                </a:moveTo>
                <a:lnTo>
                  <a:pt x="7980760" y="0"/>
                </a:lnTo>
                <a:lnTo>
                  <a:pt x="7980760" y="5107686"/>
                </a:lnTo>
                <a:lnTo>
                  <a:pt x="0" y="5107686"/>
                </a:lnTo>
                <a:lnTo>
                  <a:pt x="0" y="0"/>
                </a:lnTo>
                <a:close/>
              </a:path>
            </a:pathLst>
          </a:custGeom>
          <a:blipFill>
            <a:blip r:embed="rId5"/>
            <a:stretch>
              <a:fillRect/>
            </a:stretch>
          </a:blipFill>
        </p:spPr>
      </p:sp>
      <p:sp>
        <p:nvSpPr>
          <p:cNvPr id="5" name="TextBox 5"/>
          <p:cNvSpPr txBox="1"/>
          <p:nvPr/>
        </p:nvSpPr>
        <p:spPr>
          <a:xfrm>
            <a:off x="3943085" y="9092882"/>
            <a:ext cx="2575338" cy="283210"/>
          </a:xfrm>
          <a:prstGeom prst="rect">
            <a:avLst/>
          </a:prstGeom>
        </p:spPr>
        <p:txBody>
          <a:bodyPr lIns="0" tIns="0" rIns="0" bIns="0" rtlCol="0" anchor="t">
            <a:spAutoFit/>
          </a:bodyPr>
          <a:lstStyle/>
          <a:p>
            <a:pPr algn="l">
              <a:lnSpc>
                <a:spcPts val="2239"/>
              </a:lnSpc>
            </a:pPr>
            <a:r>
              <a:rPr lang="en-US" sz="1599">
                <a:solidFill>
                  <a:srgbClr val="000000"/>
                </a:solidFill>
                <a:latin typeface="Arimo"/>
                <a:ea typeface="Arimo"/>
                <a:cs typeface="Arimo"/>
                <a:sym typeface="Arimo"/>
              </a:rPr>
              <a:t>(INTERIOR HEALTH,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9005857" y="455964"/>
            <a:ext cx="7902268" cy="4194430"/>
          </a:xfrm>
          <a:custGeom>
            <a:avLst/>
            <a:gdLst/>
            <a:ahLst/>
            <a:cxnLst/>
            <a:rect l="l" t="t" r="r" b="b"/>
            <a:pathLst>
              <a:path w="7902268" h="4194430">
                <a:moveTo>
                  <a:pt x="0" y="0"/>
                </a:moveTo>
                <a:lnTo>
                  <a:pt x="7902268" y="0"/>
                </a:lnTo>
                <a:lnTo>
                  <a:pt x="7902268" y="4194430"/>
                </a:lnTo>
                <a:lnTo>
                  <a:pt x="0" y="4194430"/>
                </a:lnTo>
                <a:lnTo>
                  <a:pt x="0" y="0"/>
                </a:lnTo>
                <a:close/>
              </a:path>
            </a:pathLst>
          </a:custGeom>
          <a:blipFill>
            <a:blip r:embed="rId3"/>
            <a:stretch>
              <a:fillRect l="-1396" r="-1396"/>
            </a:stretch>
          </a:blipFill>
        </p:spPr>
      </p:sp>
      <p:sp>
        <p:nvSpPr>
          <p:cNvPr id="3" name="Freeform 3"/>
          <p:cNvSpPr/>
          <p:nvPr/>
        </p:nvSpPr>
        <p:spPr>
          <a:xfrm>
            <a:off x="524552" y="455964"/>
            <a:ext cx="7902268" cy="4194430"/>
          </a:xfrm>
          <a:custGeom>
            <a:avLst/>
            <a:gdLst/>
            <a:ahLst/>
            <a:cxnLst/>
            <a:rect l="l" t="t" r="r" b="b"/>
            <a:pathLst>
              <a:path w="7902268" h="4194430">
                <a:moveTo>
                  <a:pt x="0" y="0"/>
                </a:moveTo>
                <a:lnTo>
                  <a:pt x="7902268" y="0"/>
                </a:lnTo>
                <a:lnTo>
                  <a:pt x="7902268" y="4194430"/>
                </a:lnTo>
                <a:lnTo>
                  <a:pt x="0" y="4194430"/>
                </a:lnTo>
                <a:lnTo>
                  <a:pt x="0" y="0"/>
                </a:lnTo>
                <a:close/>
              </a:path>
            </a:pathLst>
          </a:custGeom>
          <a:blipFill>
            <a:blip r:embed="rId4"/>
            <a:stretch>
              <a:fillRect/>
            </a:stretch>
          </a:blipFill>
        </p:spPr>
      </p:sp>
      <p:sp>
        <p:nvSpPr>
          <p:cNvPr id="4" name="Freeform 4"/>
          <p:cNvSpPr/>
          <p:nvPr/>
        </p:nvSpPr>
        <p:spPr>
          <a:xfrm>
            <a:off x="524552" y="4932968"/>
            <a:ext cx="7902268" cy="4591995"/>
          </a:xfrm>
          <a:custGeom>
            <a:avLst/>
            <a:gdLst/>
            <a:ahLst/>
            <a:cxnLst/>
            <a:rect l="l" t="t" r="r" b="b"/>
            <a:pathLst>
              <a:path w="7902268" h="4591995">
                <a:moveTo>
                  <a:pt x="0" y="0"/>
                </a:moveTo>
                <a:lnTo>
                  <a:pt x="7902268" y="0"/>
                </a:lnTo>
                <a:lnTo>
                  <a:pt x="7902268" y="4591995"/>
                </a:lnTo>
                <a:lnTo>
                  <a:pt x="0" y="4591995"/>
                </a:lnTo>
                <a:lnTo>
                  <a:pt x="0" y="0"/>
                </a:lnTo>
                <a:close/>
              </a:path>
            </a:pathLst>
          </a:custGeom>
          <a:blipFill>
            <a:blip r:embed="rId5"/>
            <a:stretch>
              <a:fillRect/>
            </a:stretch>
          </a:blipFill>
        </p:spPr>
      </p:sp>
      <p:sp>
        <p:nvSpPr>
          <p:cNvPr id="5" name="Freeform 5"/>
          <p:cNvSpPr/>
          <p:nvPr/>
        </p:nvSpPr>
        <p:spPr>
          <a:xfrm>
            <a:off x="8781783" y="5279125"/>
            <a:ext cx="9244845" cy="3899682"/>
          </a:xfrm>
          <a:custGeom>
            <a:avLst/>
            <a:gdLst/>
            <a:ahLst/>
            <a:cxnLst/>
            <a:rect l="l" t="t" r="r" b="b"/>
            <a:pathLst>
              <a:path w="9244845" h="3899682">
                <a:moveTo>
                  <a:pt x="0" y="0"/>
                </a:moveTo>
                <a:lnTo>
                  <a:pt x="9244845" y="0"/>
                </a:lnTo>
                <a:lnTo>
                  <a:pt x="9244845" y="3899682"/>
                </a:lnTo>
                <a:lnTo>
                  <a:pt x="0" y="3899682"/>
                </a:lnTo>
                <a:lnTo>
                  <a:pt x="0" y="0"/>
                </a:lnTo>
                <a:close/>
              </a:path>
            </a:pathLst>
          </a:custGeom>
          <a:blipFill>
            <a:blip r:embed="rId6"/>
            <a:stretch>
              <a:fillRect/>
            </a:stretch>
          </a:blipFill>
        </p:spPr>
      </p:sp>
      <p:sp>
        <p:nvSpPr>
          <p:cNvPr id="6" name="TextBox 6"/>
          <p:cNvSpPr txBox="1"/>
          <p:nvPr/>
        </p:nvSpPr>
        <p:spPr>
          <a:xfrm>
            <a:off x="8155856" y="9745402"/>
            <a:ext cx="2528962" cy="283210"/>
          </a:xfrm>
          <a:prstGeom prst="rect">
            <a:avLst/>
          </a:prstGeom>
        </p:spPr>
        <p:txBody>
          <a:bodyPr lIns="0" tIns="0" rIns="0" bIns="0" rtlCol="0" anchor="t">
            <a:spAutoFit/>
          </a:bodyPr>
          <a:lstStyle/>
          <a:p>
            <a:pPr algn="l">
              <a:lnSpc>
                <a:spcPts val="2239"/>
              </a:lnSpc>
            </a:pPr>
            <a:r>
              <a:rPr lang="en-US" sz="1599">
                <a:solidFill>
                  <a:srgbClr val="000000"/>
                </a:solidFill>
                <a:latin typeface="Arimo"/>
                <a:ea typeface="Arimo"/>
                <a:cs typeface="Arimo"/>
                <a:sym typeface="Arimo"/>
              </a:rPr>
              <a:t>(INTERIOR HEALTH, 2025)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9F3"/>
        </a:solidFill>
        <a:effectLst/>
      </p:bgPr>
    </p:bg>
    <p:spTree>
      <p:nvGrpSpPr>
        <p:cNvPr id="1" name=""/>
        <p:cNvGrpSpPr/>
        <p:nvPr/>
      </p:nvGrpSpPr>
      <p:grpSpPr>
        <a:xfrm>
          <a:off x="0" y="0"/>
          <a:ext cx="0" cy="0"/>
          <a:chOff x="0" y="0"/>
          <a:chExt cx="0" cy="0"/>
        </a:xfrm>
      </p:grpSpPr>
      <p:sp>
        <p:nvSpPr>
          <p:cNvPr id="2" name="Freeform 2"/>
          <p:cNvSpPr/>
          <p:nvPr/>
        </p:nvSpPr>
        <p:spPr>
          <a:xfrm>
            <a:off x="690995" y="453275"/>
            <a:ext cx="6450950" cy="8502076"/>
          </a:xfrm>
          <a:custGeom>
            <a:avLst/>
            <a:gdLst/>
            <a:ahLst/>
            <a:cxnLst/>
            <a:rect l="l" t="t" r="r" b="b"/>
            <a:pathLst>
              <a:path w="6450950" h="8502076">
                <a:moveTo>
                  <a:pt x="0" y="0"/>
                </a:moveTo>
                <a:lnTo>
                  <a:pt x="6450951" y="0"/>
                </a:lnTo>
                <a:lnTo>
                  <a:pt x="6450951" y="8502076"/>
                </a:lnTo>
                <a:lnTo>
                  <a:pt x="0" y="8502076"/>
                </a:lnTo>
                <a:lnTo>
                  <a:pt x="0" y="0"/>
                </a:lnTo>
                <a:close/>
              </a:path>
            </a:pathLst>
          </a:custGeom>
          <a:blipFill>
            <a:blip r:embed="rId3"/>
            <a:stretch>
              <a:fillRect/>
            </a:stretch>
          </a:blipFill>
        </p:spPr>
      </p:sp>
      <p:sp>
        <p:nvSpPr>
          <p:cNvPr id="3" name="Freeform 3"/>
          <p:cNvSpPr/>
          <p:nvPr/>
        </p:nvSpPr>
        <p:spPr>
          <a:xfrm>
            <a:off x="7751111" y="1549946"/>
            <a:ext cx="9849064" cy="3593554"/>
          </a:xfrm>
          <a:custGeom>
            <a:avLst/>
            <a:gdLst/>
            <a:ahLst/>
            <a:cxnLst/>
            <a:rect l="l" t="t" r="r" b="b"/>
            <a:pathLst>
              <a:path w="9849064" h="3593554">
                <a:moveTo>
                  <a:pt x="0" y="0"/>
                </a:moveTo>
                <a:lnTo>
                  <a:pt x="9849064" y="0"/>
                </a:lnTo>
                <a:lnTo>
                  <a:pt x="9849064" y="3593554"/>
                </a:lnTo>
                <a:lnTo>
                  <a:pt x="0" y="3593554"/>
                </a:lnTo>
                <a:lnTo>
                  <a:pt x="0" y="0"/>
                </a:lnTo>
                <a:close/>
              </a:path>
            </a:pathLst>
          </a:custGeom>
          <a:blipFill>
            <a:blip r:embed="rId4"/>
            <a:stretch>
              <a:fillRect t="-722"/>
            </a:stretch>
          </a:blipFill>
        </p:spPr>
      </p:sp>
      <p:sp>
        <p:nvSpPr>
          <p:cNvPr id="4" name="Freeform 4"/>
          <p:cNvSpPr/>
          <p:nvPr/>
        </p:nvSpPr>
        <p:spPr>
          <a:xfrm>
            <a:off x="7392239" y="6058364"/>
            <a:ext cx="10566808" cy="2285072"/>
          </a:xfrm>
          <a:custGeom>
            <a:avLst/>
            <a:gdLst/>
            <a:ahLst/>
            <a:cxnLst/>
            <a:rect l="l" t="t" r="r" b="b"/>
            <a:pathLst>
              <a:path w="10566808" h="2285072">
                <a:moveTo>
                  <a:pt x="0" y="0"/>
                </a:moveTo>
                <a:lnTo>
                  <a:pt x="10566808" y="0"/>
                </a:lnTo>
                <a:lnTo>
                  <a:pt x="10566808" y="2285072"/>
                </a:lnTo>
                <a:lnTo>
                  <a:pt x="0" y="2285072"/>
                </a:lnTo>
                <a:lnTo>
                  <a:pt x="0" y="0"/>
                </a:lnTo>
                <a:close/>
              </a:path>
            </a:pathLst>
          </a:custGeom>
          <a:blipFill>
            <a:blip r:embed="rId5"/>
            <a:stretch>
              <a:fillRect/>
            </a:stretch>
          </a:blipFill>
        </p:spPr>
      </p:sp>
      <p:sp>
        <p:nvSpPr>
          <p:cNvPr id="5" name="TextBox 5"/>
          <p:cNvSpPr txBox="1"/>
          <p:nvPr/>
        </p:nvSpPr>
        <p:spPr>
          <a:xfrm>
            <a:off x="8155856" y="9719359"/>
            <a:ext cx="2528962" cy="283210"/>
          </a:xfrm>
          <a:prstGeom prst="rect">
            <a:avLst/>
          </a:prstGeom>
        </p:spPr>
        <p:txBody>
          <a:bodyPr lIns="0" tIns="0" rIns="0" bIns="0" rtlCol="0" anchor="t">
            <a:spAutoFit/>
          </a:bodyPr>
          <a:lstStyle/>
          <a:p>
            <a:pPr algn="l">
              <a:lnSpc>
                <a:spcPts val="2239"/>
              </a:lnSpc>
            </a:pPr>
            <a:r>
              <a:rPr lang="en-US" sz="1599">
                <a:solidFill>
                  <a:srgbClr val="000000"/>
                </a:solidFill>
                <a:latin typeface="Arimo"/>
                <a:ea typeface="Arimo"/>
                <a:cs typeface="Arimo"/>
                <a:sym typeface="Arimo"/>
              </a:rPr>
              <a:t>(INTERIOR HEALTH,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2936</Words>
  <Application>Microsoft Macintosh PowerPoint</Application>
  <PresentationFormat>Custom</PresentationFormat>
  <Paragraphs>270</Paragraphs>
  <Slides>15</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Codec Pro</vt:lpstr>
      <vt:lpstr>Arimo</vt:lpstr>
      <vt:lpstr>Canva Sans</vt:lpstr>
      <vt:lpstr>Calibri</vt:lpstr>
      <vt:lpstr>Codec Pro Bold</vt:lpstr>
      <vt:lpstr>Canva Sans Bold</vt:lpstr>
      <vt:lpstr>DM Serif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Student-Led Cafe</dc:title>
  <cp:lastModifiedBy>Toews, Solstice [IH]</cp:lastModifiedBy>
  <cp:revision>2</cp:revision>
  <dcterms:created xsi:type="dcterms:W3CDTF">2006-08-16T00:00:00Z</dcterms:created>
  <dcterms:modified xsi:type="dcterms:W3CDTF">2025-11-18T22:08:54Z</dcterms:modified>
  <dc:identifier>DAG3l8IL2io</dc:identifier>
</cp:coreProperties>
</file>