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alloon Posteroutline Extra Bold" panose="020B0604020202020204" charset="0"/>
      <p:regular r:id="rId13"/>
    </p:embeddedFont>
    <p:embeddedFont>
      <p:font typeface="Bebas Neue Bold" panose="020B0604020202020204" charset="0"/>
      <p:regular r:id="rId14"/>
    </p:embeddedFont>
    <p:embeddedFont>
      <p:font typeface="Big Shoulders Display Bold" panose="020B0604020202020204" charset="0"/>
      <p:regular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Canva Sans Bold Italics" panose="020B0604020202020204" charset="0"/>
      <p:regular r:id="rId18"/>
    </p:embeddedFont>
    <p:embeddedFont>
      <p:font typeface="Canva Student Font" panose="020B0604020202020204" charset="0"/>
      <p:regular r:id="rId19"/>
    </p:embeddedFont>
    <p:embeddedFont>
      <p:font typeface="Gilda Display" panose="020B0604020202020204" charset="0"/>
      <p:regular r:id="rId20"/>
    </p:embeddedFont>
    <p:embeddedFont>
      <p:font typeface="Lato" panose="020F0502020204030203" pitchFamily="34" charset="0"/>
      <p:regular r:id="rId21"/>
    </p:embeddedFont>
    <p:embeddedFont>
      <p:font typeface="SCR-N Seven Extra" panose="020B0604020202020204" charset="0"/>
      <p:regular r:id="rId22"/>
    </p:embeddedFont>
    <p:embeddedFont>
      <p:font typeface="Sukar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7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3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12" Type="http://schemas.openxmlformats.org/officeDocument/2006/relationships/image" Target="../media/image9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7.svg"/><Relationship Id="rId5" Type="http://schemas.openxmlformats.org/officeDocument/2006/relationships/image" Target="../media/image3.svg"/><Relationship Id="rId10" Type="http://schemas.openxmlformats.org/officeDocument/2006/relationships/image" Target="../media/image96.png"/><Relationship Id="rId4" Type="http://schemas.openxmlformats.org/officeDocument/2006/relationships/image" Target="../media/image2.png"/><Relationship Id="rId9" Type="http://schemas.openxmlformats.org/officeDocument/2006/relationships/image" Target="../media/image9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eg"/><Relationship Id="rId7" Type="http://schemas.openxmlformats.org/officeDocument/2006/relationships/image" Target="../media/image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33.sv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svg"/><Relationship Id="rId3" Type="http://schemas.openxmlformats.org/officeDocument/2006/relationships/image" Target="../media/image34.png"/><Relationship Id="rId21" Type="http://schemas.openxmlformats.org/officeDocument/2006/relationships/image" Target="../media/image50.svg"/><Relationship Id="rId34" Type="http://schemas.openxmlformats.org/officeDocument/2006/relationships/image" Target="../media/image63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2" Type="http://schemas.openxmlformats.org/officeDocument/2006/relationships/image" Target="../media/image29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svg"/><Relationship Id="rId5" Type="http://schemas.openxmlformats.org/officeDocument/2006/relationships/image" Target="../media/image36.pn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28" Type="http://schemas.openxmlformats.org/officeDocument/2006/relationships/image" Target="../media/image57.svg"/><Relationship Id="rId36" Type="http://schemas.openxmlformats.org/officeDocument/2006/relationships/image" Target="../media/image65.svg"/><Relationship Id="rId10" Type="http://schemas.openxmlformats.org/officeDocument/2006/relationships/image" Target="../media/image33.svg"/><Relationship Id="rId19" Type="http://schemas.openxmlformats.org/officeDocument/2006/relationships/image" Target="../media/image48.svg"/><Relationship Id="rId31" Type="http://schemas.openxmlformats.org/officeDocument/2006/relationships/image" Target="../media/image60.png"/><Relationship Id="rId4" Type="http://schemas.openxmlformats.org/officeDocument/2006/relationships/image" Target="../media/image35.svg"/><Relationship Id="rId9" Type="http://schemas.openxmlformats.org/officeDocument/2006/relationships/image" Target="../media/image32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svg"/><Relationship Id="rId35" Type="http://schemas.openxmlformats.org/officeDocument/2006/relationships/image" Target="../media/image64.png"/><Relationship Id="rId8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7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3.svg"/><Relationship Id="rId10" Type="http://schemas.openxmlformats.org/officeDocument/2006/relationships/image" Target="../media/image68.svg"/><Relationship Id="rId4" Type="http://schemas.openxmlformats.org/officeDocument/2006/relationships/image" Target="../media/image3.sv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.sv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.svg"/><Relationship Id="rId5" Type="http://schemas.openxmlformats.org/officeDocument/2006/relationships/image" Target="../media/image80.png"/><Relationship Id="rId10" Type="http://schemas.openxmlformats.org/officeDocument/2006/relationships/image" Target="../media/image2.png"/><Relationship Id="rId4" Type="http://schemas.openxmlformats.org/officeDocument/2006/relationships/image" Target="../media/image79.svg"/><Relationship Id="rId9" Type="http://schemas.openxmlformats.org/officeDocument/2006/relationships/image" Target="../media/image8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3222" r="322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551176" r="-13856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3987" t="-6886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551176" r="-13856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3987" t="-6886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87335" y="7556477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4079185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 flipH="1">
            <a:off x="1377926" y="8804046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10058400" y="95040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687335" y="2839463"/>
            <a:ext cx="9568339" cy="339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69"/>
              </a:lnSpc>
            </a:pPr>
            <a:r>
              <a:rPr lang="en-US" sz="14188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DIGITAL EVALUATION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433868" y="3062289"/>
            <a:ext cx="1355315" cy="795612"/>
          </a:xfrm>
          <a:custGeom>
            <a:avLst/>
            <a:gdLst/>
            <a:ahLst/>
            <a:cxnLst/>
            <a:rect l="l" t="t" r="r" b="b"/>
            <a:pathLst>
              <a:path w="1355315" h="795612">
                <a:moveTo>
                  <a:pt x="0" y="0"/>
                </a:moveTo>
                <a:lnTo>
                  <a:pt x="1355315" y="0"/>
                </a:lnTo>
                <a:lnTo>
                  <a:pt x="1355315" y="795612"/>
                </a:lnTo>
                <a:lnTo>
                  <a:pt x="0" y="795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1377926" y="1872491"/>
            <a:ext cx="8093154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800" spc="-36">
                <a:solidFill>
                  <a:srgbClr val="0B172F"/>
                </a:solidFill>
                <a:latin typeface="Lato"/>
                <a:ea typeface="Lato"/>
                <a:cs typeface="Lato"/>
                <a:sym typeface="Lato"/>
              </a:rPr>
              <a:t>INTERNATIONALLY EDUCATED NURSES AT VICTORIA GENERAL HOSPITAL - CHALLENGES TO INTEGRATION AND THE AIM OF ENHANCING RETENTION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7336" y="7039123"/>
            <a:ext cx="4105390" cy="51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39D5FF"/>
                </a:solidFill>
                <a:latin typeface="Canva Sans"/>
                <a:ea typeface="Canva Sans"/>
                <a:cs typeface="Canva Sans"/>
                <a:sym typeface="Canva Sans"/>
              </a:rPr>
              <a:t>Ancy </a:t>
            </a:r>
            <a:r>
              <a:rPr lang="en-US" sz="3100" dirty="0" err="1">
                <a:solidFill>
                  <a:srgbClr val="39D5FF"/>
                </a:solidFill>
                <a:latin typeface="Canva Sans"/>
                <a:ea typeface="Canva Sans"/>
                <a:cs typeface="Canva Sans"/>
                <a:sym typeface="Canva Sans"/>
              </a:rPr>
              <a:t>cletus</a:t>
            </a:r>
            <a:r>
              <a:rPr lang="en-US" sz="3100" dirty="0">
                <a:solidFill>
                  <a:srgbClr val="39D5FF"/>
                </a:solidFill>
                <a:latin typeface="Canva Sans"/>
                <a:ea typeface="Canva Sans"/>
                <a:cs typeface="Canva Sans"/>
                <a:sym typeface="Canva Sans"/>
              </a:rPr>
              <a:t> Leena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558"/>
            <a:ext cx="18466459" cy="10287000"/>
            <a:chOff x="0" y="0"/>
            <a:chExt cx="2462194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097" r="14097"/>
            <a:stretch>
              <a:fillRect/>
            </a:stretch>
          </p:blipFill>
          <p:spPr>
            <a:xfrm>
              <a:off x="0" y="0"/>
              <a:ext cx="24621945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H="1">
            <a:off x="9144000" y="1465728"/>
            <a:ext cx="0" cy="79541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flipH="1">
            <a:off x="6094022" y="1903631"/>
            <a:ext cx="3228437" cy="1082872"/>
          </a:xfrm>
          <a:custGeom>
            <a:avLst/>
            <a:gdLst/>
            <a:ahLst/>
            <a:cxnLst/>
            <a:rect l="l" t="t" r="r" b="b"/>
            <a:pathLst>
              <a:path w="3228437" h="1082872">
                <a:moveTo>
                  <a:pt x="3228437" y="0"/>
                </a:moveTo>
                <a:lnTo>
                  <a:pt x="0" y="0"/>
                </a:lnTo>
                <a:lnTo>
                  <a:pt x="0" y="1082872"/>
                </a:lnTo>
                <a:lnTo>
                  <a:pt x="3228437" y="1082872"/>
                </a:lnTo>
                <a:lnTo>
                  <a:pt x="32284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flipH="1">
            <a:off x="6094022" y="3842494"/>
            <a:ext cx="3228437" cy="1082872"/>
          </a:xfrm>
          <a:custGeom>
            <a:avLst/>
            <a:gdLst/>
            <a:ahLst/>
            <a:cxnLst/>
            <a:rect l="l" t="t" r="r" b="b"/>
            <a:pathLst>
              <a:path w="3228437" h="1082872">
                <a:moveTo>
                  <a:pt x="3228437" y="0"/>
                </a:moveTo>
                <a:lnTo>
                  <a:pt x="0" y="0"/>
                </a:lnTo>
                <a:lnTo>
                  <a:pt x="0" y="1082872"/>
                </a:lnTo>
                <a:lnTo>
                  <a:pt x="3228437" y="1082872"/>
                </a:lnTo>
                <a:lnTo>
                  <a:pt x="32284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 flipH="1">
            <a:off x="6131290" y="5729141"/>
            <a:ext cx="3202899" cy="1074306"/>
          </a:xfrm>
          <a:custGeom>
            <a:avLst/>
            <a:gdLst/>
            <a:ahLst/>
            <a:cxnLst/>
            <a:rect l="l" t="t" r="r" b="b"/>
            <a:pathLst>
              <a:path w="3202899" h="1074306">
                <a:moveTo>
                  <a:pt x="3202899" y="0"/>
                </a:moveTo>
                <a:lnTo>
                  <a:pt x="0" y="0"/>
                </a:lnTo>
                <a:lnTo>
                  <a:pt x="0" y="1074306"/>
                </a:lnTo>
                <a:lnTo>
                  <a:pt x="3202899" y="1074306"/>
                </a:lnTo>
                <a:lnTo>
                  <a:pt x="320289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 flipH="1">
            <a:off x="6131290" y="7741966"/>
            <a:ext cx="3191169" cy="1070371"/>
          </a:xfrm>
          <a:custGeom>
            <a:avLst/>
            <a:gdLst/>
            <a:ahLst/>
            <a:cxnLst/>
            <a:rect l="l" t="t" r="r" b="b"/>
            <a:pathLst>
              <a:path w="3191169" h="1070371">
                <a:moveTo>
                  <a:pt x="3191169" y="0"/>
                </a:moveTo>
                <a:lnTo>
                  <a:pt x="0" y="0"/>
                </a:lnTo>
                <a:lnTo>
                  <a:pt x="0" y="1070371"/>
                </a:lnTo>
                <a:lnTo>
                  <a:pt x="3191169" y="1070371"/>
                </a:lnTo>
                <a:lnTo>
                  <a:pt x="31911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9494158" y="1785696"/>
            <a:ext cx="872698" cy="985172"/>
          </a:xfrm>
          <a:custGeom>
            <a:avLst/>
            <a:gdLst/>
            <a:ahLst/>
            <a:cxnLst/>
            <a:rect l="l" t="t" r="r" b="b"/>
            <a:pathLst>
              <a:path w="872698" h="985172">
                <a:moveTo>
                  <a:pt x="0" y="0"/>
                </a:moveTo>
                <a:lnTo>
                  <a:pt x="872698" y="0"/>
                </a:lnTo>
                <a:lnTo>
                  <a:pt x="872698" y="985172"/>
                </a:lnTo>
                <a:lnTo>
                  <a:pt x="0" y="98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9494158" y="3351928"/>
            <a:ext cx="1019226" cy="1019226"/>
          </a:xfrm>
          <a:custGeom>
            <a:avLst/>
            <a:gdLst/>
            <a:ahLst/>
            <a:cxnLst/>
            <a:rect l="l" t="t" r="r" b="b"/>
            <a:pathLst>
              <a:path w="1019226" h="1019226">
                <a:moveTo>
                  <a:pt x="0" y="0"/>
                </a:moveTo>
                <a:lnTo>
                  <a:pt x="1019226" y="0"/>
                </a:lnTo>
                <a:lnTo>
                  <a:pt x="1019226" y="1019225"/>
                </a:lnTo>
                <a:lnTo>
                  <a:pt x="0" y="10192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9513098" y="5064332"/>
            <a:ext cx="889114" cy="891342"/>
          </a:xfrm>
          <a:custGeom>
            <a:avLst/>
            <a:gdLst/>
            <a:ahLst/>
            <a:cxnLst/>
            <a:rect l="l" t="t" r="r" b="b"/>
            <a:pathLst>
              <a:path w="889114" h="891342">
                <a:moveTo>
                  <a:pt x="0" y="0"/>
                </a:moveTo>
                <a:lnTo>
                  <a:pt x="889114" y="0"/>
                </a:lnTo>
                <a:lnTo>
                  <a:pt x="889114" y="891342"/>
                </a:lnTo>
                <a:lnTo>
                  <a:pt x="0" y="891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9513098" y="6748330"/>
            <a:ext cx="648035" cy="800043"/>
          </a:xfrm>
          <a:custGeom>
            <a:avLst/>
            <a:gdLst/>
            <a:ahLst/>
            <a:cxnLst/>
            <a:rect l="l" t="t" r="r" b="b"/>
            <a:pathLst>
              <a:path w="648035" h="800043">
                <a:moveTo>
                  <a:pt x="0" y="0"/>
                </a:moveTo>
                <a:lnTo>
                  <a:pt x="648035" y="0"/>
                </a:lnTo>
                <a:lnTo>
                  <a:pt x="648035" y="800044"/>
                </a:lnTo>
                <a:lnTo>
                  <a:pt x="0" y="8000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9588857" y="8079579"/>
            <a:ext cx="1093003" cy="1019226"/>
          </a:xfrm>
          <a:custGeom>
            <a:avLst/>
            <a:gdLst/>
            <a:ahLst/>
            <a:cxnLst/>
            <a:rect l="l" t="t" r="r" b="b"/>
            <a:pathLst>
              <a:path w="1093003" h="1019226">
                <a:moveTo>
                  <a:pt x="0" y="0"/>
                </a:moveTo>
                <a:lnTo>
                  <a:pt x="1093003" y="0"/>
                </a:lnTo>
                <a:lnTo>
                  <a:pt x="1093003" y="1019225"/>
                </a:lnTo>
                <a:lnTo>
                  <a:pt x="0" y="1019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1028700" y="-512376"/>
            <a:ext cx="16230600" cy="3956209"/>
          </a:xfrm>
          <a:custGeom>
            <a:avLst/>
            <a:gdLst/>
            <a:ahLst/>
            <a:cxnLst/>
            <a:rect l="l" t="t" r="r" b="b"/>
            <a:pathLst>
              <a:path w="16230600" h="3956209">
                <a:moveTo>
                  <a:pt x="0" y="0"/>
                </a:moveTo>
                <a:lnTo>
                  <a:pt x="16230600" y="0"/>
                </a:lnTo>
                <a:lnTo>
                  <a:pt x="16230600" y="3956208"/>
                </a:lnTo>
                <a:lnTo>
                  <a:pt x="0" y="3956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>
            <a:off x="1028700" y="7384968"/>
            <a:ext cx="16230600" cy="3956209"/>
          </a:xfrm>
          <a:custGeom>
            <a:avLst/>
            <a:gdLst/>
            <a:ahLst/>
            <a:cxnLst/>
            <a:rect l="l" t="t" r="r" b="b"/>
            <a:pathLst>
              <a:path w="16230600" h="3956209">
                <a:moveTo>
                  <a:pt x="0" y="0"/>
                </a:moveTo>
                <a:lnTo>
                  <a:pt x="16230600" y="0"/>
                </a:lnTo>
                <a:lnTo>
                  <a:pt x="16230600" y="3956209"/>
                </a:lnTo>
                <a:lnTo>
                  <a:pt x="0" y="3956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888996" y="4018728"/>
            <a:ext cx="495782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Requires minimal setup time and internal IT support; pilot cost limited to training and form design hours.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1342" y="2273377"/>
            <a:ext cx="2536711" cy="586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9"/>
              </a:lnSpc>
            </a:pPr>
            <a:r>
              <a:rPr lang="en-US" sz="167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 feasibility within</a:t>
            </a:r>
          </a:p>
          <a:p>
            <a:pPr algn="ctr">
              <a:lnSpc>
                <a:spcPts val="2349"/>
              </a:lnSpc>
            </a:pPr>
            <a:r>
              <a:rPr lang="en-US" sz="167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existing infrastructure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8996" y="2080923"/>
            <a:ext cx="5205026" cy="96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6"/>
              </a:lnSpc>
            </a:pPr>
            <a:r>
              <a:rPr lang="en-US" sz="1840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The tool can be created using Microsoft Forms or PowerApps already available in the Island Health MS365 suite, no new software cost.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72622" y="4342578"/>
            <a:ext cx="2749837" cy="300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Low Financial Demand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62891" y="6153099"/>
            <a:ext cx="233969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Scalable across units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8996" y="5954013"/>
            <a:ext cx="5196576" cy="102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7"/>
              </a:lnSpc>
            </a:pPr>
            <a:r>
              <a:rPr lang="en-US" sz="1941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Once tested in the Neuroscience Unit, the same template can be adapted for other departments.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72622" y="8155997"/>
            <a:ext cx="2406486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Alignment with system goals: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8996" y="8019255"/>
            <a:ext cx="5375634" cy="9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Supports Island Health’s digital transformation strategy and promotes evidence-based evaluation practices.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15437" y="8968579"/>
            <a:ext cx="6149773" cy="11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After successful pilot, present outcomes to Nursing Education Council for system-wide adoption.</a:t>
            </a:r>
          </a:p>
          <a:p>
            <a:pPr algn="r">
              <a:lnSpc>
                <a:spcPts val="2940"/>
              </a:lnSpc>
            </a:pPr>
            <a:endParaRPr lang="en-US" sz="2100">
              <a:solidFill>
                <a:srgbClr val="FFFFFF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-206786" y="455446"/>
            <a:ext cx="10043902" cy="85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1">
                <a:solidFill>
                  <a:srgbClr val="00A4C9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FEASIBILITY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44098" y="571015"/>
            <a:ext cx="10043902" cy="74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599" b="1">
                <a:solidFill>
                  <a:srgbClr val="00A4C9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RECOMMENDATION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02212" y="1827431"/>
            <a:ext cx="6308765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CR-N Seven Extra"/>
                <a:ea typeface="SCR-N Seven Extra"/>
                <a:cs typeface="SCR-N Seven Extra"/>
                <a:sym typeface="SCR-N Seven Extra"/>
              </a:rPr>
              <a:t>1️⃣ Pilot Implementation (8 Weeks)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93150" y="2373928"/>
            <a:ext cx="6207537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Launch within the Neuroscience Unit; track completion rates, feedback timeliness, and user satisfaction.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04118" y="3553758"/>
            <a:ext cx="8056576" cy="47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SCR-N Seven Extra"/>
                <a:ea typeface="SCR-N Seven Extra"/>
                <a:cs typeface="SCR-N Seven Extra"/>
                <a:sym typeface="SCR-N Seven Extra"/>
              </a:rPr>
              <a:t>2️⃣ Staff Engagement &amp; Support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93150" y="4278180"/>
            <a:ext cx="617343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Appoint a “super-user” nurse for digital help; schedule brief refresher sessions for preceptors.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13384" y="5317676"/>
            <a:ext cx="5869616" cy="42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SCR-N Seven Extra"/>
                <a:ea typeface="SCR-N Seven Extra"/>
                <a:cs typeface="SCR-N Seven Extra"/>
                <a:sym typeface="SCR-N Seven Extra"/>
              </a:rPr>
              <a:t>3️⃣ Protected Reflection Time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566041" y="5975535"/>
            <a:ext cx="6500541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Dedicate 10 minutes at end of shift for IEN reflection and preceptor review.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13384" y="6904830"/>
            <a:ext cx="4015383" cy="41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CR-N Seven Extra"/>
                <a:ea typeface="SCR-N Seven Extra"/>
                <a:cs typeface="SCR-N Seven Extra"/>
                <a:sym typeface="SCR-N Seven Extra"/>
              </a:rPr>
              <a:t>4️⃣ Privacy &amp; Compliance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27056" y="7491926"/>
            <a:ext cx="6439527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ilda Display"/>
                <a:ea typeface="Gilda Display"/>
                <a:cs typeface="Gilda Display"/>
                <a:sym typeface="Gilda Display"/>
              </a:rPr>
              <a:t>Collaborate with the Island Health Privacy Office to ensure PHIPA/FOIPPA standards are met.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58943" y="8481534"/>
            <a:ext cx="2758202" cy="41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CR-N Seven Extra"/>
                <a:ea typeface="SCR-N Seven Extra"/>
                <a:cs typeface="SCR-N Seven Extra"/>
                <a:sym typeface="SCR-N Seven Extra"/>
              </a:rPr>
              <a:t>5️⃣ Scale-Up Plan</a:t>
            </a: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824619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 flipH="1" flipV="1">
            <a:off x="-452548" y="3183440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431074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310742" y="0"/>
                </a:lnTo>
                <a:lnTo>
                  <a:pt x="4310742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3395826" y="3826507"/>
            <a:ext cx="9782481" cy="241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82"/>
              </a:lnSpc>
            </a:pPr>
            <a:r>
              <a:rPr lang="en-US" sz="19536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Thank You!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960041" y="2471669"/>
            <a:ext cx="5602792" cy="5343663"/>
          </a:xfrm>
          <a:custGeom>
            <a:avLst/>
            <a:gdLst/>
            <a:ahLst/>
            <a:cxnLst/>
            <a:rect l="l" t="t" r="r" b="b"/>
            <a:pathLst>
              <a:path w="5602792" h="5343663">
                <a:moveTo>
                  <a:pt x="0" y="0"/>
                </a:moveTo>
                <a:lnTo>
                  <a:pt x="5602792" y="0"/>
                </a:lnTo>
                <a:lnTo>
                  <a:pt x="5602792" y="5343662"/>
                </a:lnTo>
                <a:lnTo>
                  <a:pt x="0" y="5343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8" name="Group 18"/>
          <p:cNvGrpSpPr/>
          <p:nvPr/>
        </p:nvGrpSpPr>
        <p:grpSpPr>
          <a:xfrm>
            <a:off x="12576822" y="4455610"/>
            <a:ext cx="6597057" cy="2115318"/>
            <a:chOff x="0" y="0"/>
            <a:chExt cx="8796077" cy="282042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179058"/>
              <a:ext cx="8779942" cy="164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1"/>
                </a:lnSpc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044" y="238125"/>
              <a:ext cx="8791033" cy="1515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06"/>
                </a:lnSpc>
              </a:pPr>
              <a:r>
                <a:rPr lang="en-US" sz="8675" spc="-1214">
                  <a:solidFill>
                    <a:srgbClr val="58B7FF"/>
                  </a:solidFill>
                  <a:latin typeface="SCR-N Seven Extra"/>
                  <a:ea typeface="SCR-N Seven Extra"/>
                  <a:cs typeface="SCR-N Seven Extra"/>
                  <a:sym typeface="SCR-N Seven Extra"/>
                </a:rPr>
                <a:t>IEN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2772837" y="4757644"/>
            <a:ext cx="5515163" cy="5515163"/>
          </a:xfrm>
          <a:custGeom>
            <a:avLst/>
            <a:gdLst/>
            <a:ahLst/>
            <a:cxnLst/>
            <a:rect l="l" t="t" r="r" b="b"/>
            <a:pathLst>
              <a:path w="5515163" h="5515163">
                <a:moveTo>
                  <a:pt x="0" y="0"/>
                </a:moveTo>
                <a:lnTo>
                  <a:pt x="5515163" y="0"/>
                </a:lnTo>
                <a:lnTo>
                  <a:pt x="5515163" y="5515163"/>
                </a:lnTo>
                <a:lnTo>
                  <a:pt x="0" y="5515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Freeform 22"/>
          <p:cNvSpPr/>
          <p:nvPr/>
        </p:nvSpPr>
        <p:spPr>
          <a:xfrm>
            <a:off x="452394" y="1295953"/>
            <a:ext cx="16230600" cy="3956209"/>
          </a:xfrm>
          <a:custGeom>
            <a:avLst/>
            <a:gdLst/>
            <a:ahLst/>
            <a:cxnLst/>
            <a:rect l="l" t="t" r="r" b="b"/>
            <a:pathLst>
              <a:path w="16230600" h="3956209">
                <a:moveTo>
                  <a:pt x="0" y="0"/>
                </a:moveTo>
                <a:lnTo>
                  <a:pt x="16230600" y="0"/>
                </a:lnTo>
                <a:lnTo>
                  <a:pt x="16230600" y="3956208"/>
                </a:lnTo>
                <a:lnTo>
                  <a:pt x="0" y="3956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817" y="-202047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9000"/>
            </a:blip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8266650" y="1677317"/>
            <a:ext cx="2116374" cy="2332677"/>
          </a:xfrm>
          <a:custGeom>
            <a:avLst/>
            <a:gdLst/>
            <a:ahLst/>
            <a:cxnLst/>
            <a:rect l="l" t="t" r="r" b="b"/>
            <a:pathLst>
              <a:path w="2116374" h="2332677">
                <a:moveTo>
                  <a:pt x="0" y="0"/>
                </a:moveTo>
                <a:lnTo>
                  <a:pt x="2116374" y="0"/>
                </a:lnTo>
                <a:lnTo>
                  <a:pt x="2116374" y="2332677"/>
                </a:lnTo>
                <a:lnTo>
                  <a:pt x="0" y="2332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0847406" y="1699325"/>
            <a:ext cx="2185699" cy="2329718"/>
          </a:xfrm>
          <a:custGeom>
            <a:avLst/>
            <a:gdLst/>
            <a:ahLst/>
            <a:cxnLst/>
            <a:rect l="l" t="t" r="r" b="b"/>
            <a:pathLst>
              <a:path w="2185699" h="2329718">
                <a:moveTo>
                  <a:pt x="0" y="0"/>
                </a:moveTo>
                <a:lnTo>
                  <a:pt x="2185699" y="0"/>
                </a:lnTo>
                <a:lnTo>
                  <a:pt x="2185699" y="2329719"/>
                </a:lnTo>
                <a:lnTo>
                  <a:pt x="0" y="232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2930729" y="1312147"/>
            <a:ext cx="1453742" cy="2206819"/>
          </a:xfrm>
          <a:custGeom>
            <a:avLst/>
            <a:gdLst/>
            <a:ahLst/>
            <a:cxnLst/>
            <a:rect l="l" t="t" r="r" b="b"/>
            <a:pathLst>
              <a:path w="1453742" h="2206819">
                <a:moveTo>
                  <a:pt x="0" y="0"/>
                </a:moveTo>
                <a:lnTo>
                  <a:pt x="1453742" y="0"/>
                </a:lnTo>
                <a:lnTo>
                  <a:pt x="1453742" y="2206819"/>
                </a:lnTo>
                <a:lnTo>
                  <a:pt x="0" y="2206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3033105" y="1699325"/>
            <a:ext cx="1280732" cy="2057400"/>
          </a:xfrm>
          <a:custGeom>
            <a:avLst/>
            <a:gdLst/>
            <a:ahLst/>
            <a:cxnLst/>
            <a:rect l="l" t="t" r="r" b="b"/>
            <a:pathLst>
              <a:path w="1280732" h="2057400">
                <a:moveTo>
                  <a:pt x="0" y="0"/>
                </a:moveTo>
                <a:lnTo>
                  <a:pt x="1280732" y="0"/>
                </a:lnTo>
                <a:lnTo>
                  <a:pt x="12807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5877982" y="1790403"/>
            <a:ext cx="1806415" cy="1838591"/>
          </a:xfrm>
          <a:custGeom>
            <a:avLst/>
            <a:gdLst/>
            <a:ahLst/>
            <a:cxnLst/>
            <a:rect l="l" t="t" r="r" b="b"/>
            <a:pathLst>
              <a:path w="1806415" h="1838591">
                <a:moveTo>
                  <a:pt x="0" y="0"/>
                </a:moveTo>
                <a:lnTo>
                  <a:pt x="1806415" y="0"/>
                </a:lnTo>
                <a:lnTo>
                  <a:pt x="1806415" y="1838591"/>
                </a:lnTo>
                <a:lnTo>
                  <a:pt x="0" y="1838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 flipH="1">
            <a:off x="2754494" y="5180569"/>
            <a:ext cx="903106" cy="2675869"/>
          </a:xfrm>
          <a:custGeom>
            <a:avLst/>
            <a:gdLst/>
            <a:ahLst/>
            <a:cxnLst/>
            <a:rect l="l" t="t" r="r" b="b"/>
            <a:pathLst>
              <a:path w="903106" h="2675869">
                <a:moveTo>
                  <a:pt x="903106" y="0"/>
                </a:moveTo>
                <a:lnTo>
                  <a:pt x="0" y="0"/>
                </a:lnTo>
                <a:lnTo>
                  <a:pt x="0" y="2675869"/>
                </a:lnTo>
                <a:lnTo>
                  <a:pt x="903106" y="2675869"/>
                </a:lnTo>
                <a:lnTo>
                  <a:pt x="9031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5225426">
            <a:off x="16424886" y="2368221"/>
            <a:ext cx="1315313" cy="1342156"/>
          </a:xfrm>
          <a:custGeom>
            <a:avLst/>
            <a:gdLst/>
            <a:ahLst/>
            <a:cxnLst/>
            <a:rect l="l" t="t" r="r" b="b"/>
            <a:pathLst>
              <a:path w="1315313" h="1342156">
                <a:moveTo>
                  <a:pt x="0" y="0"/>
                </a:moveTo>
                <a:lnTo>
                  <a:pt x="1315313" y="0"/>
                </a:lnTo>
                <a:lnTo>
                  <a:pt x="1315313" y="1342156"/>
                </a:lnTo>
                <a:lnTo>
                  <a:pt x="0" y="1342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5851787" y="3628994"/>
            <a:ext cx="1934351" cy="1906810"/>
          </a:xfrm>
          <a:custGeom>
            <a:avLst/>
            <a:gdLst/>
            <a:ahLst/>
            <a:cxnLst/>
            <a:rect l="l" t="t" r="r" b="b"/>
            <a:pathLst>
              <a:path w="1934351" h="1906810">
                <a:moveTo>
                  <a:pt x="0" y="0"/>
                </a:moveTo>
                <a:lnTo>
                  <a:pt x="1934351" y="0"/>
                </a:lnTo>
                <a:lnTo>
                  <a:pt x="1934351" y="1906810"/>
                </a:lnTo>
                <a:lnTo>
                  <a:pt x="0" y="190681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3047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4862363" y="5399264"/>
            <a:ext cx="4053706" cy="3040280"/>
          </a:xfrm>
          <a:custGeom>
            <a:avLst/>
            <a:gdLst/>
            <a:ahLst/>
            <a:cxnLst/>
            <a:rect l="l" t="t" r="r" b="b"/>
            <a:pathLst>
              <a:path w="4053706" h="3040280">
                <a:moveTo>
                  <a:pt x="0" y="0"/>
                </a:moveTo>
                <a:lnTo>
                  <a:pt x="4053707" y="0"/>
                </a:lnTo>
                <a:lnTo>
                  <a:pt x="4053707" y="3040280"/>
                </a:lnTo>
                <a:lnTo>
                  <a:pt x="0" y="30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8116016" y="5400643"/>
            <a:ext cx="1977280" cy="798327"/>
          </a:xfrm>
          <a:custGeom>
            <a:avLst/>
            <a:gdLst/>
            <a:ahLst/>
            <a:cxnLst/>
            <a:rect l="l" t="t" r="r" b="b"/>
            <a:pathLst>
              <a:path w="1977280" h="798327">
                <a:moveTo>
                  <a:pt x="0" y="0"/>
                </a:moveTo>
                <a:lnTo>
                  <a:pt x="1977280" y="0"/>
                </a:lnTo>
                <a:lnTo>
                  <a:pt x="1977280" y="798327"/>
                </a:lnTo>
                <a:lnTo>
                  <a:pt x="0" y="7983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4" name="Group 14"/>
          <p:cNvGrpSpPr/>
          <p:nvPr/>
        </p:nvGrpSpPr>
        <p:grpSpPr>
          <a:xfrm>
            <a:off x="13665835" y="6064602"/>
            <a:ext cx="4120304" cy="3086100"/>
            <a:chOff x="0" y="0"/>
            <a:chExt cx="1085183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5183" cy="812800"/>
            </a:xfrm>
            <a:custGeom>
              <a:avLst/>
              <a:gdLst/>
              <a:ahLst/>
              <a:cxnLst/>
              <a:rect l="l" t="t" r="r" b="b"/>
              <a:pathLst>
                <a:path w="1085183" h="812800">
                  <a:moveTo>
                    <a:pt x="1085183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085183" y="624840"/>
                  </a:lnTo>
                  <a:lnTo>
                    <a:pt x="1085183" y="0"/>
                  </a:lnTo>
                  <a:close/>
                </a:path>
              </a:pathLst>
            </a:custGeom>
            <a:solidFill>
              <a:srgbClr val="39D5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085183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0B172F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According to Joel Asignacion, Clinical Nurse Educator at Victoria General Hospital, “since July 2025, 10 IENs have started orientation in our unit alone” (J. Asignacion, personal communication, October 2025).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54136" y="504724"/>
            <a:ext cx="10947663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CBF4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AVAILABLE AND WHY IT IS NOT WORKING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16070" y="1996248"/>
            <a:ext cx="1177227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1">
                <a:solidFill>
                  <a:srgbClr val="0B172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31 page daily and weekly learning plan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69367" y="2386982"/>
            <a:ext cx="1541777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 page weekly feedback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07691" y="1306144"/>
            <a:ext cx="746998" cy="46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</a:pPr>
            <a:r>
              <a:rPr lang="en-US" sz="268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VGH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10208" y="3619469"/>
            <a:ext cx="634837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Large acute-care hospital with 344 beds</a:t>
            </a:r>
          </a:p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serving about 400,000 people</a:t>
            </a:r>
          </a:p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ER wait times 7-8hours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392552" y="3946129"/>
            <a:ext cx="285282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missed or inaccurate feedback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9731" y="6345209"/>
            <a:ext cx="1081238" cy="515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7"/>
              </a:lnSpc>
            </a:pPr>
            <a:r>
              <a:rPr lang="en-US" sz="309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11391" y="2386982"/>
            <a:ext cx="854956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IEN</a:t>
            </a:r>
          </a:p>
        </p:txBody>
      </p:sp>
      <p:sp>
        <p:nvSpPr>
          <p:cNvPr id="25" name="TextBox 25"/>
          <p:cNvSpPr txBox="1"/>
          <p:nvPr/>
        </p:nvSpPr>
        <p:spPr>
          <a:xfrm rot="-929001">
            <a:off x="7168741" y="6696521"/>
            <a:ext cx="1843209" cy="123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5"/>
              </a:lnSpc>
            </a:pPr>
            <a:r>
              <a:rPr lang="en-US" sz="1811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review dozens of handwritten pages</a:t>
            </a:r>
          </a:p>
          <a:p>
            <a:pPr algn="l">
              <a:lnSpc>
                <a:spcPts val="2535"/>
              </a:lnSpc>
            </a:pPr>
            <a:endParaRPr lang="en-US" sz="1811" b="1">
              <a:solidFill>
                <a:srgbClr val="FEFEF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326024" y="5582637"/>
            <a:ext cx="4770239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39D5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Delaying Individualized Support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8457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723765" y="8584348"/>
            <a:ext cx="10155505" cy="1191307"/>
          </a:xfrm>
          <a:custGeom>
            <a:avLst/>
            <a:gdLst/>
            <a:ahLst/>
            <a:cxnLst/>
            <a:rect l="l" t="t" r="r" b="b"/>
            <a:pathLst>
              <a:path w="10155505" h="1191307">
                <a:moveTo>
                  <a:pt x="0" y="0"/>
                </a:moveTo>
                <a:lnTo>
                  <a:pt x="10155505" y="0"/>
                </a:lnTo>
                <a:lnTo>
                  <a:pt x="10155505" y="1191306"/>
                </a:lnTo>
                <a:lnTo>
                  <a:pt x="0" y="119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51176" r="-1385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10800000">
            <a:off x="7408730" y="643085"/>
            <a:ext cx="10155505" cy="1191307"/>
          </a:xfrm>
          <a:custGeom>
            <a:avLst/>
            <a:gdLst/>
            <a:ahLst/>
            <a:cxnLst/>
            <a:rect l="l" t="t" r="r" b="b"/>
            <a:pathLst>
              <a:path w="10155505" h="1191307">
                <a:moveTo>
                  <a:pt x="0" y="0"/>
                </a:moveTo>
                <a:lnTo>
                  <a:pt x="10155505" y="0"/>
                </a:lnTo>
                <a:lnTo>
                  <a:pt x="10155505" y="1191306"/>
                </a:lnTo>
                <a:lnTo>
                  <a:pt x="0" y="119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51176" r="-1385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1459692" y="2157289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2315137" y="2157289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438380" y="259656"/>
            <a:ext cx="3200184" cy="85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8"/>
              </a:lnSpc>
            </a:pPr>
            <a:r>
              <a:rPr lang="en-US" sz="4948" b="1">
                <a:solidFill>
                  <a:srgbClr val="CBF4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EVIDENCE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7949" y="1576899"/>
            <a:ext cx="6027420" cy="55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What the Research Examined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67506" y="1576899"/>
            <a:ext cx="5281612" cy="55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800" dirty="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What the Finding Showed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8380" y="2701408"/>
            <a:ext cx="8935112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i="1" dirty="0">
                <a:solidFill>
                  <a:srgbClr val="CBF4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1) Abbasi &amp; Alvi (2019): </a:t>
            </a:r>
            <a:r>
              <a:rPr lang="en-US" sz="2200" dirty="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Reviewed organizational appraisal systems to assess fairness, timeliness, and developmental impact of traditional paper-based tools.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5830" y="2701408"/>
            <a:ext cx="8220473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Reported that paper appraisal systems showed bias, delayed feedback, and poor linkage to daily practice, limiting developmental value.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35830" y="4519095"/>
            <a:ext cx="840344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Concluded that traditional evaluations are viewed as ineffective because they lack fairness, transparency, and continuous feedback.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8380" y="4363549"/>
            <a:ext cx="9373492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i="1">
                <a:solidFill>
                  <a:srgbClr val="CBF4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2)Mokhber et al. (2024)</a:t>
            </a:r>
            <a:r>
              <a:rPr lang="en-US" sz="220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: Conducted a systematic review titled “The Good, the Bad, and the Ineffective: An Appraisal of Performance Appraisals,” analyzing effectiveness of annual, paper-based review processes across industries.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7294" y="6450794"/>
            <a:ext cx="937349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i="1">
                <a:solidFill>
                  <a:srgbClr val="CBF4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3) Harter et al. (n.d.):</a:t>
            </a:r>
            <a:r>
              <a:rPr lang="en-US" sz="240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 Examined performance-review cycles in firms of ≈ 10 000 employees to determine whether paper/manual reviews improved engagement or performance.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23628" y="6450794"/>
            <a:ext cx="8132675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CBF4FF"/>
                </a:solidFill>
                <a:latin typeface="Canva Sans"/>
                <a:ea typeface="Canva Sans"/>
                <a:cs typeface="Canva Sans"/>
                <a:sym typeface="Canva Sans"/>
              </a:rPr>
              <a:t>Found that manual, paper-driven reviews consumed significant time and administrative cost but produced negligible improvements in engagement or outcomes.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3352" y="1692992"/>
            <a:ext cx="5099042" cy="7037206"/>
          </a:xfrm>
          <a:custGeom>
            <a:avLst/>
            <a:gdLst/>
            <a:ahLst/>
            <a:cxnLst/>
            <a:rect l="l" t="t" r="r" b="b"/>
            <a:pathLst>
              <a:path w="5099042" h="7037206">
                <a:moveTo>
                  <a:pt x="0" y="0"/>
                </a:moveTo>
                <a:lnTo>
                  <a:pt x="5099043" y="0"/>
                </a:lnTo>
                <a:lnTo>
                  <a:pt x="5099043" y="7037206"/>
                </a:lnTo>
                <a:lnTo>
                  <a:pt x="0" y="703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0" y="-170992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4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7408730" y="643085"/>
            <a:ext cx="10155505" cy="1191307"/>
          </a:xfrm>
          <a:custGeom>
            <a:avLst/>
            <a:gdLst/>
            <a:ahLst/>
            <a:cxnLst/>
            <a:rect l="l" t="t" r="r" b="b"/>
            <a:pathLst>
              <a:path w="10155505" h="1191307">
                <a:moveTo>
                  <a:pt x="0" y="0"/>
                </a:moveTo>
                <a:lnTo>
                  <a:pt x="10155505" y="0"/>
                </a:lnTo>
                <a:lnTo>
                  <a:pt x="10155505" y="1191306"/>
                </a:lnTo>
                <a:lnTo>
                  <a:pt x="0" y="1191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51176" r="-1385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4280135" y="1692992"/>
            <a:ext cx="3138437" cy="1400527"/>
          </a:xfrm>
          <a:custGeom>
            <a:avLst/>
            <a:gdLst/>
            <a:ahLst/>
            <a:cxnLst/>
            <a:rect l="l" t="t" r="r" b="b"/>
            <a:pathLst>
              <a:path w="3138437" h="1400527">
                <a:moveTo>
                  <a:pt x="0" y="0"/>
                </a:moveTo>
                <a:lnTo>
                  <a:pt x="3138437" y="0"/>
                </a:lnTo>
                <a:lnTo>
                  <a:pt x="3138437" y="1400527"/>
                </a:lnTo>
                <a:lnTo>
                  <a:pt x="0" y="1400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1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577452" y="2524730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1"/>
                </a:lnTo>
                <a:lnTo>
                  <a:pt x="0" y="91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577452" y="4684700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0"/>
                </a:lnTo>
                <a:lnTo>
                  <a:pt x="0" y="91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723765" y="6763057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1"/>
                </a:lnTo>
                <a:lnTo>
                  <a:pt x="0" y="91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309192" y="251975"/>
            <a:ext cx="5829512" cy="150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54"/>
              </a:lnSpc>
            </a:pPr>
            <a:r>
              <a:rPr lang="en-US" sz="12060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56360" y="985373"/>
            <a:ext cx="10043902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b="1">
                <a:solidFill>
                  <a:srgbClr val="39D5FF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DIGITAL EVALUATION TOOL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45183" y="2556811"/>
            <a:ext cx="1002432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9D5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An online, end-of-shift micro-evaluation that replaces paper forms; auto-summaries to CNEs; live dashboard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8108" y="2713436"/>
            <a:ext cx="155650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it is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7452" y="4859071"/>
            <a:ext cx="275781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Originality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2996" y="7004687"/>
            <a:ext cx="149935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now?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78865" y="4716780"/>
            <a:ext cx="927448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9D5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Modification of existing orientation tools using digital capture + feedback loops (not brand new, but system-reshaping).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67509" y="6795137"/>
            <a:ext cx="10513471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Paper tools are slow in acute care; digitized/app forms cut documentation time and speed up feedback (Volkan, 2024; Hemesath et al., 2023).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01595" y="6705907"/>
            <a:ext cx="75128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VGH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80980" y="6331258"/>
            <a:ext cx="128432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CERNER</a:t>
            </a: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6537" y="2472979"/>
            <a:ext cx="7810914" cy="4393639"/>
            <a:chOff x="0" y="0"/>
            <a:chExt cx="10414552" cy="58581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10414552" cy="58581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5087565" y="4895233"/>
            <a:ext cx="1846284" cy="780055"/>
          </a:xfrm>
          <a:custGeom>
            <a:avLst/>
            <a:gdLst/>
            <a:ahLst/>
            <a:cxnLst/>
            <a:rect l="l" t="t" r="r" b="b"/>
            <a:pathLst>
              <a:path w="1846284" h="780055">
                <a:moveTo>
                  <a:pt x="0" y="0"/>
                </a:moveTo>
                <a:lnTo>
                  <a:pt x="1846284" y="0"/>
                </a:lnTo>
                <a:lnTo>
                  <a:pt x="1846284" y="780055"/>
                </a:lnTo>
                <a:lnTo>
                  <a:pt x="0" y="78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8571662" y="1245514"/>
            <a:ext cx="4271390" cy="7686528"/>
            <a:chOff x="0" y="0"/>
            <a:chExt cx="639905" cy="1151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9905" cy="1151533"/>
            </a:xfrm>
            <a:custGeom>
              <a:avLst/>
              <a:gdLst/>
              <a:ahLst/>
              <a:cxnLst/>
              <a:rect l="l" t="t" r="r" b="b"/>
              <a:pathLst>
                <a:path w="639905" h="1151533">
                  <a:moveTo>
                    <a:pt x="0" y="0"/>
                  </a:moveTo>
                  <a:lnTo>
                    <a:pt x="639905" y="0"/>
                  </a:lnTo>
                  <a:lnTo>
                    <a:pt x="639905" y="1151533"/>
                  </a:lnTo>
                  <a:lnTo>
                    <a:pt x="0" y="1151533"/>
                  </a:lnTo>
                  <a:close/>
                </a:path>
              </a:pathLst>
            </a:custGeom>
            <a:blipFill>
              <a:blip r:embed="rId5"/>
              <a:stretch>
                <a:fillRect l="-17557" r="-1755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9067234" y="1878246"/>
            <a:ext cx="884402" cy="519171"/>
          </a:xfrm>
          <a:custGeom>
            <a:avLst/>
            <a:gdLst/>
            <a:ahLst/>
            <a:cxnLst/>
            <a:rect l="l" t="t" r="r" b="b"/>
            <a:pathLst>
              <a:path w="884402" h="519171">
                <a:moveTo>
                  <a:pt x="0" y="0"/>
                </a:moveTo>
                <a:lnTo>
                  <a:pt x="884402" y="0"/>
                </a:lnTo>
                <a:lnTo>
                  <a:pt x="884402" y="519171"/>
                </a:lnTo>
                <a:lnTo>
                  <a:pt x="0" y="51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12484598" y="1295313"/>
            <a:ext cx="4761809" cy="7686528"/>
            <a:chOff x="0" y="0"/>
            <a:chExt cx="690380" cy="11144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0380" cy="1114413"/>
            </a:xfrm>
            <a:custGeom>
              <a:avLst/>
              <a:gdLst/>
              <a:ahLst/>
              <a:cxnLst/>
              <a:rect l="l" t="t" r="r" b="b"/>
              <a:pathLst>
                <a:path w="690380" h="1114413">
                  <a:moveTo>
                    <a:pt x="0" y="0"/>
                  </a:moveTo>
                  <a:lnTo>
                    <a:pt x="690380" y="0"/>
                  </a:lnTo>
                  <a:lnTo>
                    <a:pt x="690380" y="1114413"/>
                  </a:lnTo>
                  <a:lnTo>
                    <a:pt x="0" y="1114413"/>
                  </a:lnTo>
                  <a:close/>
                </a:path>
              </a:pathLst>
            </a:custGeom>
            <a:blipFill>
              <a:blip r:embed="rId5"/>
              <a:stretch>
                <a:fillRect l="-10599" r="-10599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43101" y="1797959"/>
            <a:ext cx="900380" cy="528551"/>
          </a:xfrm>
          <a:custGeom>
            <a:avLst/>
            <a:gdLst/>
            <a:ahLst/>
            <a:cxnLst/>
            <a:rect l="l" t="t" r="r" b="b"/>
            <a:pathLst>
              <a:path w="900380" h="528551">
                <a:moveTo>
                  <a:pt x="0" y="0"/>
                </a:moveTo>
                <a:lnTo>
                  <a:pt x="900380" y="0"/>
                </a:lnTo>
                <a:lnTo>
                  <a:pt x="900380" y="528551"/>
                </a:lnTo>
                <a:lnTo>
                  <a:pt x="0" y="52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1" name="Group 11"/>
          <p:cNvGrpSpPr/>
          <p:nvPr/>
        </p:nvGrpSpPr>
        <p:grpSpPr>
          <a:xfrm>
            <a:off x="4382970" y="1245514"/>
            <a:ext cx="4433355" cy="7610960"/>
            <a:chOff x="0" y="0"/>
            <a:chExt cx="633992" cy="10884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3992" cy="1088406"/>
            </a:xfrm>
            <a:custGeom>
              <a:avLst/>
              <a:gdLst/>
              <a:ahLst/>
              <a:cxnLst/>
              <a:rect l="l" t="t" r="r" b="b"/>
              <a:pathLst>
                <a:path w="633992" h="1088406">
                  <a:moveTo>
                    <a:pt x="0" y="0"/>
                  </a:moveTo>
                  <a:lnTo>
                    <a:pt x="633992" y="0"/>
                  </a:lnTo>
                  <a:lnTo>
                    <a:pt x="633992" y="1088406"/>
                  </a:lnTo>
                  <a:lnTo>
                    <a:pt x="0" y="1088406"/>
                  </a:lnTo>
                  <a:close/>
                </a:path>
              </a:pathLst>
            </a:custGeom>
            <a:blipFill>
              <a:blip r:embed="rId5"/>
              <a:stretch>
                <a:fillRect l="-14449" r="-14449"/>
              </a:stretch>
            </a:blipFill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440672" y="4209583"/>
            <a:ext cx="1748946" cy="177081"/>
          </a:xfrm>
          <a:custGeom>
            <a:avLst/>
            <a:gdLst/>
            <a:ahLst/>
            <a:cxnLst/>
            <a:rect l="l" t="t" r="r" b="b"/>
            <a:pathLst>
              <a:path w="1748946" h="177081">
                <a:moveTo>
                  <a:pt x="0" y="0"/>
                </a:moveTo>
                <a:lnTo>
                  <a:pt x="1748945" y="0"/>
                </a:lnTo>
                <a:lnTo>
                  <a:pt x="1748945" y="177081"/>
                </a:lnTo>
                <a:lnTo>
                  <a:pt x="0" y="17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80132" y="237140"/>
            <a:ext cx="5809855" cy="164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1"/>
              </a:lnSpc>
            </a:pPr>
            <a:r>
              <a:rPr lang="en-US" sz="6856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Description of the solution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68895" y="1764729"/>
            <a:ext cx="926305" cy="543770"/>
          </a:xfrm>
          <a:custGeom>
            <a:avLst/>
            <a:gdLst/>
            <a:ahLst/>
            <a:cxnLst/>
            <a:rect l="l" t="t" r="r" b="b"/>
            <a:pathLst>
              <a:path w="926305" h="543770">
                <a:moveTo>
                  <a:pt x="0" y="0"/>
                </a:moveTo>
                <a:lnTo>
                  <a:pt x="926305" y="0"/>
                </a:lnTo>
                <a:lnTo>
                  <a:pt x="926305" y="543769"/>
                </a:lnTo>
                <a:lnTo>
                  <a:pt x="0" y="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6326053" y="6115636"/>
            <a:ext cx="1846284" cy="780055"/>
          </a:xfrm>
          <a:custGeom>
            <a:avLst/>
            <a:gdLst/>
            <a:ahLst/>
            <a:cxnLst/>
            <a:rect l="l" t="t" r="r" b="b"/>
            <a:pathLst>
              <a:path w="1846284" h="780055">
                <a:moveTo>
                  <a:pt x="0" y="0"/>
                </a:moveTo>
                <a:lnTo>
                  <a:pt x="1846284" y="0"/>
                </a:lnTo>
                <a:lnTo>
                  <a:pt x="1846284" y="780055"/>
                </a:lnTo>
                <a:lnTo>
                  <a:pt x="0" y="78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Freeform 17"/>
          <p:cNvSpPr/>
          <p:nvPr/>
        </p:nvSpPr>
        <p:spPr>
          <a:xfrm>
            <a:off x="1259223" y="2247803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1"/>
                </a:lnTo>
                <a:lnTo>
                  <a:pt x="0" y="91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Freeform 18"/>
          <p:cNvSpPr/>
          <p:nvPr/>
        </p:nvSpPr>
        <p:spPr>
          <a:xfrm rot="5400000">
            <a:off x="1990440" y="3848406"/>
            <a:ext cx="1543919" cy="293988"/>
          </a:xfrm>
          <a:custGeom>
            <a:avLst/>
            <a:gdLst/>
            <a:ahLst/>
            <a:cxnLst/>
            <a:rect l="l" t="t" r="r" b="b"/>
            <a:pathLst>
              <a:path w="1543919" h="293988">
                <a:moveTo>
                  <a:pt x="0" y="0"/>
                </a:moveTo>
                <a:lnTo>
                  <a:pt x="1543920" y="0"/>
                </a:lnTo>
                <a:lnTo>
                  <a:pt x="1543920" y="293988"/>
                </a:lnTo>
                <a:lnTo>
                  <a:pt x="0" y="293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9" name="Freeform 19"/>
          <p:cNvSpPr/>
          <p:nvPr/>
        </p:nvSpPr>
        <p:spPr>
          <a:xfrm>
            <a:off x="1383492" y="4895233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1"/>
                </a:lnTo>
                <a:lnTo>
                  <a:pt x="0" y="91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0" name="Freeform 20"/>
          <p:cNvSpPr/>
          <p:nvPr/>
        </p:nvSpPr>
        <p:spPr>
          <a:xfrm>
            <a:off x="1406281" y="7297253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0"/>
                </a:lnTo>
                <a:lnTo>
                  <a:pt x="0" y="91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Freeform 21"/>
          <p:cNvSpPr/>
          <p:nvPr/>
        </p:nvSpPr>
        <p:spPr>
          <a:xfrm rot="5400000">
            <a:off x="2132571" y="6396540"/>
            <a:ext cx="1305237" cy="248539"/>
          </a:xfrm>
          <a:custGeom>
            <a:avLst/>
            <a:gdLst/>
            <a:ahLst/>
            <a:cxnLst/>
            <a:rect l="l" t="t" r="r" b="b"/>
            <a:pathLst>
              <a:path w="1305237" h="248539">
                <a:moveTo>
                  <a:pt x="0" y="0"/>
                </a:moveTo>
                <a:lnTo>
                  <a:pt x="1305237" y="0"/>
                </a:lnTo>
                <a:lnTo>
                  <a:pt x="1305237" y="248539"/>
                </a:lnTo>
                <a:lnTo>
                  <a:pt x="0" y="248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Freeform 22"/>
          <p:cNvSpPr/>
          <p:nvPr/>
        </p:nvSpPr>
        <p:spPr>
          <a:xfrm rot="-2304916">
            <a:off x="471424" y="2165514"/>
            <a:ext cx="1387949" cy="281060"/>
          </a:xfrm>
          <a:custGeom>
            <a:avLst/>
            <a:gdLst/>
            <a:ahLst/>
            <a:cxnLst/>
            <a:rect l="l" t="t" r="r" b="b"/>
            <a:pathLst>
              <a:path w="1387949" h="281060">
                <a:moveTo>
                  <a:pt x="0" y="0"/>
                </a:moveTo>
                <a:lnTo>
                  <a:pt x="1387949" y="0"/>
                </a:lnTo>
                <a:lnTo>
                  <a:pt x="1387949" y="281059"/>
                </a:lnTo>
                <a:lnTo>
                  <a:pt x="0" y="281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3" name="Freeform 23"/>
          <p:cNvSpPr/>
          <p:nvPr/>
        </p:nvSpPr>
        <p:spPr>
          <a:xfrm rot="-2345778">
            <a:off x="516558" y="4723117"/>
            <a:ext cx="1494466" cy="302629"/>
          </a:xfrm>
          <a:custGeom>
            <a:avLst/>
            <a:gdLst/>
            <a:ahLst/>
            <a:cxnLst/>
            <a:rect l="l" t="t" r="r" b="b"/>
            <a:pathLst>
              <a:path w="1494466" h="302629">
                <a:moveTo>
                  <a:pt x="0" y="0"/>
                </a:moveTo>
                <a:lnTo>
                  <a:pt x="1494465" y="0"/>
                </a:lnTo>
                <a:lnTo>
                  <a:pt x="1494465" y="302630"/>
                </a:lnTo>
                <a:lnTo>
                  <a:pt x="0" y="302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4" name="Freeform 24"/>
          <p:cNvSpPr/>
          <p:nvPr/>
        </p:nvSpPr>
        <p:spPr>
          <a:xfrm rot="-2259243">
            <a:off x="746889" y="7017020"/>
            <a:ext cx="1030291" cy="461055"/>
          </a:xfrm>
          <a:custGeom>
            <a:avLst/>
            <a:gdLst/>
            <a:ahLst/>
            <a:cxnLst/>
            <a:rect l="l" t="t" r="r" b="b"/>
            <a:pathLst>
              <a:path w="1030291" h="461055">
                <a:moveTo>
                  <a:pt x="0" y="0"/>
                </a:moveTo>
                <a:lnTo>
                  <a:pt x="1030291" y="0"/>
                </a:lnTo>
                <a:lnTo>
                  <a:pt x="1030291" y="461055"/>
                </a:lnTo>
                <a:lnTo>
                  <a:pt x="0" y="4610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5" name="Freeform 25"/>
          <p:cNvSpPr/>
          <p:nvPr/>
        </p:nvSpPr>
        <p:spPr>
          <a:xfrm>
            <a:off x="5821198" y="7697344"/>
            <a:ext cx="1629312" cy="714861"/>
          </a:xfrm>
          <a:custGeom>
            <a:avLst/>
            <a:gdLst/>
            <a:ahLst/>
            <a:cxnLst/>
            <a:rect l="l" t="t" r="r" b="b"/>
            <a:pathLst>
              <a:path w="1629312" h="714861">
                <a:moveTo>
                  <a:pt x="0" y="0"/>
                </a:moveTo>
                <a:lnTo>
                  <a:pt x="1629312" y="0"/>
                </a:lnTo>
                <a:lnTo>
                  <a:pt x="1629312" y="714861"/>
                </a:lnTo>
                <a:lnTo>
                  <a:pt x="0" y="7148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6" name="Freeform 26"/>
          <p:cNvSpPr/>
          <p:nvPr/>
        </p:nvSpPr>
        <p:spPr>
          <a:xfrm>
            <a:off x="6153900" y="5354034"/>
            <a:ext cx="2009040" cy="163234"/>
          </a:xfrm>
          <a:custGeom>
            <a:avLst/>
            <a:gdLst/>
            <a:ahLst/>
            <a:cxnLst/>
            <a:rect l="l" t="t" r="r" b="b"/>
            <a:pathLst>
              <a:path w="2009040" h="163234">
                <a:moveTo>
                  <a:pt x="0" y="0"/>
                </a:moveTo>
                <a:lnTo>
                  <a:pt x="2009040" y="0"/>
                </a:lnTo>
                <a:lnTo>
                  <a:pt x="2009040" y="163234"/>
                </a:lnTo>
                <a:lnTo>
                  <a:pt x="0" y="1632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7" name="Freeform 27"/>
          <p:cNvSpPr/>
          <p:nvPr/>
        </p:nvSpPr>
        <p:spPr>
          <a:xfrm>
            <a:off x="9156149" y="3995400"/>
            <a:ext cx="1462419" cy="977992"/>
          </a:xfrm>
          <a:custGeom>
            <a:avLst/>
            <a:gdLst/>
            <a:ahLst/>
            <a:cxnLst/>
            <a:rect l="l" t="t" r="r" b="b"/>
            <a:pathLst>
              <a:path w="1462419" h="977992">
                <a:moveTo>
                  <a:pt x="0" y="0"/>
                </a:moveTo>
                <a:lnTo>
                  <a:pt x="1462419" y="0"/>
                </a:lnTo>
                <a:lnTo>
                  <a:pt x="1462419" y="977992"/>
                </a:lnTo>
                <a:lnTo>
                  <a:pt x="0" y="9779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8" name="Freeform 28"/>
          <p:cNvSpPr/>
          <p:nvPr/>
        </p:nvSpPr>
        <p:spPr>
          <a:xfrm>
            <a:off x="10745433" y="3993748"/>
            <a:ext cx="1383881" cy="987745"/>
          </a:xfrm>
          <a:custGeom>
            <a:avLst/>
            <a:gdLst/>
            <a:ahLst/>
            <a:cxnLst/>
            <a:rect l="l" t="t" r="r" b="b"/>
            <a:pathLst>
              <a:path w="1383881" h="987745">
                <a:moveTo>
                  <a:pt x="0" y="0"/>
                </a:moveTo>
                <a:lnTo>
                  <a:pt x="1383882" y="0"/>
                </a:lnTo>
                <a:lnTo>
                  <a:pt x="1383882" y="987745"/>
                </a:lnTo>
                <a:lnTo>
                  <a:pt x="0" y="987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9" name="Freeform 29"/>
          <p:cNvSpPr/>
          <p:nvPr/>
        </p:nvSpPr>
        <p:spPr>
          <a:xfrm>
            <a:off x="11070821" y="5493004"/>
            <a:ext cx="1083619" cy="1074138"/>
          </a:xfrm>
          <a:custGeom>
            <a:avLst/>
            <a:gdLst/>
            <a:ahLst/>
            <a:cxnLst/>
            <a:rect l="l" t="t" r="r" b="b"/>
            <a:pathLst>
              <a:path w="1083619" h="1074138">
                <a:moveTo>
                  <a:pt x="0" y="0"/>
                </a:moveTo>
                <a:lnTo>
                  <a:pt x="1083620" y="0"/>
                </a:lnTo>
                <a:lnTo>
                  <a:pt x="1083620" y="1074137"/>
                </a:lnTo>
                <a:lnTo>
                  <a:pt x="0" y="1074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0" name="Freeform 30"/>
          <p:cNvSpPr/>
          <p:nvPr/>
        </p:nvSpPr>
        <p:spPr>
          <a:xfrm>
            <a:off x="9078459" y="7135575"/>
            <a:ext cx="1551207" cy="335625"/>
          </a:xfrm>
          <a:custGeom>
            <a:avLst/>
            <a:gdLst/>
            <a:ahLst/>
            <a:cxnLst/>
            <a:rect l="l" t="t" r="r" b="b"/>
            <a:pathLst>
              <a:path w="1551207" h="335625">
                <a:moveTo>
                  <a:pt x="0" y="0"/>
                </a:moveTo>
                <a:lnTo>
                  <a:pt x="1551207" y="0"/>
                </a:lnTo>
                <a:lnTo>
                  <a:pt x="1551207" y="335624"/>
                </a:lnTo>
                <a:lnTo>
                  <a:pt x="0" y="33562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1" name="Freeform 31"/>
          <p:cNvSpPr/>
          <p:nvPr/>
        </p:nvSpPr>
        <p:spPr>
          <a:xfrm>
            <a:off x="10692184" y="7135575"/>
            <a:ext cx="1563385" cy="338260"/>
          </a:xfrm>
          <a:custGeom>
            <a:avLst/>
            <a:gdLst/>
            <a:ahLst/>
            <a:cxnLst/>
            <a:rect l="l" t="t" r="r" b="b"/>
            <a:pathLst>
              <a:path w="1563385" h="338260">
                <a:moveTo>
                  <a:pt x="0" y="0"/>
                </a:moveTo>
                <a:lnTo>
                  <a:pt x="1563386" y="0"/>
                </a:lnTo>
                <a:lnTo>
                  <a:pt x="1563386" y="338259"/>
                </a:lnTo>
                <a:lnTo>
                  <a:pt x="0" y="3382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2" name="Freeform 32"/>
          <p:cNvSpPr/>
          <p:nvPr/>
        </p:nvSpPr>
        <p:spPr>
          <a:xfrm>
            <a:off x="9107611" y="7723973"/>
            <a:ext cx="1528916" cy="330802"/>
          </a:xfrm>
          <a:custGeom>
            <a:avLst/>
            <a:gdLst/>
            <a:ahLst/>
            <a:cxnLst/>
            <a:rect l="l" t="t" r="r" b="b"/>
            <a:pathLst>
              <a:path w="1528916" h="330802">
                <a:moveTo>
                  <a:pt x="0" y="0"/>
                </a:moveTo>
                <a:lnTo>
                  <a:pt x="1528916" y="0"/>
                </a:lnTo>
                <a:lnTo>
                  <a:pt x="1528916" y="330802"/>
                </a:lnTo>
                <a:lnTo>
                  <a:pt x="0" y="3308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3" name="Freeform 33"/>
          <p:cNvSpPr/>
          <p:nvPr/>
        </p:nvSpPr>
        <p:spPr>
          <a:xfrm>
            <a:off x="10672916" y="7723973"/>
            <a:ext cx="1528916" cy="330802"/>
          </a:xfrm>
          <a:custGeom>
            <a:avLst/>
            <a:gdLst/>
            <a:ahLst/>
            <a:cxnLst/>
            <a:rect l="l" t="t" r="r" b="b"/>
            <a:pathLst>
              <a:path w="1528916" h="330802">
                <a:moveTo>
                  <a:pt x="0" y="0"/>
                </a:moveTo>
                <a:lnTo>
                  <a:pt x="1528916" y="0"/>
                </a:lnTo>
                <a:lnTo>
                  <a:pt x="1528916" y="330802"/>
                </a:lnTo>
                <a:lnTo>
                  <a:pt x="0" y="3308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4" name="Freeform 34"/>
          <p:cNvSpPr/>
          <p:nvPr/>
        </p:nvSpPr>
        <p:spPr>
          <a:xfrm>
            <a:off x="5834858" y="9473059"/>
            <a:ext cx="1323562" cy="192518"/>
          </a:xfrm>
          <a:custGeom>
            <a:avLst/>
            <a:gdLst/>
            <a:ahLst/>
            <a:cxnLst/>
            <a:rect l="l" t="t" r="r" b="b"/>
            <a:pathLst>
              <a:path w="1323562" h="192518">
                <a:moveTo>
                  <a:pt x="0" y="0"/>
                </a:moveTo>
                <a:lnTo>
                  <a:pt x="1323562" y="0"/>
                </a:lnTo>
                <a:lnTo>
                  <a:pt x="1323562" y="192518"/>
                </a:lnTo>
                <a:lnTo>
                  <a:pt x="0" y="19251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Freeform 35"/>
          <p:cNvSpPr/>
          <p:nvPr/>
        </p:nvSpPr>
        <p:spPr>
          <a:xfrm>
            <a:off x="10108396" y="9548306"/>
            <a:ext cx="1365481" cy="176271"/>
          </a:xfrm>
          <a:custGeom>
            <a:avLst/>
            <a:gdLst/>
            <a:ahLst/>
            <a:cxnLst/>
            <a:rect l="l" t="t" r="r" b="b"/>
            <a:pathLst>
              <a:path w="1365481" h="176271">
                <a:moveTo>
                  <a:pt x="0" y="0"/>
                </a:moveTo>
                <a:lnTo>
                  <a:pt x="1365481" y="0"/>
                </a:lnTo>
                <a:lnTo>
                  <a:pt x="1365481" y="176271"/>
                </a:lnTo>
                <a:lnTo>
                  <a:pt x="0" y="17627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Freeform 36"/>
          <p:cNvSpPr/>
          <p:nvPr/>
        </p:nvSpPr>
        <p:spPr>
          <a:xfrm>
            <a:off x="14605860" y="9530125"/>
            <a:ext cx="1552052" cy="270904"/>
          </a:xfrm>
          <a:custGeom>
            <a:avLst/>
            <a:gdLst/>
            <a:ahLst/>
            <a:cxnLst/>
            <a:rect l="l" t="t" r="r" b="b"/>
            <a:pathLst>
              <a:path w="1552052" h="270904">
                <a:moveTo>
                  <a:pt x="0" y="0"/>
                </a:moveTo>
                <a:lnTo>
                  <a:pt x="1552052" y="0"/>
                </a:lnTo>
                <a:lnTo>
                  <a:pt x="1552052" y="270904"/>
                </a:lnTo>
                <a:lnTo>
                  <a:pt x="0" y="27090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7" name="Freeform 37"/>
          <p:cNvSpPr/>
          <p:nvPr/>
        </p:nvSpPr>
        <p:spPr>
          <a:xfrm>
            <a:off x="10791136" y="7132144"/>
            <a:ext cx="412773" cy="330219"/>
          </a:xfrm>
          <a:custGeom>
            <a:avLst/>
            <a:gdLst/>
            <a:ahLst/>
            <a:cxnLst/>
            <a:rect l="l" t="t" r="r" b="b"/>
            <a:pathLst>
              <a:path w="412773" h="330219">
                <a:moveTo>
                  <a:pt x="0" y="0"/>
                </a:moveTo>
                <a:lnTo>
                  <a:pt x="412774" y="0"/>
                </a:lnTo>
                <a:lnTo>
                  <a:pt x="412774" y="330218"/>
                </a:lnTo>
                <a:lnTo>
                  <a:pt x="0" y="33021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8" name="TextBox 38"/>
          <p:cNvSpPr txBox="1"/>
          <p:nvPr/>
        </p:nvSpPr>
        <p:spPr>
          <a:xfrm>
            <a:off x="14175361" y="1973496"/>
            <a:ext cx="2093238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 Progress Dashboard 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715933" y="7265991"/>
            <a:ext cx="1801254" cy="389726"/>
          </a:xfrm>
          <a:custGeom>
            <a:avLst/>
            <a:gdLst/>
            <a:ahLst/>
            <a:cxnLst/>
            <a:rect l="l" t="t" r="r" b="b"/>
            <a:pathLst>
              <a:path w="1801254" h="389726">
                <a:moveTo>
                  <a:pt x="0" y="0"/>
                </a:moveTo>
                <a:lnTo>
                  <a:pt x="1801254" y="0"/>
                </a:lnTo>
                <a:lnTo>
                  <a:pt x="1801254" y="389726"/>
                </a:lnTo>
                <a:lnTo>
                  <a:pt x="0" y="3897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0" name="Freeform 40"/>
          <p:cNvSpPr/>
          <p:nvPr/>
        </p:nvSpPr>
        <p:spPr>
          <a:xfrm>
            <a:off x="13360044" y="2444156"/>
            <a:ext cx="815317" cy="452501"/>
          </a:xfrm>
          <a:custGeom>
            <a:avLst/>
            <a:gdLst/>
            <a:ahLst/>
            <a:cxnLst/>
            <a:rect l="l" t="t" r="r" b="b"/>
            <a:pathLst>
              <a:path w="815317" h="452501">
                <a:moveTo>
                  <a:pt x="0" y="0"/>
                </a:moveTo>
                <a:lnTo>
                  <a:pt x="815317" y="0"/>
                </a:lnTo>
                <a:lnTo>
                  <a:pt x="815317" y="452501"/>
                </a:lnTo>
                <a:lnTo>
                  <a:pt x="0" y="452501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1" name="Freeform 41"/>
          <p:cNvSpPr/>
          <p:nvPr/>
        </p:nvSpPr>
        <p:spPr>
          <a:xfrm>
            <a:off x="16227696" y="2709327"/>
            <a:ext cx="289491" cy="245343"/>
          </a:xfrm>
          <a:custGeom>
            <a:avLst/>
            <a:gdLst/>
            <a:ahLst/>
            <a:cxnLst/>
            <a:rect l="l" t="t" r="r" b="b"/>
            <a:pathLst>
              <a:path w="289491" h="245343">
                <a:moveTo>
                  <a:pt x="0" y="0"/>
                </a:moveTo>
                <a:lnTo>
                  <a:pt x="289491" y="0"/>
                </a:lnTo>
                <a:lnTo>
                  <a:pt x="289491" y="245344"/>
                </a:lnTo>
                <a:lnTo>
                  <a:pt x="0" y="24534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2" name="Freeform 42"/>
          <p:cNvSpPr/>
          <p:nvPr/>
        </p:nvSpPr>
        <p:spPr>
          <a:xfrm>
            <a:off x="15633531" y="2444156"/>
            <a:ext cx="378852" cy="303082"/>
          </a:xfrm>
          <a:custGeom>
            <a:avLst/>
            <a:gdLst/>
            <a:ahLst/>
            <a:cxnLst/>
            <a:rect l="l" t="t" r="r" b="b"/>
            <a:pathLst>
              <a:path w="378852" h="303082">
                <a:moveTo>
                  <a:pt x="0" y="0"/>
                </a:moveTo>
                <a:lnTo>
                  <a:pt x="378852" y="0"/>
                </a:lnTo>
                <a:lnTo>
                  <a:pt x="378852" y="303082"/>
                </a:lnTo>
                <a:lnTo>
                  <a:pt x="0" y="303082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3" name="Freeform 43"/>
          <p:cNvSpPr/>
          <p:nvPr/>
        </p:nvSpPr>
        <p:spPr>
          <a:xfrm>
            <a:off x="14259558" y="3368855"/>
            <a:ext cx="2009040" cy="163234"/>
          </a:xfrm>
          <a:custGeom>
            <a:avLst/>
            <a:gdLst/>
            <a:ahLst/>
            <a:cxnLst/>
            <a:rect l="l" t="t" r="r" b="b"/>
            <a:pathLst>
              <a:path w="2009040" h="163234">
                <a:moveTo>
                  <a:pt x="0" y="0"/>
                </a:moveTo>
                <a:lnTo>
                  <a:pt x="2009040" y="0"/>
                </a:lnTo>
                <a:lnTo>
                  <a:pt x="2009040" y="163234"/>
                </a:lnTo>
                <a:lnTo>
                  <a:pt x="0" y="1632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4" name="Freeform 44"/>
          <p:cNvSpPr/>
          <p:nvPr/>
        </p:nvSpPr>
        <p:spPr>
          <a:xfrm>
            <a:off x="15381886" y="4074114"/>
            <a:ext cx="911243" cy="903270"/>
          </a:xfrm>
          <a:custGeom>
            <a:avLst/>
            <a:gdLst/>
            <a:ahLst/>
            <a:cxnLst/>
            <a:rect l="l" t="t" r="r" b="b"/>
            <a:pathLst>
              <a:path w="911243" h="903270">
                <a:moveTo>
                  <a:pt x="0" y="0"/>
                </a:moveTo>
                <a:lnTo>
                  <a:pt x="911243" y="0"/>
                </a:lnTo>
                <a:lnTo>
                  <a:pt x="911243" y="903270"/>
                </a:lnTo>
                <a:lnTo>
                  <a:pt x="0" y="90327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5" name="TextBox 45"/>
          <p:cNvSpPr txBox="1"/>
          <p:nvPr/>
        </p:nvSpPr>
        <p:spPr>
          <a:xfrm>
            <a:off x="5087565" y="2514833"/>
            <a:ext cx="3150722" cy="98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1) Did you feel confident completing your assigned skills today?</a:t>
            </a:r>
          </a:p>
          <a:p>
            <a:pPr algn="l">
              <a:lnSpc>
                <a:spcPts val="1959"/>
              </a:lnSpc>
            </a:pPr>
            <a:r>
              <a:rPr lang="en-US" sz="1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                    ✅ Yes ❌ No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951564" y="1973496"/>
            <a:ext cx="279205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B172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Self Evaluation VGH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012220" y="3748967"/>
            <a:ext cx="3150721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2) Which skill challenged you most?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087565" y="5694338"/>
            <a:ext cx="2722016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4) Any comments of reflection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629951" y="6166574"/>
            <a:ext cx="1238488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Felt unsure about</a:t>
            </a:r>
          </a:p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 new IV pump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96466" y="2383958"/>
            <a:ext cx="1771187" cy="46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2694" b="1" dirty="0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INTRANET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53524" y="5100477"/>
            <a:ext cx="2431971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Employees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54786" y="7506803"/>
            <a:ext cx="222944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Self evaluation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105719" y="7749691"/>
            <a:ext cx="1048464" cy="38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2"/>
              </a:lnSpc>
            </a:pPr>
            <a:r>
              <a:rPr lang="en-US" sz="234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Submit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32517" y="4718939"/>
            <a:ext cx="3139820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3) How confident are you to work independently on the floor?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032517" y="5464429"/>
            <a:ext cx="443335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50%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017864" y="2029330"/>
            <a:ext cx="213657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Weekly Report: IEN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122783" y="3441298"/>
            <a:ext cx="3169148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1) confidence &amp; Competency growth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144000" y="2514833"/>
            <a:ext cx="4216044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Name of the employee:</a:t>
            </a:r>
          </a:p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Employee ID:</a:t>
            </a:r>
          </a:p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Date: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5775974" y="9166943"/>
            <a:ext cx="1615425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IEN dashboard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888009" y="9243827"/>
            <a:ext cx="1824912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Educator dashboard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188546" y="5127963"/>
            <a:ext cx="2779059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2) Skills needing reinforcement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156149" y="5495241"/>
            <a:ext cx="1898452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82" lvl="1" indent="-129541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Communication= 25%</a:t>
            </a:r>
          </a:p>
          <a:p>
            <a:pPr marL="259082" lvl="1" indent="-129541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Documentation= 30%</a:t>
            </a:r>
          </a:p>
          <a:p>
            <a:pPr marL="259082" lvl="1" indent="-129541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Skills= 25%</a:t>
            </a:r>
          </a:p>
          <a:p>
            <a:pPr marL="259082" lvl="1" indent="-129541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Leadership= 30%</a:t>
            </a:r>
          </a:p>
          <a:p>
            <a:pPr marL="259082" lvl="1" indent="-129541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Decision making= 15%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4657766" y="9277403"/>
            <a:ext cx="1461254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IEN dashboard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158810" y="7195740"/>
            <a:ext cx="1390505" cy="17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"/>
              </a:lnSpc>
            </a:pPr>
            <a:r>
              <a:rPr lang="en-US" sz="100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Assign Learning Plan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328014" y="7776996"/>
            <a:ext cx="985599" cy="1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Contact/Email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225676" y="7205265"/>
            <a:ext cx="976156" cy="1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Schedule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122302" y="7768741"/>
            <a:ext cx="756353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Mentor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332416" y="2512718"/>
            <a:ext cx="1316950" cy="1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Orientation/Skill day 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314726" y="2773061"/>
            <a:ext cx="1855589" cy="18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Communication dashboard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416301" y="3077516"/>
            <a:ext cx="1413672" cy="20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Progressive badge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3165209" y="3474318"/>
            <a:ext cx="443335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50%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712921" y="3695933"/>
            <a:ext cx="4761809" cy="2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Progress Overview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243101" y="4052458"/>
            <a:ext cx="1724025" cy="94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5278" lvl="1" indent="-117639" algn="l">
              <a:lnSpc>
                <a:spcPts val="1525"/>
              </a:lnSpc>
              <a:buFont typeface="Arial"/>
              <a:buChar char="•"/>
            </a:pPr>
            <a:r>
              <a:rPr lang="en-US" sz="1089" b="1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Communication= 25%</a:t>
            </a:r>
          </a:p>
          <a:p>
            <a:pPr marL="235278" lvl="1" indent="-117639" algn="l">
              <a:lnSpc>
                <a:spcPts val="1525"/>
              </a:lnSpc>
              <a:buFont typeface="Arial"/>
              <a:buChar char="•"/>
            </a:pPr>
            <a:r>
              <a:rPr lang="en-US" sz="1089" b="1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Documentation= 30%</a:t>
            </a:r>
          </a:p>
          <a:p>
            <a:pPr marL="235278" lvl="1" indent="-117639" algn="l">
              <a:lnSpc>
                <a:spcPts val="1525"/>
              </a:lnSpc>
              <a:buFont typeface="Arial"/>
              <a:buChar char="•"/>
            </a:pPr>
            <a:r>
              <a:rPr lang="en-US" sz="1089" b="1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Skills= 25%</a:t>
            </a:r>
          </a:p>
          <a:p>
            <a:pPr marL="235278" lvl="1" indent="-117639" algn="l">
              <a:lnSpc>
                <a:spcPts val="1525"/>
              </a:lnSpc>
              <a:buFont typeface="Arial"/>
              <a:buChar char="•"/>
            </a:pPr>
            <a:r>
              <a:rPr lang="en-US" sz="1089" b="1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Leadership= 30%</a:t>
            </a:r>
          </a:p>
          <a:p>
            <a:pPr marL="235278" lvl="1" indent="-117639" algn="l">
              <a:lnSpc>
                <a:spcPts val="1525"/>
              </a:lnSpc>
              <a:buFont typeface="Arial"/>
              <a:buChar char="•"/>
            </a:pPr>
            <a:r>
              <a:rPr lang="en-US" sz="1089" b="1">
                <a:solidFill>
                  <a:srgbClr val="1C75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Decision making= 15%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252625" y="5217797"/>
            <a:ext cx="2380905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Acheivements</a:t>
            </a:r>
            <a:r>
              <a:rPr lang="en-US" sz="13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/ next Steps</a:t>
            </a:r>
          </a:p>
        </p:txBody>
      </p:sp>
      <p:sp>
        <p:nvSpPr>
          <p:cNvPr id="75" name="Freeform 75"/>
          <p:cNvSpPr/>
          <p:nvPr/>
        </p:nvSpPr>
        <p:spPr>
          <a:xfrm>
            <a:off x="5003229" y="7135575"/>
            <a:ext cx="1626722" cy="351963"/>
          </a:xfrm>
          <a:custGeom>
            <a:avLst/>
            <a:gdLst/>
            <a:ahLst/>
            <a:cxnLst/>
            <a:rect l="l" t="t" r="r" b="b"/>
            <a:pathLst>
              <a:path w="1626722" h="351963">
                <a:moveTo>
                  <a:pt x="0" y="0"/>
                </a:moveTo>
                <a:lnTo>
                  <a:pt x="1626722" y="0"/>
                </a:lnTo>
                <a:lnTo>
                  <a:pt x="1626722" y="351963"/>
                </a:lnTo>
                <a:lnTo>
                  <a:pt x="0" y="35196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6" name="TextBox 76"/>
          <p:cNvSpPr txBox="1"/>
          <p:nvPr/>
        </p:nvSpPr>
        <p:spPr>
          <a:xfrm>
            <a:off x="4441373" y="7146210"/>
            <a:ext cx="2807822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My Progress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243101" y="5656238"/>
            <a:ext cx="3465718" cy="73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4"/>
              </a:lnSpc>
            </a:pPr>
            <a:r>
              <a:rPr lang="en-US" sz="10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✅Completed medication safety module</a:t>
            </a:r>
          </a:p>
          <a:p>
            <a:pPr algn="l">
              <a:lnSpc>
                <a:spcPts val="1524"/>
              </a:lnSpc>
            </a:pPr>
            <a:r>
              <a:rPr lang="en-US" sz="10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✅ Passed communication scenario</a:t>
            </a:r>
          </a:p>
          <a:p>
            <a:pPr algn="l">
              <a:lnSpc>
                <a:spcPts val="1524"/>
              </a:lnSpc>
            </a:pPr>
            <a:r>
              <a:rPr lang="en-US" sz="1089" b="1">
                <a:solidFill>
                  <a:srgbClr val="00BBD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🔜 Next: Documentation workshop (Thursday)</a:t>
            </a:r>
          </a:p>
          <a:p>
            <a:pPr algn="l">
              <a:lnSpc>
                <a:spcPts val="1524"/>
              </a:lnSpc>
            </a:pPr>
            <a:endParaRPr lang="en-US" sz="1089" b="1">
              <a:solidFill>
                <a:srgbClr val="00BBD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8" name="Freeform 78"/>
          <p:cNvSpPr/>
          <p:nvPr/>
        </p:nvSpPr>
        <p:spPr>
          <a:xfrm>
            <a:off x="14715933" y="6750338"/>
            <a:ext cx="1758798" cy="380540"/>
          </a:xfrm>
          <a:custGeom>
            <a:avLst/>
            <a:gdLst/>
            <a:ahLst/>
            <a:cxnLst/>
            <a:rect l="l" t="t" r="r" b="b"/>
            <a:pathLst>
              <a:path w="1758798" h="380540">
                <a:moveTo>
                  <a:pt x="0" y="0"/>
                </a:moveTo>
                <a:lnTo>
                  <a:pt x="1758798" y="0"/>
                </a:lnTo>
                <a:lnTo>
                  <a:pt x="1758798" y="380539"/>
                </a:lnTo>
                <a:lnTo>
                  <a:pt x="0" y="38053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9" name="TextBox 79"/>
          <p:cNvSpPr txBox="1"/>
          <p:nvPr/>
        </p:nvSpPr>
        <p:spPr>
          <a:xfrm>
            <a:off x="13165209" y="6776232"/>
            <a:ext cx="4761809" cy="2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Contact/Email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4829973" y="7335712"/>
            <a:ext cx="1681352" cy="216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Learning Resources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201832" y="9905804"/>
            <a:ext cx="6574246" cy="2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(Mock-up concept created for academic presentation: Leena, 2025)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055411" y="8791987"/>
            <a:ext cx="7508824" cy="983668"/>
          </a:xfrm>
          <a:custGeom>
            <a:avLst/>
            <a:gdLst/>
            <a:ahLst/>
            <a:cxnLst/>
            <a:rect l="l" t="t" r="r" b="b"/>
            <a:pathLst>
              <a:path w="7508824" h="983668">
                <a:moveTo>
                  <a:pt x="0" y="0"/>
                </a:moveTo>
                <a:lnTo>
                  <a:pt x="7508824" y="0"/>
                </a:lnTo>
                <a:lnTo>
                  <a:pt x="7508824" y="983667"/>
                </a:lnTo>
                <a:lnTo>
                  <a:pt x="0" y="983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987" t="-68863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2068857" y="2239366"/>
            <a:ext cx="6275497" cy="6034936"/>
          </a:xfrm>
          <a:custGeom>
            <a:avLst/>
            <a:gdLst/>
            <a:ahLst/>
            <a:cxnLst/>
            <a:rect l="l" t="t" r="r" b="b"/>
            <a:pathLst>
              <a:path w="6275497" h="6034936">
                <a:moveTo>
                  <a:pt x="0" y="0"/>
                </a:moveTo>
                <a:lnTo>
                  <a:pt x="6275497" y="0"/>
                </a:lnTo>
                <a:lnTo>
                  <a:pt x="6275497" y="6034936"/>
                </a:lnTo>
                <a:lnTo>
                  <a:pt x="0" y="6034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4361449" y="418545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3"/>
                </a:lnTo>
                <a:lnTo>
                  <a:pt x="0" y="454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4579311" y="2902405"/>
            <a:ext cx="1254589" cy="560383"/>
          </a:xfrm>
          <a:custGeom>
            <a:avLst/>
            <a:gdLst/>
            <a:ahLst/>
            <a:cxnLst/>
            <a:rect l="l" t="t" r="r" b="b"/>
            <a:pathLst>
              <a:path w="1254589" h="560383">
                <a:moveTo>
                  <a:pt x="0" y="0"/>
                </a:moveTo>
                <a:lnTo>
                  <a:pt x="1254589" y="0"/>
                </a:lnTo>
                <a:lnTo>
                  <a:pt x="1254589" y="560383"/>
                </a:lnTo>
                <a:lnTo>
                  <a:pt x="0" y="5603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357303" y="1834391"/>
            <a:ext cx="881836" cy="1089910"/>
          </a:xfrm>
          <a:custGeom>
            <a:avLst/>
            <a:gdLst/>
            <a:ahLst/>
            <a:cxnLst/>
            <a:rect l="l" t="t" r="r" b="b"/>
            <a:pathLst>
              <a:path w="881836" h="1089910">
                <a:moveTo>
                  <a:pt x="0" y="0"/>
                </a:moveTo>
                <a:lnTo>
                  <a:pt x="881836" y="0"/>
                </a:lnTo>
                <a:lnTo>
                  <a:pt x="881836" y="1089910"/>
                </a:lnTo>
                <a:lnTo>
                  <a:pt x="0" y="10899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682435" y="3324337"/>
            <a:ext cx="1662665" cy="1306724"/>
          </a:xfrm>
          <a:custGeom>
            <a:avLst/>
            <a:gdLst/>
            <a:ahLst/>
            <a:cxnLst/>
            <a:rect l="l" t="t" r="r" b="b"/>
            <a:pathLst>
              <a:path w="1662665" h="1306724">
                <a:moveTo>
                  <a:pt x="0" y="0"/>
                </a:moveTo>
                <a:lnTo>
                  <a:pt x="1662665" y="0"/>
                </a:lnTo>
                <a:lnTo>
                  <a:pt x="1662665" y="1306724"/>
                </a:lnTo>
                <a:lnTo>
                  <a:pt x="0" y="1306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980" r="-898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464310" y="6288939"/>
            <a:ext cx="569836" cy="1154098"/>
          </a:xfrm>
          <a:custGeom>
            <a:avLst/>
            <a:gdLst/>
            <a:ahLst/>
            <a:cxnLst/>
            <a:rect l="l" t="t" r="r" b="b"/>
            <a:pathLst>
              <a:path w="569836" h="1154098">
                <a:moveTo>
                  <a:pt x="0" y="0"/>
                </a:moveTo>
                <a:lnTo>
                  <a:pt x="569836" y="0"/>
                </a:lnTo>
                <a:lnTo>
                  <a:pt x="569836" y="1154099"/>
                </a:lnTo>
                <a:lnTo>
                  <a:pt x="0" y="11540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108482" y="4783461"/>
            <a:ext cx="1379478" cy="1048404"/>
          </a:xfrm>
          <a:custGeom>
            <a:avLst/>
            <a:gdLst/>
            <a:ahLst/>
            <a:cxnLst/>
            <a:rect l="l" t="t" r="r" b="b"/>
            <a:pathLst>
              <a:path w="1379478" h="1048404">
                <a:moveTo>
                  <a:pt x="0" y="0"/>
                </a:moveTo>
                <a:lnTo>
                  <a:pt x="1379478" y="0"/>
                </a:lnTo>
                <a:lnTo>
                  <a:pt x="1379478" y="1048403"/>
                </a:lnTo>
                <a:lnTo>
                  <a:pt x="0" y="10484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1357303" y="7786639"/>
            <a:ext cx="881836" cy="915005"/>
          </a:xfrm>
          <a:custGeom>
            <a:avLst/>
            <a:gdLst/>
            <a:ahLst/>
            <a:cxnLst/>
            <a:rect l="l" t="t" r="r" b="b"/>
            <a:pathLst>
              <a:path w="881836" h="915005">
                <a:moveTo>
                  <a:pt x="0" y="0"/>
                </a:moveTo>
                <a:lnTo>
                  <a:pt x="881836" y="0"/>
                </a:lnTo>
                <a:lnTo>
                  <a:pt x="881836" y="915006"/>
                </a:lnTo>
                <a:lnTo>
                  <a:pt x="0" y="9150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TextBox 13"/>
          <p:cNvSpPr txBox="1"/>
          <p:nvPr/>
        </p:nvSpPr>
        <p:spPr>
          <a:xfrm>
            <a:off x="454691" y="788547"/>
            <a:ext cx="11725527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9"/>
              </a:lnSpc>
            </a:pPr>
            <a:r>
              <a:rPr lang="en-US" sz="5299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Rationale and Strength of Solution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2967" y="2312681"/>
            <a:ext cx="1269021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Real-time feedback → closing delay gap from shift to review.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58451" y="3620838"/>
            <a:ext cx="1065552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Time-efficient data capture → digital tool freed up valuable shift time (Shajani et al., 2024)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58451" y="6412211"/>
            <a:ext cx="1029277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Better alignment with daily practice → tool mentioned to mirror actual workflows rather than retrospective forms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8451" y="5016524"/>
            <a:ext cx="103954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Enhanced engagement &amp; reflection → students felt more connected to their progress (Johnsen, 2024)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58451" y="7695584"/>
            <a:ext cx="10292772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Data-driven insights → captured metrics enabled educators to tailor support more responsively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82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5233079" y="278245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3"/>
                </a:lnTo>
                <a:lnTo>
                  <a:pt x="0" y="454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5683703" y="8642162"/>
            <a:ext cx="2604297" cy="2109481"/>
          </a:xfrm>
          <a:custGeom>
            <a:avLst/>
            <a:gdLst/>
            <a:ahLst/>
            <a:cxnLst/>
            <a:rect l="l" t="t" r="r" b="b"/>
            <a:pathLst>
              <a:path w="2604297" h="2109481">
                <a:moveTo>
                  <a:pt x="0" y="0"/>
                </a:moveTo>
                <a:lnTo>
                  <a:pt x="2604297" y="0"/>
                </a:lnTo>
                <a:lnTo>
                  <a:pt x="2604297" y="2109480"/>
                </a:lnTo>
                <a:lnTo>
                  <a:pt x="0" y="2109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407353" y="434634"/>
            <a:ext cx="9682088" cy="120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3"/>
              </a:lnSpc>
            </a:pPr>
            <a:r>
              <a:rPr lang="en-US" sz="9570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EVIDENCE OF SUCCESS</a:t>
            </a:r>
          </a:p>
        </p:txBody>
      </p:sp>
      <p:sp>
        <p:nvSpPr>
          <p:cNvPr id="7" name="Freeform 7"/>
          <p:cNvSpPr/>
          <p:nvPr/>
        </p:nvSpPr>
        <p:spPr>
          <a:xfrm>
            <a:off x="407353" y="9469775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211284" y="2579635"/>
            <a:ext cx="4093928" cy="660146"/>
          </a:xfrm>
          <a:custGeom>
            <a:avLst/>
            <a:gdLst/>
            <a:ahLst/>
            <a:cxnLst/>
            <a:rect l="l" t="t" r="r" b="b"/>
            <a:pathLst>
              <a:path w="4093928" h="660146">
                <a:moveTo>
                  <a:pt x="0" y="0"/>
                </a:moveTo>
                <a:lnTo>
                  <a:pt x="4093928" y="0"/>
                </a:lnTo>
                <a:lnTo>
                  <a:pt x="4093928" y="660146"/>
                </a:lnTo>
                <a:lnTo>
                  <a:pt x="0" y="660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211284" y="4654360"/>
            <a:ext cx="4093928" cy="660146"/>
          </a:xfrm>
          <a:custGeom>
            <a:avLst/>
            <a:gdLst/>
            <a:ahLst/>
            <a:cxnLst/>
            <a:rect l="l" t="t" r="r" b="b"/>
            <a:pathLst>
              <a:path w="4093928" h="660146">
                <a:moveTo>
                  <a:pt x="0" y="0"/>
                </a:moveTo>
                <a:lnTo>
                  <a:pt x="4093928" y="0"/>
                </a:lnTo>
                <a:lnTo>
                  <a:pt x="4093928" y="660146"/>
                </a:lnTo>
                <a:lnTo>
                  <a:pt x="0" y="660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328601" y="6709088"/>
            <a:ext cx="4084605" cy="658643"/>
          </a:xfrm>
          <a:custGeom>
            <a:avLst/>
            <a:gdLst/>
            <a:ahLst/>
            <a:cxnLst/>
            <a:rect l="l" t="t" r="r" b="b"/>
            <a:pathLst>
              <a:path w="4084605" h="658643">
                <a:moveTo>
                  <a:pt x="0" y="0"/>
                </a:moveTo>
                <a:lnTo>
                  <a:pt x="4084605" y="0"/>
                </a:lnTo>
                <a:lnTo>
                  <a:pt x="4084605" y="658643"/>
                </a:lnTo>
                <a:lnTo>
                  <a:pt x="0" y="658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1520896" y="2712540"/>
            <a:ext cx="3892310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Shajani et al. (2024)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4373" y="4787265"/>
            <a:ext cx="2007751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Johnsen (2024)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62367" y="6821240"/>
            <a:ext cx="212919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Ryan C. (2024)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13206" y="2395675"/>
            <a:ext cx="11721703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Studied a digital clinical tracking app versus paper evaluations in nursing education.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Found higher usability, timeliness, and data accuracy with the digital tool.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Reported reduced documentation time and more meaningful real-time feedback.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34560" y="4379595"/>
            <a:ext cx="11824740" cy="148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7" lvl="1" indent="-226693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Explored a mobile guidance and assessment tool for first-year nursing students.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Digital users showed greater engagement and confidence through instant feedback.</a:t>
            </a:r>
          </a:p>
          <a:p>
            <a:pPr marL="453387" lvl="1" indent="-226693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Paper-only evaluations were viewed as slow and less relevant to daily learning.</a:t>
            </a:r>
          </a:p>
          <a:p>
            <a:pPr algn="l">
              <a:lnSpc>
                <a:spcPts val="2939"/>
              </a:lnSpc>
            </a:pPr>
            <a:endParaRPr lang="en-US" sz="20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34560" y="6621532"/>
            <a:ext cx="1058739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Reviewed studies on mobile applications in nursing education and practice.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Found consistent improvements in motivation, reflection, and skill mastery.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Concluded digital tools create a personalized, adaptive feedback system.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41" y="-2867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514778" y="9077564"/>
            <a:ext cx="7508824" cy="983668"/>
          </a:xfrm>
          <a:custGeom>
            <a:avLst/>
            <a:gdLst/>
            <a:ahLst/>
            <a:cxnLst/>
            <a:rect l="l" t="t" r="r" b="b"/>
            <a:pathLst>
              <a:path w="7508824" h="983668">
                <a:moveTo>
                  <a:pt x="0" y="0"/>
                </a:moveTo>
                <a:lnTo>
                  <a:pt x="7508823" y="0"/>
                </a:lnTo>
                <a:lnTo>
                  <a:pt x="7508823" y="983668"/>
                </a:lnTo>
                <a:lnTo>
                  <a:pt x="0" y="98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3987" t="-68863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-10800000">
            <a:off x="7868097" y="281160"/>
            <a:ext cx="10155505" cy="1191307"/>
          </a:xfrm>
          <a:custGeom>
            <a:avLst/>
            <a:gdLst/>
            <a:ahLst/>
            <a:cxnLst/>
            <a:rect l="l" t="t" r="r" b="b"/>
            <a:pathLst>
              <a:path w="10155505" h="1191307">
                <a:moveTo>
                  <a:pt x="0" y="0"/>
                </a:moveTo>
                <a:lnTo>
                  <a:pt x="10155504" y="0"/>
                </a:lnTo>
                <a:lnTo>
                  <a:pt x="10155504" y="1191306"/>
                </a:lnTo>
                <a:lnTo>
                  <a:pt x="0" y="119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51176" r="-1385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3901834" y="2585114"/>
            <a:ext cx="2206579" cy="312933"/>
          </a:xfrm>
          <a:custGeom>
            <a:avLst/>
            <a:gdLst/>
            <a:ahLst/>
            <a:cxnLst/>
            <a:rect l="l" t="t" r="r" b="b"/>
            <a:pathLst>
              <a:path w="2206579" h="312933">
                <a:moveTo>
                  <a:pt x="0" y="0"/>
                </a:moveTo>
                <a:lnTo>
                  <a:pt x="2206579" y="0"/>
                </a:lnTo>
                <a:lnTo>
                  <a:pt x="2206579" y="312933"/>
                </a:lnTo>
                <a:lnTo>
                  <a:pt x="0" y="312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3684202" y="8656094"/>
            <a:ext cx="2971905" cy="421470"/>
          </a:xfrm>
          <a:custGeom>
            <a:avLst/>
            <a:gdLst/>
            <a:ahLst/>
            <a:cxnLst/>
            <a:rect l="l" t="t" r="r" b="b"/>
            <a:pathLst>
              <a:path w="2971905" h="421470">
                <a:moveTo>
                  <a:pt x="0" y="0"/>
                </a:moveTo>
                <a:lnTo>
                  <a:pt x="2971905" y="0"/>
                </a:lnTo>
                <a:lnTo>
                  <a:pt x="2971905" y="421470"/>
                </a:lnTo>
                <a:lnTo>
                  <a:pt x="0" y="421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865911" y="2141817"/>
            <a:ext cx="2664627" cy="886594"/>
          </a:xfrm>
          <a:custGeom>
            <a:avLst/>
            <a:gdLst/>
            <a:ahLst/>
            <a:cxnLst/>
            <a:rect l="l" t="t" r="r" b="b"/>
            <a:pathLst>
              <a:path w="2664627" h="886594">
                <a:moveTo>
                  <a:pt x="0" y="0"/>
                </a:moveTo>
                <a:lnTo>
                  <a:pt x="2664627" y="0"/>
                </a:lnTo>
                <a:lnTo>
                  <a:pt x="2664627" y="886594"/>
                </a:lnTo>
                <a:lnTo>
                  <a:pt x="0" y="886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919057" y="4040607"/>
            <a:ext cx="2765146" cy="920039"/>
          </a:xfrm>
          <a:custGeom>
            <a:avLst/>
            <a:gdLst/>
            <a:ahLst/>
            <a:cxnLst/>
            <a:rect l="l" t="t" r="r" b="b"/>
            <a:pathLst>
              <a:path w="2765146" h="920039">
                <a:moveTo>
                  <a:pt x="0" y="0"/>
                </a:moveTo>
                <a:lnTo>
                  <a:pt x="2765145" y="0"/>
                </a:lnTo>
                <a:lnTo>
                  <a:pt x="2765145" y="920039"/>
                </a:lnTo>
                <a:lnTo>
                  <a:pt x="0" y="92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028700" y="6118099"/>
            <a:ext cx="2555805" cy="850386"/>
          </a:xfrm>
          <a:custGeom>
            <a:avLst/>
            <a:gdLst/>
            <a:ahLst/>
            <a:cxnLst/>
            <a:rect l="l" t="t" r="r" b="b"/>
            <a:pathLst>
              <a:path w="2555805" h="850386">
                <a:moveTo>
                  <a:pt x="0" y="0"/>
                </a:moveTo>
                <a:lnTo>
                  <a:pt x="2555805" y="0"/>
                </a:lnTo>
                <a:lnTo>
                  <a:pt x="2555805" y="850386"/>
                </a:lnTo>
                <a:lnTo>
                  <a:pt x="0" y="850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919057" y="8003826"/>
            <a:ext cx="2757816" cy="917601"/>
          </a:xfrm>
          <a:custGeom>
            <a:avLst/>
            <a:gdLst/>
            <a:ahLst/>
            <a:cxnLst/>
            <a:rect l="l" t="t" r="r" b="b"/>
            <a:pathLst>
              <a:path w="2757816" h="917601">
                <a:moveTo>
                  <a:pt x="0" y="0"/>
                </a:moveTo>
                <a:lnTo>
                  <a:pt x="2757816" y="0"/>
                </a:lnTo>
                <a:lnTo>
                  <a:pt x="2757816" y="917600"/>
                </a:lnTo>
                <a:lnTo>
                  <a:pt x="0" y="917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357961" y="685283"/>
            <a:ext cx="8786039" cy="125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0"/>
              </a:lnSpc>
            </a:pPr>
            <a:r>
              <a:rPr lang="en-US" sz="9967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implementation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7926" y="2057515"/>
            <a:ext cx="3091624" cy="82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8"/>
              </a:lnSpc>
            </a:pPr>
            <a:r>
              <a:rPr lang="en-US" sz="4292">
                <a:solidFill>
                  <a:srgbClr val="E70113"/>
                </a:solidFill>
                <a:latin typeface="Balloon Posteroutline Extra Bold"/>
                <a:ea typeface="Balloon Posteroutline Extra Bold"/>
                <a:cs typeface="Balloon Posteroutline Extra Bold"/>
                <a:sym typeface="Balloon Posteroutline Extra Bold"/>
              </a:rPr>
              <a:t>Phase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8655" y="4081251"/>
            <a:ext cx="1866647" cy="72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8"/>
              </a:lnSpc>
            </a:pPr>
            <a:r>
              <a:rPr lang="en-US" sz="3792">
                <a:solidFill>
                  <a:srgbClr val="E70113"/>
                </a:solidFill>
                <a:latin typeface="Balloon Posteroutline Extra Bold"/>
                <a:ea typeface="Balloon Posteroutline Extra Bold"/>
                <a:cs typeface="Balloon Posteroutline Extra Bold"/>
                <a:sym typeface="Balloon Posteroutline Extra Bold"/>
              </a:rPr>
              <a:t>Phase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86557" y="2360041"/>
            <a:ext cx="326985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Pilot: Weeks 1-8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53852" y="2093954"/>
            <a:ext cx="11536707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Launch the digital evaluation form on the Neuroscience Unit at VGH for all IENs in orientation.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(Platform: Microsoft Forms / PowerApps integrated through Island Health intranet)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53852" y="4380230"/>
            <a:ext cx="1153670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Conduct a 45-minute micro-session for preceptors and IENs; provide a one-page quick-start guide on phones or WOWs (Workstations on Wheels).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62347" y="4377363"/>
            <a:ext cx="1183051" cy="35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Training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3974" y="6122262"/>
            <a:ext cx="1866647" cy="72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8"/>
              </a:lnSpc>
            </a:pPr>
            <a:r>
              <a:rPr lang="en-US" sz="3792">
                <a:solidFill>
                  <a:srgbClr val="E70113"/>
                </a:solidFill>
                <a:latin typeface="Balloon Posteroutline Extra Bold"/>
                <a:ea typeface="Balloon Posteroutline Extra Bold"/>
                <a:cs typeface="Balloon Posteroutline Extra Bold"/>
                <a:sym typeface="Balloon Posteroutline Extra Bold"/>
              </a:rPr>
              <a:t>Phase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01834" y="6397001"/>
            <a:ext cx="2521982" cy="30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Monitoring &amp;Feedback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53852" y="6236562"/>
            <a:ext cx="1113246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CNE reviews dashboard twice a week, addresses top barriers, and adjusts form items if needed.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38655" y="8062796"/>
            <a:ext cx="1866647" cy="72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8"/>
              </a:lnSpc>
            </a:pPr>
            <a:r>
              <a:rPr lang="en-US" sz="3792">
                <a:solidFill>
                  <a:srgbClr val="E70113"/>
                </a:solidFill>
                <a:latin typeface="Balloon Posteroutline Extra Bold"/>
                <a:ea typeface="Balloon Posteroutline Extra Bold"/>
                <a:cs typeface="Balloon Posteroutline Extra Bold"/>
                <a:sym typeface="Balloon Posteroutline Extra Bold"/>
              </a:rPr>
              <a:t>Phase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88998" y="8358914"/>
            <a:ext cx="2434818" cy="300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Evaluation &amp; Scale up</a:t>
            </a:r>
          </a:p>
        </p:txBody>
      </p:sp>
      <p:sp>
        <p:nvSpPr>
          <p:cNvPr id="24" name="Freeform 24"/>
          <p:cNvSpPr/>
          <p:nvPr/>
        </p:nvSpPr>
        <p:spPr>
          <a:xfrm>
            <a:off x="4212433" y="4706614"/>
            <a:ext cx="1232965" cy="174857"/>
          </a:xfrm>
          <a:custGeom>
            <a:avLst/>
            <a:gdLst/>
            <a:ahLst/>
            <a:cxnLst/>
            <a:rect l="l" t="t" r="r" b="b"/>
            <a:pathLst>
              <a:path w="1232965" h="174857">
                <a:moveTo>
                  <a:pt x="0" y="0"/>
                </a:moveTo>
                <a:lnTo>
                  <a:pt x="1232965" y="0"/>
                </a:lnTo>
                <a:lnTo>
                  <a:pt x="1232965" y="174857"/>
                </a:lnTo>
                <a:lnTo>
                  <a:pt x="0" y="17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5" name="Freeform 25"/>
          <p:cNvSpPr/>
          <p:nvPr/>
        </p:nvSpPr>
        <p:spPr>
          <a:xfrm>
            <a:off x="3684202" y="6637247"/>
            <a:ext cx="3091624" cy="421150"/>
          </a:xfrm>
          <a:custGeom>
            <a:avLst/>
            <a:gdLst/>
            <a:ahLst/>
            <a:cxnLst/>
            <a:rect l="l" t="t" r="r" b="b"/>
            <a:pathLst>
              <a:path w="2969649" h="421150">
                <a:moveTo>
                  <a:pt x="0" y="0"/>
                </a:moveTo>
                <a:lnTo>
                  <a:pt x="2969650" y="0"/>
                </a:lnTo>
                <a:lnTo>
                  <a:pt x="2969650" y="421151"/>
                </a:lnTo>
                <a:lnTo>
                  <a:pt x="0" y="4211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26" name="TextBox 26"/>
          <p:cNvSpPr txBox="1"/>
          <p:nvPr/>
        </p:nvSpPr>
        <p:spPr>
          <a:xfrm>
            <a:off x="6665632" y="8273189"/>
            <a:ext cx="11238573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After 8 weeks, analyze confidence scores, completion rates, and retention; present results to the Nursing Education Council for expansion across acute units.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3222" r="322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377427">
            <a:off x="15595997" y="3447776"/>
            <a:ext cx="1962771" cy="1992660"/>
          </a:xfrm>
          <a:custGeom>
            <a:avLst/>
            <a:gdLst/>
            <a:ahLst/>
            <a:cxnLst/>
            <a:rect l="l" t="t" r="r" b="b"/>
            <a:pathLst>
              <a:path w="1962771" h="1992660">
                <a:moveTo>
                  <a:pt x="0" y="0"/>
                </a:moveTo>
                <a:lnTo>
                  <a:pt x="1962771" y="0"/>
                </a:lnTo>
                <a:lnTo>
                  <a:pt x="1962771" y="1992661"/>
                </a:lnTo>
                <a:lnTo>
                  <a:pt x="0" y="1992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14120287" y="3143907"/>
            <a:ext cx="4138537" cy="413853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14859340" y="3193648"/>
            <a:ext cx="1330215" cy="594163"/>
          </a:xfrm>
          <a:custGeom>
            <a:avLst/>
            <a:gdLst/>
            <a:ahLst/>
            <a:cxnLst/>
            <a:rect l="l" t="t" r="r" b="b"/>
            <a:pathLst>
              <a:path w="1330215" h="594163">
                <a:moveTo>
                  <a:pt x="0" y="0"/>
                </a:moveTo>
                <a:lnTo>
                  <a:pt x="1330215" y="0"/>
                </a:lnTo>
                <a:lnTo>
                  <a:pt x="1330215" y="594163"/>
                </a:lnTo>
                <a:lnTo>
                  <a:pt x="0" y="594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388305" y="4790896"/>
            <a:ext cx="719347" cy="422279"/>
          </a:xfrm>
          <a:custGeom>
            <a:avLst/>
            <a:gdLst/>
            <a:ahLst/>
            <a:cxnLst/>
            <a:rect l="l" t="t" r="r" b="b"/>
            <a:pathLst>
              <a:path w="719347" h="422279">
                <a:moveTo>
                  <a:pt x="0" y="0"/>
                </a:moveTo>
                <a:lnTo>
                  <a:pt x="719347" y="0"/>
                </a:lnTo>
                <a:lnTo>
                  <a:pt x="719347" y="422279"/>
                </a:lnTo>
                <a:lnTo>
                  <a:pt x="0" y="422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497816" y="2411947"/>
            <a:ext cx="13890489" cy="660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3"/>
              </a:lnSpc>
            </a:pPr>
            <a:r>
              <a:rPr lang="en-US" sz="3109">
                <a:solidFill>
                  <a:srgbClr val="39D5FF"/>
                </a:solidFill>
                <a:latin typeface="Sukar"/>
                <a:ea typeface="Sukar"/>
                <a:cs typeface="Sukar"/>
                <a:sym typeface="Sukar"/>
              </a:rPr>
              <a:t>🕒 Time &amp; Staffing:    </a:t>
            </a:r>
            <a:r>
              <a:rPr lang="en-US" sz="3109">
                <a:solidFill>
                  <a:srgbClr val="FEFEFE"/>
                </a:solidFill>
                <a:latin typeface="Sukar"/>
                <a:ea typeface="Sukar"/>
                <a:cs typeface="Sukar"/>
                <a:sym typeface="Sukar"/>
              </a:rPr>
              <a:t>High patient load may limit time for end-of-shift reflections or educator review.</a:t>
            </a:r>
          </a:p>
          <a:p>
            <a:pPr algn="l">
              <a:lnSpc>
                <a:spcPts val="4353"/>
              </a:lnSpc>
            </a:pPr>
            <a:endParaRPr lang="en-US" sz="3109">
              <a:solidFill>
                <a:srgbClr val="FEFEFE"/>
              </a:solidFill>
              <a:latin typeface="Sukar"/>
              <a:ea typeface="Sukar"/>
              <a:cs typeface="Sukar"/>
              <a:sym typeface="Sukar"/>
            </a:endParaRPr>
          </a:p>
          <a:p>
            <a:pPr algn="l">
              <a:lnSpc>
                <a:spcPts val="4353"/>
              </a:lnSpc>
            </a:pPr>
            <a:r>
              <a:rPr lang="en-US" sz="3109">
                <a:solidFill>
                  <a:srgbClr val="39D5FF"/>
                </a:solidFill>
                <a:latin typeface="Sukar"/>
                <a:ea typeface="Sukar"/>
                <a:cs typeface="Sukar"/>
                <a:sym typeface="Sukar"/>
              </a:rPr>
              <a:t>💻 Technical Barriers:  </a:t>
            </a:r>
            <a:r>
              <a:rPr lang="en-US" sz="3109">
                <a:solidFill>
                  <a:srgbClr val="FFFFFF"/>
                </a:solidFill>
                <a:latin typeface="Sukar"/>
                <a:ea typeface="Sukar"/>
                <a:cs typeface="Sukar"/>
                <a:sym typeface="Sukar"/>
              </a:rPr>
              <a:t>Some staff unfamiliar with digital forms; potential network or device access issues.</a:t>
            </a:r>
          </a:p>
          <a:p>
            <a:pPr algn="l">
              <a:lnSpc>
                <a:spcPts val="4353"/>
              </a:lnSpc>
            </a:pPr>
            <a:endParaRPr lang="en-US" sz="3109">
              <a:solidFill>
                <a:srgbClr val="FFFFFF"/>
              </a:solidFill>
              <a:latin typeface="Sukar"/>
              <a:ea typeface="Sukar"/>
              <a:cs typeface="Sukar"/>
              <a:sym typeface="Sukar"/>
            </a:endParaRPr>
          </a:p>
          <a:p>
            <a:pPr algn="l">
              <a:lnSpc>
                <a:spcPts val="4353"/>
              </a:lnSpc>
            </a:pPr>
            <a:r>
              <a:rPr lang="en-US" sz="3109">
                <a:solidFill>
                  <a:srgbClr val="39D5FF"/>
                </a:solidFill>
                <a:latin typeface="Sukar"/>
                <a:ea typeface="Sukar"/>
                <a:cs typeface="Sukar"/>
                <a:sym typeface="Sukar"/>
              </a:rPr>
              <a:t>💰 Financial Considerations:   </a:t>
            </a:r>
            <a:r>
              <a:rPr lang="en-US" sz="3109">
                <a:solidFill>
                  <a:srgbClr val="FFFFFF"/>
                </a:solidFill>
                <a:latin typeface="Sukar"/>
                <a:ea typeface="Sukar"/>
                <a:cs typeface="Sukar"/>
                <a:sym typeface="Sukar"/>
              </a:rPr>
              <a:t>Minor budget required for IT setup, training materials, and device updates.</a:t>
            </a:r>
          </a:p>
          <a:p>
            <a:pPr algn="l">
              <a:lnSpc>
                <a:spcPts val="4353"/>
              </a:lnSpc>
            </a:pPr>
            <a:endParaRPr lang="en-US" sz="3109">
              <a:solidFill>
                <a:srgbClr val="FFFFFF"/>
              </a:solidFill>
              <a:latin typeface="Sukar"/>
              <a:ea typeface="Sukar"/>
              <a:cs typeface="Sukar"/>
              <a:sym typeface="Sukar"/>
            </a:endParaRPr>
          </a:p>
          <a:p>
            <a:pPr algn="l">
              <a:lnSpc>
                <a:spcPts val="4353"/>
              </a:lnSpc>
            </a:pPr>
            <a:r>
              <a:rPr lang="en-US" sz="3109">
                <a:solidFill>
                  <a:srgbClr val="39D5FF"/>
                </a:solidFill>
                <a:latin typeface="Sukar"/>
                <a:ea typeface="Sukar"/>
                <a:cs typeface="Sukar"/>
                <a:sym typeface="Sukar"/>
              </a:rPr>
              <a:t>🔒 Privacy / Compliance:   </a:t>
            </a:r>
            <a:r>
              <a:rPr lang="en-US" sz="3109">
                <a:solidFill>
                  <a:srgbClr val="FFFFFF"/>
                </a:solidFill>
                <a:latin typeface="Sukar"/>
                <a:ea typeface="Sukar"/>
                <a:cs typeface="Sukar"/>
                <a:sym typeface="Sukar"/>
              </a:rPr>
              <a:t>Must meet PHIPA and Island Health data-protection standards.</a:t>
            </a:r>
          </a:p>
          <a:p>
            <a:pPr algn="l">
              <a:lnSpc>
                <a:spcPts val="4353"/>
              </a:lnSpc>
            </a:pPr>
            <a:endParaRPr lang="en-US" sz="3109">
              <a:solidFill>
                <a:srgbClr val="FFFFFF"/>
              </a:solidFill>
              <a:latin typeface="Sukar"/>
              <a:ea typeface="Sukar"/>
              <a:cs typeface="Sukar"/>
              <a:sym typeface="Suka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235891" y="463906"/>
            <a:ext cx="1619084" cy="1358006"/>
          </a:xfrm>
          <a:custGeom>
            <a:avLst/>
            <a:gdLst/>
            <a:ahLst/>
            <a:cxnLst/>
            <a:rect l="l" t="t" r="r" b="b"/>
            <a:pathLst>
              <a:path w="1619084" h="1358006">
                <a:moveTo>
                  <a:pt x="0" y="0"/>
                </a:moveTo>
                <a:lnTo>
                  <a:pt x="1619083" y="0"/>
                </a:lnTo>
                <a:lnTo>
                  <a:pt x="1619083" y="1358007"/>
                </a:lnTo>
                <a:lnTo>
                  <a:pt x="0" y="1358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315710" y="525733"/>
            <a:ext cx="9155371" cy="114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6"/>
              </a:lnSpc>
            </a:pPr>
            <a:r>
              <a:rPr lang="en-US" sz="9096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Challenges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68687" y="9612594"/>
            <a:ext cx="770096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Challenges are not barriers-they are opportunities for smarter design</a:t>
            </a:r>
          </a:p>
        </p:txBody>
      </p:sp>
      <p:sp>
        <p:nvSpPr>
          <p:cNvPr id="13" name="Freeform 13"/>
          <p:cNvSpPr/>
          <p:nvPr/>
        </p:nvSpPr>
        <p:spPr>
          <a:xfrm flipV="1">
            <a:off x="10504902" y="377461"/>
            <a:ext cx="7508824" cy="983668"/>
          </a:xfrm>
          <a:custGeom>
            <a:avLst/>
            <a:gdLst/>
            <a:ahLst/>
            <a:cxnLst/>
            <a:rect l="l" t="t" r="r" b="b"/>
            <a:pathLst>
              <a:path w="7508824" h="983668">
                <a:moveTo>
                  <a:pt x="0" y="983667"/>
                </a:moveTo>
                <a:lnTo>
                  <a:pt x="7508824" y="983667"/>
                </a:lnTo>
                <a:lnTo>
                  <a:pt x="7508824" y="0"/>
                </a:lnTo>
                <a:lnTo>
                  <a:pt x="0" y="0"/>
                </a:lnTo>
                <a:lnTo>
                  <a:pt x="0" y="98366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3987" t="-68863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flipH="1">
            <a:off x="315710" y="9019515"/>
            <a:ext cx="7508824" cy="983668"/>
          </a:xfrm>
          <a:custGeom>
            <a:avLst/>
            <a:gdLst/>
            <a:ahLst/>
            <a:cxnLst/>
            <a:rect l="l" t="t" r="r" b="b"/>
            <a:pathLst>
              <a:path w="7508824" h="983668">
                <a:moveTo>
                  <a:pt x="7508824" y="0"/>
                </a:moveTo>
                <a:lnTo>
                  <a:pt x="0" y="0"/>
                </a:lnTo>
                <a:lnTo>
                  <a:pt x="0" y="983668"/>
                </a:lnTo>
                <a:lnTo>
                  <a:pt x="7508824" y="983668"/>
                </a:lnTo>
                <a:lnTo>
                  <a:pt x="7508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3987" t="-68863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 flipH="1">
            <a:off x="14513811" y="74144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1163</Words>
  <Application>Microsoft Office PowerPoint</Application>
  <PresentationFormat>Custom</PresentationFormat>
  <Paragraphs>151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Calibri</vt:lpstr>
      <vt:lpstr>Balloon Posteroutline Extra Bold</vt:lpstr>
      <vt:lpstr>Canva Sans Bold Italics</vt:lpstr>
      <vt:lpstr>SCR-N Seven Extra</vt:lpstr>
      <vt:lpstr>Lato</vt:lpstr>
      <vt:lpstr>Canva Sans Bold</vt:lpstr>
      <vt:lpstr>Arial</vt:lpstr>
      <vt:lpstr>Gilda Display</vt:lpstr>
      <vt:lpstr>Big Shoulders Display Bold</vt:lpstr>
      <vt:lpstr>Canva Sans</vt:lpstr>
      <vt:lpstr>Bebas Neue Bold</vt:lpstr>
      <vt:lpstr>Canva Student Font</vt:lpstr>
      <vt:lpstr>Sukar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Wicked Problems and Solutions in Healthcare Project</dc:title>
  <cp:lastModifiedBy>Ancy Leena</cp:lastModifiedBy>
  <cp:revision>2</cp:revision>
  <dcterms:created xsi:type="dcterms:W3CDTF">2006-08-16T00:00:00Z</dcterms:created>
  <dcterms:modified xsi:type="dcterms:W3CDTF">2025-11-12T07:59:10Z</dcterms:modified>
  <dc:identifier>DAG3tLOai4g</dc:identifier>
</cp:coreProperties>
</file>