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3"/>
  </p:notesMasterIdLst>
  <p:handoutMasterIdLst>
    <p:handoutMasterId r:id="rId14"/>
  </p:handoutMasterIdLst>
  <p:sldIdLst>
    <p:sldId id="300" r:id="rId5"/>
    <p:sldId id="301" r:id="rId6"/>
    <p:sldId id="303" r:id="rId7"/>
    <p:sldId id="304" r:id="rId8"/>
    <p:sldId id="305" r:id="rId9"/>
    <p:sldId id="306" r:id="rId10"/>
    <p:sldId id="318" r:id="rId11"/>
    <p:sldId id="31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100867-0903-0CCB-2BAA-4EA65A2CBE53}" v="36" dt="2025-10-24T06:11:18.715"/>
    <p1510:client id="{6C5BCF64-48EB-4B59-10E6-9CDDE6D26DAA}" v="1371" dt="2025-10-25T07:19:41.776"/>
    <p1510:client id="{E55175C0-9188-98AB-8AAA-ECCE73710FE3}" v="246" dt="2025-10-25T19:53:34.423"/>
  </p1510:revLst>
</p1510:revInfo>
</file>

<file path=ppt/tableStyles.xml><?xml version="1.0" encoding="utf-8"?>
<a:tblStyleLst xmlns:a="http://schemas.openxmlformats.org/drawingml/2006/main" def="{C083E6E3-FA7D-4D7B-A595-EF9225AFEA82}">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301" autoAdjust="0"/>
  </p:normalViewPr>
  <p:slideViewPr>
    <p:cSldViewPr snapToGrid="0">
      <p:cViewPr varScale="1">
        <p:scale>
          <a:sx n="63" d="100"/>
          <a:sy n="63" d="100"/>
        </p:scale>
        <p:origin x="882" y="96"/>
      </p:cViewPr>
      <p:guideLst/>
    </p:cSldViewPr>
  </p:slideViewPr>
  <p:notesTextViewPr>
    <p:cViewPr>
      <p:scale>
        <a:sx n="1" d="1"/>
        <a:sy n="1" d="1"/>
      </p:scale>
      <p:origin x="0" y="-6336"/>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4712B4-1AE0-734B-BD0B-ED5EB8FC3B80}" type="datetime1">
              <a:rPr lang="en-US" smtClean="0"/>
              <a:t>10/28/2025</a:t>
            </a:fld>
            <a:endParaRPr lang="en-US"/>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Add footer</a:t>
            </a:r>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709567-0710-7949-BFB0-34B4188750EB}" type="datetime1">
              <a:rPr lang="en-US" noProof="0" smtClean="0"/>
              <a:t>10/28/2025</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noProof="0"/>
              <a:t>Add footer</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Brenna said she could introduce</a:t>
            </a:r>
          </a:p>
        </p:txBody>
      </p:sp>
      <p:sp>
        <p:nvSpPr>
          <p:cNvPr id="4" name="Footer Placeholder 3"/>
          <p:cNvSpPr>
            <a:spLocks noGrp="1"/>
          </p:cNvSpPr>
          <p:nvPr>
            <p:ph type="ftr" sz="quarter" idx="4"/>
          </p:nvPr>
        </p:nvSpPr>
        <p:spPr/>
        <p:txBody>
          <a:bodyPr/>
          <a:lstStyle/>
          <a:p>
            <a:r>
              <a:rPr lang="en-US" noProof="0"/>
              <a:t>Add footer</a:t>
            </a:r>
          </a:p>
        </p:txBody>
      </p:sp>
      <p:sp>
        <p:nvSpPr>
          <p:cNvPr id="5" name="Slide Number Placeholder 4"/>
          <p:cNvSpPr>
            <a:spLocks noGrp="1"/>
          </p:cNvSpPr>
          <p:nvPr>
            <p:ph type="sldNum" sz="quarter" idx="5"/>
          </p:nvPr>
        </p:nvSpPr>
        <p:spPr/>
        <p:txBody>
          <a:bodyPr/>
          <a:lstStyle/>
          <a:p>
            <a:fld id="{8530193B-564F-4854-8A52-728F3FB19C85}" type="slidenum">
              <a:rPr lang="en-US" noProof="0" smtClean="0"/>
              <a:t>2</a:t>
            </a:fld>
            <a:endParaRPr lang="en-US" noProof="0"/>
          </a:p>
        </p:txBody>
      </p:sp>
    </p:spTree>
    <p:extLst>
      <p:ext uri="{BB962C8B-B14F-4D97-AF65-F5344CB8AC3E}">
        <p14:creationId xmlns:p14="http://schemas.microsoft.com/office/powerpoint/2010/main" val="151913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Brenna: Hello our group is myself Brenna and I live in Mission BC, Chelsey who lives in Alberta and Joscelyne who lives in Whitehorse Yukon. So we are all distant from </a:t>
            </a:r>
            <a:r>
              <a:rPr lang="en-CA" sz="1200" kern="1200" dirty="0" err="1">
                <a:solidFill>
                  <a:schemeClr val="tx1"/>
                </a:solidFill>
                <a:effectLst/>
                <a:latin typeface="+mn-lt"/>
                <a:ea typeface="+mn-ea"/>
                <a:cs typeface="+mn-cs"/>
              </a:rPr>
              <a:t>eachother</a:t>
            </a:r>
            <a:r>
              <a:rPr lang="en-CA" sz="1200" kern="1200" dirty="0">
                <a:solidFill>
                  <a:schemeClr val="tx1"/>
                </a:solidFill>
                <a:effectLst/>
                <a:latin typeface="+mn-lt"/>
                <a:ea typeface="+mn-ea"/>
                <a:cs typeface="+mn-cs"/>
              </a:rPr>
              <a:t> but this topic can be related to all of our areas. </a:t>
            </a:r>
          </a:p>
          <a:p>
            <a:r>
              <a:rPr lang="en-CA" sz="1200" kern="1200" dirty="0">
                <a:solidFill>
                  <a:schemeClr val="tx1"/>
                </a:solidFill>
                <a:effectLst/>
                <a:latin typeface="+mn-lt"/>
                <a:ea typeface="+mn-ea"/>
                <a:cs typeface="+mn-cs"/>
              </a:rPr>
              <a:t>Our Wicked Problem topic is food insecurity for northern indigenous communities in Whitehorse YT. This wicked problem is quite complex.  Food insecurity is the inability to consume or acquire sufficient quality or quantity of food (Health Canada, 2020). The rates for food insecurity for indigenous people in Canada are the highest among developed countries (Thompson et al., 2023). Also due to Yukon unique climate and remote location indigenous communities in Yukon are at an increased risk of experiencing food insecurity ultimate leading to increased risk of disease and poorer health including health outcomes such as obesity diabetes and cardiovascular disease (Blom et al., 2022). There are also quite high food prices that are caused by transportation challenges that can make healthy store bought food unaffordable. Climate change is also one of the aspects that threatens food sources for indigenous communities such as fishing hunting and gathering.  Efforts like federal subsidies and trade corridors may lower costs but often threatened indigenous communities right to sovereignty and self governance they may also reinforce dependence on large food imports. </a:t>
            </a:r>
          </a:p>
          <a:p>
            <a:r>
              <a:rPr lang="en-CA" sz="1200" kern="1200" dirty="0">
                <a:solidFill>
                  <a:schemeClr val="tx1"/>
                </a:solidFill>
                <a:effectLst/>
                <a:latin typeface="+mn-lt"/>
                <a:ea typeface="+mn-ea"/>
                <a:cs typeface="+mn-cs"/>
              </a:rPr>
              <a:t>In Whitehorse Yukon there are 14 First Nations, 11 of them are self governing and in 2021 stats Canada said that there was 8811 indigenous people in the Yukon which is 22 3% of the actual population of the Yukon (James-Abra, 2022; Statistics Canada, 2022). Of those 8811 indigenous people Just over 5000 of them live in Whitehorse so a majority of the Indigenous Population (Statistics Canada, 2022). Yukon people suffer from food insecurity at 17% of the population compared to 8.3% of Canada so above the national average (Blom et al., 2022). Yukon First Nations experienced food insecurity due to harsh weather patterns remoteness dependence on food imports limited food production and loss of hunting lands. </a:t>
            </a:r>
          </a:p>
          <a:p>
            <a:r>
              <a:rPr lang="en-CA" sz="1200" kern="1200" dirty="0">
                <a:solidFill>
                  <a:schemeClr val="tx1"/>
                </a:solidFill>
                <a:effectLst/>
                <a:latin typeface="+mn-lt"/>
                <a:ea typeface="+mn-ea"/>
                <a:cs typeface="+mn-cs"/>
              </a:rPr>
              <a:t>The </a:t>
            </a:r>
            <a:r>
              <a:rPr lang="en-US" sz="1200" kern="1200" dirty="0">
                <a:solidFill>
                  <a:schemeClr val="tx1"/>
                </a:solidFill>
                <a:effectLst/>
                <a:latin typeface="+mn-lt"/>
                <a:ea typeface="+mn-ea"/>
                <a:cs typeface="+mn-cs"/>
              </a:rPr>
              <a:t>Kwanlin </a:t>
            </a:r>
            <a:r>
              <a:rPr lang="en-US" sz="1200" kern="1200" dirty="0" err="1">
                <a:solidFill>
                  <a:schemeClr val="tx1"/>
                </a:solidFill>
                <a:effectLst/>
                <a:latin typeface="+mn-lt"/>
                <a:ea typeface="+mn-ea"/>
                <a:cs typeface="+mn-cs"/>
              </a:rPr>
              <a:t>Dün</a:t>
            </a:r>
            <a:r>
              <a:rPr lang="en-US" sz="1200" kern="1200" dirty="0">
                <a:solidFill>
                  <a:schemeClr val="tx1"/>
                </a:solidFill>
                <a:effectLst/>
                <a:latin typeface="+mn-lt"/>
                <a:ea typeface="+mn-ea"/>
                <a:cs typeface="+mn-cs"/>
              </a:rPr>
              <a:t> First Nation and </a:t>
            </a:r>
            <a:r>
              <a:rPr lang="en-US" sz="1200" kern="1200" dirty="0" err="1">
                <a:solidFill>
                  <a:schemeClr val="tx1"/>
                </a:solidFill>
                <a:effectLst/>
                <a:latin typeface="+mn-lt"/>
                <a:ea typeface="+mn-ea"/>
                <a:cs typeface="+mn-cs"/>
              </a:rPr>
              <a:t>Ta’an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Kwäch’än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quatchin</a:t>
            </a:r>
            <a:r>
              <a:rPr lang="en-US" sz="1200" kern="1200" dirty="0">
                <a:solidFill>
                  <a:schemeClr val="tx1"/>
                </a:solidFill>
                <a:effectLst/>
                <a:latin typeface="+mn-lt"/>
                <a:ea typeface="+mn-ea"/>
                <a:cs typeface="+mn-cs"/>
              </a:rPr>
              <a:t>) Council are the Nations that are found in what is colonially known as Whitehorse, Yukon. </a:t>
            </a:r>
            <a:endParaRPr lang="en-CA" sz="1200" kern="1200" dirty="0">
              <a:solidFill>
                <a:schemeClr val="tx1"/>
              </a:solidFill>
              <a:effectLst/>
              <a:latin typeface="+mn-lt"/>
              <a:ea typeface="+mn-ea"/>
              <a:cs typeface="+mn-cs"/>
            </a:endParaRPr>
          </a:p>
          <a:p>
            <a:endParaRPr lang="en-US" dirty="0">
              <a:ea typeface="Calibri"/>
              <a:cs typeface="Calibri"/>
            </a:endParaRPr>
          </a:p>
        </p:txBody>
      </p:sp>
      <p:sp>
        <p:nvSpPr>
          <p:cNvPr id="4" name="Footer Placeholder 3"/>
          <p:cNvSpPr>
            <a:spLocks noGrp="1"/>
          </p:cNvSpPr>
          <p:nvPr>
            <p:ph type="ftr" sz="quarter" idx="4"/>
          </p:nvPr>
        </p:nvSpPr>
        <p:spPr/>
        <p:txBody>
          <a:bodyPr/>
          <a:lstStyle/>
          <a:p>
            <a:r>
              <a:rPr lang="en-US" noProof="0"/>
              <a:t>Add footer</a:t>
            </a:r>
          </a:p>
        </p:txBody>
      </p:sp>
      <p:sp>
        <p:nvSpPr>
          <p:cNvPr id="5" name="Slide Number Placeholder 4"/>
          <p:cNvSpPr>
            <a:spLocks noGrp="1"/>
          </p:cNvSpPr>
          <p:nvPr>
            <p:ph type="sldNum" sz="quarter" idx="5"/>
          </p:nvPr>
        </p:nvSpPr>
        <p:spPr/>
        <p:txBody>
          <a:bodyPr/>
          <a:lstStyle/>
          <a:p>
            <a:fld id="{8530193B-564F-4854-8A52-728F3FB19C85}" type="slidenum">
              <a:rPr lang="en-US" noProof="0" smtClean="0"/>
              <a:t>3</a:t>
            </a:fld>
            <a:endParaRPr lang="en-US" noProof="0"/>
          </a:p>
        </p:txBody>
      </p:sp>
    </p:spTree>
    <p:extLst>
      <p:ext uri="{BB962C8B-B14F-4D97-AF65-F5344CB8AC3E}">
        <p14:creationId xmlns:p14="http://schemas.microsoft.com/office/powerpoint/2010/main" val="1053535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Brenna: The three solutions that we're going to be talking about include my solution which is community green houses and indoor growing projects, Jocelyn will be talking about nursing advocacy for policy change to increase traditional foods in healthcare and Chelsea will be talking about establishing community freezer programs.</a:t>
            </a:r>
          </a:p>
          <a:p>
            <a:r>
              <a:rPr lang="en-CA" sz="1200" kern="1200" dirty="0">
                <a:solidFill>
                  <a:schemeClr val="tx1"/>
                </a:solidFill>
                <a:effectLst/>
                <a:latin typeface="+mn-lt"/>
                <a:ea typeface="+mn-ea"/>
                <a:cs typeface="+mn-cs"/>
              </a:rPr>
              <a:t>Territory acknowledgment </a:t>
            </a:r>
          </a:p>
          <a:p>
            <a:endParaRPr lang="en-US" dirty="0">
              <a:ea typeface="Calibri"/>
              <a:cs typeface="Calibri"/>
            </a:endParaRPr>
          </a:p>
        </p:txBody>
      </p:sp>
      <p:sp>
        <p:nvSpPr>
          <p:cNvPr id="4" name="Footer Placeholder 3"/>
          <p:cNvSpPr>
            <a:spLocks noGrp="1"/>
          </p:cNvSpPr>
          <p:nvPr>
            <p:ph type="ftr" sz="quarter" idx="4"/>
          </p:nvPr>
        </p:nvSpPr>
        <p:spPr/>
        <p:txBody>
          <a:bodyPr/>
          <a:lstStyle/>
          <a:p>
            <a:r>
              <a:rPr lang="en-US" noProof="0"/>
              <a:t>Add footer</a:t>
            </a:r>
          </a:p>
        </p:txBody>
      </p:sp>
      <p:sp>
        <p:nvSpPr>
          <p:cNvPr id="5" name="Slide Number Placeholder 4"/>
          <p:cNvSpPr>
            <a:spLocks noGrp="1"/>
          </p:cNvSpPr>
          <p:nvPr>
            <p:ph type="sldNum" sz="quarter" idx="5"/>
          </p:nvPr>
        </p:nvSpPr>
        <p:spPr/>
        <p:txBody>
          <a:bodyPr/>
          <a:lstStyle/>
          <a:p>
            <a:fld id="{8530193B-564F-4854-8A52-728F3FB19C85}" type="slidenum">
              <a:rPr lang="en-US" noProof="0" smtClean="0"/>
              <a:t>4</a:t>
            </a:fld>
            <a:endParaRPr lang="en-US" noProof="0"/>
          </a:p>
        </p:txBody>
      </p:sp>
    </p:spTree>
    <p:extLst>
      <p:ext uri="{BB962C8B-B14F-4D97-AF65-F5344CB8AC3E}">
        <p14:creationId xmlns:p14="http://schemas.microsoft.com/office/powerpoint/2010/main" val="862849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10 min-</a:t>
            </a:r>
            <a:r>
              <a:rPr lang="en-CA" sz="1200" b="1" kern="1200" dirty="0">
                <a:solidFill>
                  <a:schemeClr val="tx1"/>
                </a:solidFill>
                <a:effectLst/>
                <a:latin typeface="+mn-lt"/>
                <a:ea typeface="+mn-ea"/>
                <a:cs typeface="+mn-cs"/>
              </a:rPr>
              <a:t>1. Innovation and Originality</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This solution that I chose is not a new solution. Canada’s Arctic has been using greenhouses and gardens for some time for food procurement. The article I shared is called </a:t>
            </a:r>
            <a:r>
              <a:rPr lang="en-CA" sz="1200" i="1" kern="1200" dirty="0">
                <a:solidFill>
                  <a:schemeClr val="tx1"/>
                </a:solidFill>
                <a:effectLst/>
                <a:latin typeface="+mn-lt"/>
                <a:ea typeface="+mn-ea"/>
                <a:cs typeface="+mn-cs"/>
              </a:rPr>
              <a:t>Greening Canada’s Arctic food system: Local food procurement strategies for combating food insecurity</a:t>
            </a:r>
            <a:r>
              <a:rPr lang="en-CA" sz="1200" kern="1200" dirty="0">
                <a:solidFill>
                  <a:schemeClr val="tx1"/>
                </a:solidFill>
                <a:effectLst/>
                <a:latin typeface="+mn-lt"/>
                <a:ea typeface="+mn-ea"/>
                <a:cs typeface="+mn-cs"/>
              </a:rPr>
              <a:t>. The article found 36 community gardens and 17 greenhouses across northern Canada (Chen &amp; Natcher, 2019). There are 36 in NWT, 10 in Yukon, three in Nunavut, two in Labrador and two in Nunavik (Chen &amp; Natcher, 2019). The largest greenhouse is 21,600 ft² and located in the Northwest Territories—that is about the size of 1/3 of a football field (Chen &amp; Natcher, 2019). The goal of this solution is to create local, community driven programs that can support Indigenous people to have access to fresh produce year round (with growing and preserving). </a:t>
            </a:r>
          </a:p>
          <a:p>
            <a:br>
              <a:rPr lang="en-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2. Description</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Produced vegetables include potatoes, carrots, turnips, beets, onions, lettuce, sunflowers, berries, chives, and rice (Chen &amp; Natcher, 2019). Some greenhouse operations are branching out to poultry raising as well (Chen &amp; Natcher, 2019). Beyond food procurement, greenhouses support delivery of training and education on food utilization and storage, food preparation, food safety, nutrition education, food preservation techniques, and cultural revitalization (Chen &amp; Natcher, 2019). This in turn can enhance participants’ wellbeing by decreasing anxiety and feelings of helplessness, providing a social environment and a safe communal space (Ford, </a:t>
            </a:r>
            <a:r>
              <a:rPr lang="en-CA" sz="1200" kern="1200" dirty="0" err="1">
                <a:solidFill>
                  <a:schemeClr val="tx1"/>
                </a:solidFill>
                <a:effectLst/>
                <a:latin typeface="+mn-lt"/>
                <a:ea typeface="+mn-ea"/>
                <a:cs typeface="+mn-cs"/>
              </a:rPr>
              <a:t>Lardeau</a:t>
            </a:r>
            <a:r>
              <a:rPr lang="en-CA" sz="1200" kern="1200" dirty="0">
                <a:solidFill>
                  <a:schemeClr val="tx1"/>
                </a:solidFill>
                <a:effectLst/>
                <a:latin typeface="+mn-lt"/>
                <a:ea typeface="+mn-ea"/>
                <a:cs typeface="+mn-cs"/>
              </a:rPr>
              <a:t>, &amp; Vanderbilt, 2012 as cited in Chen &amp; Natcher, 2019).</a:t>
            </a:r>
          </a:p>
          <a:p>
            <a:r>
              <a:rPr lang="en-CA" sz="1200" kern="1200" dirty="0">
                <a:solidFill>
                  <a:schemeClr val="tx1"/>
                </a:solidFill>
                <a:effectLst/>
                <a:latin typeface="+mn-lt"/>
                <a:ea typeface="+mn-ea"/>
                <a:cs typeface="+mn-cs"/>
              </a:rPr>
              <a:t>One of the greenhouses is located 15 km from Dawson City, Yukon and is a partnership between </a:t>
            </a:r>
            <a:r>
              <a:rPr lang="en-CA" sz="1200" kern="1200" dirty="0" err="1">
                <a:solidFill>
                  <a:schemeClr val="tx1"/>
                </a:solidFill>
                <a:effectLst/>
                <a:latin typeface="+mn-lt"/>
                <a:ea typeface="+mn-ea"/>
                <a:cs typeface="+mn-cs"/>
              </a:rPr>
              <a:t>Tr’ondek</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Hwech’in</a:t>
            </a:r>
            <a:r>
              <a:rPr lang="en-CA" sz="1200" kern="1200" dirty="0">
                <a:solidFill>
                  <a:schemeClr val="tx1"/>
                </a:solidFill>
                <a:effectLst/>
                <a:latin typeface="+mn-lt"/>
                <a:ea typeface="+mn-ea"/>
                <a:cs typeface="+mn-cs"/>
              </a:rPr>
              <a:t> First Nations and Yukon College and produced over 2500 pounds of vegetables in 2015 (</a:t>
            </a:r>
            <a:r>
              <a:rPr lang="en-CA" sz="1200" kern="1200" dirty="0" err="1">
                <a:solidFill>
                  <a:schemeClr val="tx1"/>
                </a:solidFill>
                <a:effectLst/>
                <a:latin typeface="+mn-lt"/>
                <a:ea typeface="+mn-ea"/>
                <a:cs typeface="+mn-cs"/>
              </a:rPr>
              <a:t>Windeyer</a:t>
            </a:r>
            <a:r>
              <a:rPr lang="en-CA" sz="1200" kern="1200" dirty="0">
                <a:solidFill>
                  <a:schemeClr val="tx1"/>
                </a:solidFill>
                <a:effectLst/>
                <a:latin typeface="+mn-lt"/>
                <a:ea typeface="+mn-ea"/>
                <a:cs typeface="+mn-cs"/>
              </a:rPr>
              <a:t>, 2015 as cited in Chen &amp; Natcher, 2019).</a:t>
            </a:r>
          </a:p>
          <a:p>
            <a:r>
              <a:rPr lang="en-CA" sz="1200" kern="1200" dirty="0">
                <a:solidFill>
                  <a:schemeClr val="tx1"/>
                </a:solidFill>
                <a:effectLst/>
                <a:latin typeface="+mn-lt"/>
                <a:ea typeface="+mn-ea"/>
                <a:cs typeface="+mn-cs"/>
              </a:rPr>
              <a:t>In Inuvik, Northwest Territories, a hockey arena was repurposed into a greenhouse. It has 174 individual plots that can be rented out for an annual fee of $50 (Inuvik Community Greenhouse, 2015 as cited in Chen &amp; Natcher, 2019). Elders are exempt from this fee. This greenhouse receives funding from the Government of Canada, Government of the Northwest Territories, Conoco Phillips, and Shell Canada (Public Health Agency of Canada, 2019 as cited in Chen &amp; Natcher, 2019). Other than the individual lots, the upper floor consists of a commercial greenhouse and is used to offset the operational costs (Public Health Agency of Canada, 2009 as cited in Chen &amp; Natcher, 2019).</a:t>
            </a:r>
          </a:p>
          <a:p>
            <a:r>
              <a:rPr lang="en-CA" sz="1200" kern="1200" dirty="0">
                <a:solidFill>
                  <a:schemeClr val="tx1"/>
                </a:solidFill>
                <a:effectLst/>
                <a:latin typeface="+mn-lt"/>
                <a:ea typeface="+mn-ea"/>
                <a:cs typeface="+mn-cs"/>
              </a:rPr>
              <a:t>There are multiple other operations mentioned in the article. Some, like the Nunavik one, have been operating for over 20 years between May and October. Some have their own composting and seed preparation areas.</a:t>
            </a:r>
          </a:p>
          <a:p>
            <a:br>
              <a:rPr lang="en-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3. Rationale and Strength of Solution</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There is limited research on the actual impact that community gardens and greenhouses have on alleviating food insecurity in northern Canada, but the bit of research that exists suggests there is value in it—not only for food production but also for providing community development, training, and education (Chen &amp; Natcher, 2019). I think the fact that the one has been operating for 20 years that speaks for itself. The Government of Canada (2023) has announced in June of 2023 that there will be five new Indigenous led projects that study food security in northern communities. </a:t>
            </a:r>
          </a:p>
          <a:p>
            <a:r>
              <a:rPr lang="en-CA" sz="1200" kern="1200" dirty="0">
                <a:solidFill>
                  <a:schemeClr val="tx1"/>
                </a:solidFill>
                <a:effectLst/>
                <a:latin typeface="+mn-lt"/>
                <a:ea typeface="+mn-ea"/>
                <a:cs typeface="+mn-cs"/>
              </a:rPr>
              <a:t>Community and school greenhouse projects could support local food sourcing. Indigenous people continue to source food from two interactive systems: traditional and market. In some climates, fresh fruit and vegetables cannot grow for many months of the year. The loss of traditional lands may also contribute to not having enough harvestable substances to feed a family over the winter. Gardening without a greenhouse in northern communities can be difficult due to climate extremes, inadequate soil, permafrost, and shorter growing seasons.</a:t>
            </a:r>
          </a:p>
          <a:p>
            <a:r>
              <a:rPr lang="en-CA" sz="1200" kern="1200" dirty="0">
                <a:solidFill>
                  <a:schemeClr val="tx1"/>
                </a:solidFill>
                <a:effectLst/>
                <a:latin typeface="+mn-lt"/>
                <a:ea typeface="+mn-ea"/>
                <a:cs typeface="+mn-cs"/>
              </a:rPr>
              <a:t>This isn’t a new solution for food procurement in the North, but expanding it to include a greater use of it in Whitehorse specifically for Indigenous communities would be great. Yukon producers have utilized greenhouses to aid in vegetable and flower production.</a:t>
            </a:r>
          </a:p>
          <a:p>
            <a:r>
              <a:rPr lang="en-CA" sz="1200" kern="1200" dirty="0">
                <a:solidFill>
                  <a:schemeClr val="tx1"/>
                </a:solidFill>
                <a:effectLst/>
                <a:latin typeface="+mn-lt"/>
                <a:ea typeface="+mn-ea"/>
                <a:cs typeface="+mn-cs"/>
              </a:rPr>
              <a:t>This option could create strengths for an Indigenous community by supporting food sustainability, education, and community resilience. This would support Indigenous food sovereignty. </a:t>
            </a:r>
          </a:p>
          <a:p>
            <a:br>
              <a:rPr lang="en-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4. Implementation and Challenges</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Partnering with the local First Nation community members would be the first step in creation of this idea. Assessing the community readiness for this type of project would be important. Possibly something like the community readiness survey that was completed for the Inuvik Northwest Territories, one of the questions was “Very fresh fruits and vegetables are not usually available for me to buy” which was marked 70% Strongly agreed or agreed (Sellwood &amp; Dutton, 2016).   Making sure this is something that would suite the First Nation people in Whitehorse. This would be followed by gathering funding options such as grants and possibly suggesting additional funds to already funded programs. The design would then need to be modeled after successful northern greenhouses, and staff or community members would need to be trained on how to maintain, harvest, and propagate the produce. </a:t>
            </a:r>
          </a:p>
          <a:p>
            <a:r>
              <a:rPr lang="en-CA" sz="1200" kern="1200" dirty="0">
                <a:solidFill>
                  <a:schemeClr val="tx1"/>
                </a:solidFill>
                <a:effectLst/>
                <a:latin typeface="+mn-lt"/>
                <a:ea typeface="+mn-ea"/>
                <a:cs typeface="+mn-cs"/>
              </a:rPr>
              <a:t>Some of the considerations include how the greenhouse will be constructed. There are different options such as a polycarbonate greenhouse that would fare better in a colder climate, heater fans powered by propane to move around air, and hydroponic type greenhouses that don’t require fertile soil. Other considerations include the seasons it could be used in, sustainability (including the ability to preserve goods via canning and seed saving), and water usage. There are also geothermally heated greenhouses, vertical farming, and aquaponic greenhouse that could be optimized (Blom et al., 2022). Geothermal heated greenhouses rely on natural heating sources, hydroponics make it possible to grow without soil, aquaponics are a closed loop water system that combines aquaculture (pond life/fish production) and hydroponics (Blom et al., 2022). </a:t>
            </a:r>
          </a:p>
          <a:p>
            <a:r>
              <a:rPr lang="en-CA" sz="1200" kern="1200" dirty="0">
                <a:solidFill>
                  <a:schemeClr val="tx1"/>
                </a:solidFill>
                <a:effectLst/>
                <a:latin typeface="+mn-lt"/>
                <a:ea typeface="+mn-ea"/>
                <a:cs typeface="+mn-cs"/>
              </a:rPr>
              <a:t>There are also organizational questions: who would manage the garden—community members on a schedule, or one designated person? Who owns the greenhouse? How to get funding for it—through grants, the First Nation, or repurposing materials?</a:t>
            </a:r>
          </a:p>
          <a:p>
            <a:r>
              <a:rPr lang="en-CA" sz="1200" kern="1200" dirty="0">
                <a:solidFill>
                  <a:schemeClr val="tx1"/>
                </a:solidFill>
                <a:effectLst/>
                <a:latin typeface="+mn-lt"/>
                <a:ea typeface="+mn-ea"/>
                <a:cs typeface="+mn-cs"/>
              </a:rPr>
              <a:t>Some challenges include finding willing support to help maintain the greenhouse or garden, funding for regular maintenance (for example, if the watering system needed repair or replacement), and land ownership or placement, which could be difficult to navigate as well.</a:t>
            </a:r>
          </a:p>
          <a:p>
            <a:r>
              <a:rPr lang="en-CA" sz="1200" kern="1200" dirty="0">
                <a:solidFill>
                  <a:schemeClr val="tx1"/>
                </a:solidFill>
                <a:effectLst/>
                <a:latin typeface="+mn-lt"/>
                <a:ea typeface="+mn-ea"/>
                <a:cs typeface="+mn-cs"/>
              </a:rPr>
              <a:t>An innovation that was used in Inuvik was the development of the Autumn Delight apple, which was developed at the University of Saskatchewan (Deobald, 2024). It took 30 years of studying and grafting apple trees to cultivate varieties that can withstand the climate of Northern Canada (Deobald, 2024). </a:t>
            </a:r>
          </a:p>
          <a:p>
            <a:br>
              <a:rPr lang="en-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5. Feasibility and Recommendations</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The Yukon greenhouse industry grew by 63 per cent since 2016 (in terms of floor area) to a total of over 5,200 m², while the number of farms with greenhouses shrunk by a third (Government of Yukon, 2023). There has been a substantial increase in greenhouse space being used to cultivate non-edible crops such as ornamental tree seedlings, cuttings, bedding plants, transplants, or plugs.</a:t>
            </a:r>
          </a:p>
          <a:p>
            <a:r>
              <a:rPr lang="en-CA" sz="1200" kern="1200" dirty="0">
                <a:solidFill>
                  <a:schemeClr val="tx1"/>
                </a:solidFill>
                <a:effectLst/>
                <a:latin typeface="+mn-lt"/>
                <a:ea typeface="+mn-ea"/>
                <a:cs typeface="+mn-cs"/>
              </a:rPr>
              <a:t>There is one large-scale greenhouse business located in Whitehorse selling vegetables, fruits, flowers, and ornamental plants that likely account for the majority of the crop area reported by Statistics Canada (Government of Yukon, 2023). In 2022, the Federal government invested in a passive solar greenhouse in Whitehorse that is about 1,800 m² and supplies local grocery stores with produce. This decreases costs for public purchasing but is in very limited volumes (Government of Yukon, 2023). They can sell this produce at a much lower cost than the imported produce at the grocery store.</a:t>
            </a:r>
          </a:p>
          <a:p>
            <a:r>
              <a:rPr lang="en-CA" sz="1200" kern="1200" dirty="0">
                <a:solidFill>
                  <a:schemeClr val="tx1"/>
                </a:solidFill>
                <a:effectLst/>
                <a:latin typeface="+mn-lt"/>
                <a:ea typeface="+mn-ea"/>
                <a:cs typeface="+mn-cs"/>
              </a:rPr>
              <a:t>The Indigenous-specific greenhouse could use the model of the Nunavik greenhouse that has been sufficient for 20 years; it would just need a larger scale. Local food production could reduce reliance on imported produce, and preservation could allow for vegetables all year long.</a:t>
            </a:r>
          </a:p>
          <a:p>
            <a:r>
              <a:rPr lang="en-CA" sz="1200" kern="1200" dirty="0">
                <a:solidFill>
                  <a:schemeClr val="tx1"/>
                </a:solidFill>
                <a:effectLst/>
                <a:latin typeface="+mn-lt"/>
                <a:ea typeface="+mn-ea"/>
                <a:cs typeface="+mn-cs"/>
              </a:rPr>
              <a:t>There is a government program called </a:t>
            </a:r>
            <a:r>
              <a:rPr lang="en-CA" sz="1200" i="1" kern="1200" dirty="0">
                <a:solidFill>
                  <a:schemeClr val="tx1"/>
                </a:solidFill>
                <a:effectLst/>
                <a:latin typeface="+mn-lt"/>
                <a:ea typeface="+mn-ea"/>
                <a:cs typeface="+mn-cs"/>
              </a:rPr>
              <a:t>Nutrition North Canada</a:t>
            </a:r>
            <a:r>
              <a:rPr lang="en-CA" sz="1200" kern="1200" dirty="0">
                <a:solidFill>
                  <a:schemeClr val="tx1"/>
                </a:solidFill>
                <a:effectLst/>
                <a:latin typeface="+mn-lt"/>
                <a:ea typeface="+mn-ea"/>
                <a:cs typeface="+mn-cs"/>
              </a:rPr>
              <a:t> that provides subsidies and other programming such as food harvesting grants for nations experiencing food insecurity. Maybe this could be expanded to include funds and grants to start up and maintain community gardens. There could also be standardized plans available, so communities aren’t starting from scratch or relying on trial and error. More research would be needed to identify the feasibility of this solution. Since the population is growing, and many already suffer with food insecurity, the need to produce more food should be addressed through environmentally friendly methods if possible, such as greenhouses and vertical farms as well (</a:t>
            </a:r>
            <a:r>
              <a:rPr lang="en-CA" sz="1200" kern="1200" dirty="0" err="1">
                <a:solidFill>
                  <a:schemeClr val="tx1"/>
                </a:solidFill>
                <a:effectLst/>
                <a:latin typeface="+mn-lt"/>
                <a:ea typeface="+mn-ea"/>
                <a:cs typeface="+mn-cs"/>
              </a:rPr>
              <a:t>Vatistas</a:t>
            </a:r>
            <a:r>
              <a:rPr lang="en-CA" sz="1200" kern="1200">
                <a:solidFill>
                  <a:schemeClr val="tx1"/>
                </a:solidFill>
                <a:effectLst/>
                <a:latin typeface="+mn-lt"/>
                <a:ea typeface="+mn-ea"/>
                <a:cs typeface="+mn-cs"/>
              </a:rPr>
              <a:t> et al., 2022). </a:t>
            </a:r>
          </a:p>
          <a:p>
            <a:endParaRPr lang="en-US" dirty="0">
              <a:ea typeface="Calibri"/>
              <a:cs typeface="Calibri"/>
            </a:endParaRPr>
          </a:p>
        </p:txBody>
      </p:sp>
      <p:sp>
        <p:nvSpPr>
          <p:cNvPr id="4" name="Footer Placeholder 3"/>
          <p:cNvSpPr>
            <a:spLocks noGrp="1"/>
          </p:cNvSpPr>
          <p:nvPr>
            <p:ph type="ftr" sz="quarter" idx="4"/>
          </p:nvPr>
        </p:nvSpPr>
        <p:spPr/>
        <p:txBody>
          <a:bodyPr/>
          <a:lstStyle/>
          <a:p>
            <a:r>
              <a:rPr lang="en-US" noProof="0"/>
              <a:t>Add footer</a:t>
            </a:r>
          </a:p>
        </p:txBody>
      </p:sp>
      <p:sp>
        <p:nvSpPr>
          <p:cNvPr id="5" name="Slide Number Placeholder 4"/>
          <p:cNvSpPr>
            <a:spLocks noGrp="1"/>
          </p:cNvSpPr>
          <p:nvPr>
            <p:ph type="sldNum" sz="quarter" idx="5"/>
          </p:nvPr>
        </p:nvSpPr>
        <p:spPr/>
        <p:txBody>
          <a:bodyPr/>
          <a:lstStyle/>
          <a:p>
            <a:fld id="{8530193B-564F-4854-8A52-728F3FB19C85}" type="slidenum">
              <a:rPr lang="en-US" noProof="0" smtClean="0"/>
              <a:t>5</a:t>
            </a:fld>
            <a:endParaRPr lang="en-US" noProof="0"/>
          </a:p>
        </p:txBody>
      </p:sp>
    </p:spTree>
    <p:extLst>
      <p:ext uri="{BB962C8B-B14F-4D97-AF65-F5344CB8AC3E}">
        <p14:creationId xmlns:p14="http://schemas.microsoft.com/office/powerpoint/2010/main" val="35637015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901B-82D0-753E-153F-463C1DFF4EB8}"/>
              </a:ext>
            </a:extLst>
          </p:cNvPr>
          <p:cNvSpPr>
            <a:spLocks noGrp="1"/>
          </p:cNvSpPr>
          <p:nvPr>
            <p:ph type="title"/>
          </p:nvPr>
        </p:nvSpPr>
        <p:spPr>
          <a:xfrm>
            <a:off x="768096" y="996696"/>
            <a:ext cx="10689336" cy="3383280"/>
          </a:xfrm>
        </p:spPr>
        <p:txBody>
          <a:bodyPr lIns="91440" tIns="45720" rIns="91440" bIns="45720" anchor="t"/>
          <a:lstStyle>
            <a:lvl1pPr>
              <a:defRPr sz="6000" b="1">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AB9FF1EC-CF79-CED7-3907-6CC3EC921B45}"/>
              </a:ext>
            </a:extLst>
          </p:cNvPr>
          <p:cNvSpPr>
            <a:spLocks noGrp="1"/>
          </p:cNvSpPr>
          <p:nvPr>
            <p:ph type="body" sz="quarter" idx="10"/>
          </p:nvPr>
        </p:nvSpPr>
        <p:spPr>
          <a:xfrm>
            <a:off x="6099048" y="4718304"/>
            <a:ext cx="5367528" cy="1371600"/>
          </a:xfrm>
        </p:spPr>
        <p:txBody>
          <a:bodyPr anchor="b"/>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19" name="Graphic 18">
            <a:extLst>
              <a:ext uri="{FF2B5EF4-FFF2-40B4-BE49-F238E27FC236}">
                <a16:creationId xmlns:a16="http://schemas.microsoft.com/office/drawing/2014/main" id="{BD2B87EC-C19D-D312-C5D1-68C7B3D3F34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7" r="47068" b="26177"/>
          <a:stretch/>
        </p:blipFill>
        <p:spPr>
          <a:xfrm rot="5400000" flipH="1" flipV="1">
            <a:off x="8037001" y="-183083"/>
            <a:ext cx="3971922" cy="4338081"/>
          </a:xfrm>
          <a:prstGeom prst="rect">
            <a:avLst/>
          </a:prstGeom>
        </p:spPr>
      </p:pic>
      <p:pic>
        <p:nvPicPr>
          <p:cNvPr id="17" name="Graphic 16">
            <a:extLst>
              <a:ext uri="{FF2B5EF4-FFF2-40B4-BE49-F238E27FC236}">
                <a16:creationId xmlns:a16="http://schemas.microsoft.com/office/drawing/2014/main" id="{CA27C1C0-4175-DDF3-7F04-05A1FF4F83EA}"/>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t="1" r="26660" b="31913"/>
          <a:stretch/>
        </p:blipFill>
        <p:spPr>
          <a:xfrm flipH="1">
            <a:off x="-2" y="2786671"/>
            <a:ext cx="2626743" cy="4071330"/>
          </a:xfrm>
          <a:prstGeom prst="rect">
            <a:avLst/>
          </a:prstGeom>
        </p:spPr>
      </p:pic>
      <p:pic>
        <p:nvPicPr>
          <p:cNvPr id="15" name="Graphic 14">
            <a:extLst>
              <a:ext uri="{FF2B5EF4-FFF2-40B4-BE49-F238E27FC236}">
                <a16:creationId xmlns:a16="http://schemas.microsoft.com/office/drawing/2014/main" id="{8F59A96A-1EEC-D106-BC8B-FBC3D022D6C2}"/>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49606"/>
          <a:stretch/>
        </p:blipFill>
        <p:spPr>
          <a:xfrm flipH="1">
            <a:off x="1634272" y="4519948"/>
            <a:ext cx="3527989" cy="2338052"/>
          </a:xfrm>
          <a:prstGeom prst="rect">
            <a:avLst/>
          </a:prstGeom>
        </p:spPr>
      </p:pic>
    </p:spTree>
    <p:extLst>
      <p:ext uri="{BB962C8B-B14F-4D97-AF65-F5344CB8AC3E}">
        <p14:creationId xmlns:p14="http://schemas.microsoft.com/office/powerpoint/2010/main" val="3809289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AF073C-F11E-EB24-742E-8B7ED02C877E}"/>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BC168D94-20DF-9647-607F-3DEBED05ECEB}"/>
              </a:ext>
            </a:extLst>
          </p:cNvPr>
          <p:cNvSpPr>
            <a:spLocks noGrp="1"/>
          </p:cNvSpPr>
          <p:nvPr>
            <p:ph sz="quarter" idx="12"/>
          </p:nvPr>
        </p:nvSpPr>
        <p:spPr>
          <a:xfrm>
            <a:off x="768096" y="2176272"/>
            <a:ext cx="10652760" cy="39593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B11874E-F900-D5BE-5274-49CBA7F946EC}"/>
              </a:ext>
            </a:extLst>
          </p:cNvPr>
          <p:cNvSpPr>
            <a:spLocks noGrp="1"/>
          </p:cNvSpPr>
          <p:nvPr>
            <p:ph type="ftr" sz="quarter" idx="11"/>
          </p:nvPr>
        </p:nvSpPr>
        <p:spPr/>
        <p:txBody>
          <a:bodyPr/>
          <a:lstStyle/>
          <a:p>
            <a:r>
              <a:rPr lang="en-US"/>
              <a:t>Add Footer</a:t>
            </a:r>
          </a:p>
        </p:txBody>
      </p:sp>
      <p:sp>
        <p:nvSpPr>
          <p:cNvPr id="3" name="Slide Number Placeholder 2">
            <a:extLst>
              <a:ext uri="{FF2B5EF4-FFF2-40B4-BE49-F238E27FC236}">
                <a16:creationId xmlns:a16="http://schemas.microsoft.com/office/drawing/2014/main" id="{E039C676-DCFE-2801-253F-061508F6110B}"/>
              </a:ext>
            </a:extLst>
          </p:cNvPr>
          <p:cNvSpPr>
            <a:spLocks noGrp="1"/>
          </p:cNvSpPr>
          <p:nvPr>
            <p:ph type="sldNum" sz="quarter" idx="10"/>
          </p:nvPr>
        </p:nvSpPr>
        <p:spPr/>
        <p:txBody>
          <a:bodyPr/>
          <a:lstStyle/>
          <a:p>
            <a:pPr algn="ctr"/>
            <a:fld id="{19B51A1E-902D-48AF-9020-955120F399B6}" type="slidenum">
              <a:rPr lang="en-US" smtClean="0"/>
              <a:pPr algn="ctr"/>
              <a:t>‹#›</a:t>
            </a:fld>
            <a:endParaRPr lang="en-US"/>
          </a:p>
        </p:txBody>
      </p:sp>
    </p:spTree>
    <p:extLst>
      <p:ext uri="{BB962C8B-B14F-4D97-AF65-F5344CB8AC3E}">
        <p14:creationId xmlns:p14="http://schemas.microsoft.com/office/powerpoint/2010/main" val="2371214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901B-82D0-753E-153F-463C1DFF4EB8}"/>
              </a:ext>
            </a:extLst>
          </p:cNvPr>
          <p:cNvSpPr>
            <a:spLocks noGrp="1"/>
          </p:cNvSpPr>
          <p:nvPr>
            <p:ph type="title"/>
          </p:nvPr>
        </p:nvSpPr>
        <p:spPr>
          <a:xfrm>
            <a:off x="768096" y="996696"/>
            <a:ext cx="8668512" cy="2432304"/>
          </a:xfrm>
        </p:spPr>
        <p:txBody>
          <a:bodyPr lIns="91440" tIns="45720" rIns="91440" bIns="45720" anchor="t"/>
          <a:lstStyle>
            <a:lvl1pPr>
              <a:defRPr sz="6000" b="1">
                <a:solidFill>
                  <a:schemeClr val="bg1"/>
                </a:solidFill>
              </a:defRPr>
            </a:lvl1pPr>
          </a:lstStyle>
          <a:p>
            <a:endParaRPr lang="en-US"/>
          </a:p>
        </p:txBody>
      </p:sp>
      <p:sp>
        <p:nvSpPr>
          <p:cNvPr id="6" name="Text Placeholder 5">
            <a:extLst>
              <a:ext uri="{FF2B5EF4-FFF2-40B4-BE49-F238E27FC236}">
                <a16:creationId xmlns:a16="http://schemas.microsoft.com/office/drawing/2014/main" id="{AB9FF1EC-CF79-CED7-3907-6CC3EC921B45}"/>
              </a:ext>
            </a:extLst>
          </p:cNvPr>
          <p:cNvSpPr>
            <a:spLocks noGrp="1"/>
          </p:cNvSpPr>
          <p:nvPr>
            <p:ph type="body" sz="quarter" idx="10"/>
          </p:nvPr>
        </p:nvSpPr>
        <p:spPr>
          <a:xfrm>
            <a:off x="6099048" y="3429000"/>
            <a:ext cx="5340096" cy="2660904"/>
          </a:xfrm>
        </p:spPr>
        <p:txBody>
          <a:bodyPr anchor="b"/>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7" name="Graphic 6">
            <a:extLst>
              <a:ext uri="{FF2B5EF4-FFF2-40B4-BE49-F238E27FC236}">
                <a16:creationId xmlns:a16="http://schemas.microsoft.com/office/drawing/2014/main" id="{F291867A-07AF-138A-AC57-59D328A6095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22" r="19404" b="26232"/>
          <a:stretch/>
        </p:blipFill>
        <p:spPr>
          <a:xfrm rot="5400000" flipH="1" flipV="1">
            <a:off x="8651875" y="625473"/>
            <a:ext cx="4165601" cy="2914652"/>
          </a:xfrm>
          <a:prstGeom prst="rect">
            <a:avLst/>
          </a:prstGeom>
        </p:spPr>
      </p:pic>
      <p:pic>
        <p:nvPicPr>
          <p:cNvPr id="8" name="Graphic 7">
            <a:extLst>
              <a:ext uri="{FF2B5EF4-FFF2-40B4-BE49-F238E27FC236}">
                <a16:creationId xmlns:a16="http://schemas.microsoft.com/office/drawing/2014/main" id="{1F7C5AD9-C0FD-61EF-DDC7-8F470141994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33" t="-8495" r="43883" b="25558"/>
          <a:stretch/>
        </p:blipFill>
        <p:spPr>
          <a:xfrm>
            <a:off x="10201275" y="1898651"/>
            <a:ext cx="1990725" cy="4959349"/>
          </a:xfrm>
          <a:prstGeom prst="rect">
            <a:avLst/>
          </a:prstGeom>
        </p:spPr>
      </p:pic>
      <p:pic>
        <p:nvPicPr>
          <p:cNvPr id="9" name="Graphic 8">
            <a:extLst>
              <a:ext uri="{FF2B5EF4-FFF2-40B4-BE49-F238E27FC236}">
                <a16:creationId xmlns:a16="http://schemas.microsoft.com/office/drawing/2014/main" id="{3398A539-AF73-E115-3EDF-231BC59E68D3}"/>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027" t="1169" r="27094" b="32980"/>
          <a:stretch/>
        </p:blipFill>
        <p:spPr>
          <a:xfrm rot="10800000" flipV="1">
            <a:off x="-1" y="2988379"/>
            <a:ext cx="5335584" cy="3869622"/>
          </a:xfrm>
          <a:prstGeom prst="rect">
            <a:avLst/>
          </a:prstGeom>
        </p:spPr>
      </p:pic>
    </p:spTree>
    <p:extLst>
      <p:ext uri="{BB962C8B-B14F-4D97-AF65-F5344CB8AC3E}">
        <p14:creationId xmlns:p14="http://schemas.microsoft.com/office/powerpoint/2010/main" val="1827769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0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AF073C-F11E-EB24-742E-8B7ED02C877E}"/>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BC168D94-20DF-9647-607F-3DEBED05ECEB}"/>
              </a:ext>
            </a:extLst>
          </p:cNvPr>
          <p:cNvSpPr>
            <a:spLocks noGrp="1"/>
          </p:cNvSpPr>
          <p:nvPr>
            <p:ph sz="quarter" idx="12"/>
          </p:nvPr>
        </p:nvSpPr>
        <p:spPr>
          <a:xfrm>
            <a:off x="6519672" y="2130552"/>
            <a:ext cx="4910328" cy="3959352"/>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E039C676-DCFE-2801-253F-061508F6110B}"/>
              </a:ext>
            </a:extLst>
          </p:cNvPr>
          <p:cNvSpPr>
            <a:spLocks noGrp="1"/>
          </p:cNvSpPr>
          <p:nvPr>
            <p:ph type="sldNum" sz="quarter" idx="10"/>
          </p:nvPr>
        </p:nvSpPr>
        <p:spPr/>
        <p:txBody>
          <a:bodyPr/>
          <a:lstStyle/>
          <a:p>
            <a:pPr algn="ctr"/>
            <a:fld id="{19B51A1E-902D-48AF-9020-955120F399B6}" type="slidenum">
              <a:rPr lang="en-US" smtClean="0"/>
              <a:pPr algn="ctr"/>
              <a:t>‹#›</a:t>
            </a:fld>
            <a:endParaRPr lang="en-US"/>
          </a:p>
        </p:txBody>
      </p:sp>
      <p:sp>
        <p:nvSpPr>
          <p:cNvPr id="4" name="Footer Placeholder 3">
            <a:extLst>
              <a:ext uri="{FF2B5EF4-FFF2-40B4-BE49-F238E27FC236}">
                <a16:creationId xmlns:a16="http://schemas.microsoft.com/office/drawing/2014/main" id="{BB11874E-F900-D5BE-5274-49CBA7F946EC}"/>
              </a:ext>
            </a:extLst>
          </p:cNvPr>
          <p:cNvSpPr>
            <a:spLocks noGrp="1"/>
          </p:cNvSpPr>
          <p:nvPr>
            <p:ph type="ftr" sz="quarter" idx="11"/>
          </p:nvPr>
        </p:nvSpPr>
        <p:spPr/>
        <p:txBody>
          <a:bodyPr/>
          <a:lstStyle/>
          <a:p>
            <a:r>
              <a:rPr lang="en-US"/>
              <a:t>Add Footer</a:t>
            </a:r>
          </a:p>
        </p:txBody>
      </p:sp>
    </p:spTree>
    <p:extLst>
      <p:ext uri="{BB962C8B-B14F-4D97-AF65-F5344CB8AC3E}">
        <p14:creationId xmlns:p14="http://schemas.microsoft.com/office/powerpoint/2010/main" val="3055016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and image 0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AF073C-F11E-EB24-742E-8B7ED02C877E}"/>
              </a:ext>
            </a:extLst>
          </p:cNvPr>
          <p:cNvSpPr>
            <a:spLocks noGrp="1"/>
          </p:cNvSpPr>
          <p:nvPr>
            <p:ph type="title"/>
          </p:nvPr>
        </p:nvSpPr>
        <p:spPr>
          <a:xfrm>
            <a:off x="4892040" y="996696"/>
            <a:ext cx="6528816" cy="914400"/>
          </a:xfrm>
        </p:spPr>
        <p:txBody>
          <a:bodyPr/>
          <a:lstStyle/>
          <a:p>
            <a:r>
              <a:rPr lang="en-US"/>
              <a:t>Click to edit Master title style</a:t>
            </a:r>
          </a:p>
        </p:txBody>
      </p:sp>
      <p:sp>
        <p:nvSpPr>
          <p:cNvPr id="8" name="Picture Placeholder 7">
            <a:extLst>
              <a:ext uri="{FF2B5EF4-FFF2-40B4-BE49-F238E27FC236}">
                <a16:creationId xmlns:a16="http://schemas.microsoft.com/office/drawing/2014/main" id="{83C7080A-051C-2507-F252-F68346430154}"/>
              </a:ext>
            </a:extLst>
          </p:cNvPr>
          <p:cNvSpPr>
            <a:spLocks noGrp="1"/>
          </p:cNvSpPr>
          <p:nvPr>
            <p:ph type="pic" sz="quarter" idx="13"/>
          </p:nvPr>
        </p:nvSpPr>
        <p:spPr>
          <a:xfrm>
            <a:off x="457200" y="996950"/>
            <a:ext cx="3971925" cy="5857875"/>
          </a:xfrm>
        </p:spPr>
        <p:txBody>
          <a:bodyPr/>
          <a:lstStyle>
            <a:lvl1pPr marL="0" indent="0">
              <a:buNone/>
              <a:defRPr/>
            </a:lvl1pPr>
          </a:lstStyle>
          <a:p>
            <a:endParaRPr lang="en-US"/>
          </a:p>
        </p:txBody>
      </p:sp>
      <p:sp>
        <p:nvSpPr>
          <p:cNvPr id="6" name="Content Placeholder 5">
            <a:extLst>
              <a:ext uri="{FF2B5EF4-FFF2-40B4-BE49-F238E27FC236}">
                <a16:creationId xmlns:a16="http://schemas.microsoft.com/office/drawing/2014/main" id="{BC168D94-20DF-9647-607F-3DEBED05ECEB}"/>
              </a:ext>
            </a:extLst>
          </p:cNvPr>
          <p:cNvSpPr>
            <a:spLocks noGrp="1"/>
          </p:cNvSpPr>
          <p:nvPr>
            <p:ph sz="quarter" idx="12"/>
          </p:nvPr>
        </p:nvSpPr>
        <p:spPr>
          <a:xfrm>
            <a:off x="4919472" y="2130552"/>
            <a:ext cx="6510528" cy="3959352"/>
          </a:xfrm>
        </p:spPr>
        <p:txBody>
          <a:bodyPr anchor="b"/>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B11874E-F900-D5BE-5274-49CBA7F946EC}"/>
              </a:ext>
            </a:extLst>
          </p:cNvPr>
          <p:cNvSpPr>
            <a:spLocks noGrp="1"/>
          </p:cNvSpPr>
          <p:nvPr>
            <p:ph type="ftr" sz="quarter" idx="11"/>
          </p:nvPr>
        </p:nvSpPr>
        <p:spPr/>
        <p:txBody>
          <a:bodyPr/>
          <a:lstStyle/>
          <a:p>
            <a:r>
              <a:rPr lang="en-US"/>
              <a:t>Add Footer</a:t>
            </a:r>
          </a:p>
        </p:txBody>
      </p:sp>
      <p:sp>
        <p:nvSpPr>
          <p:cNvPr id="3" name="Slide Number Placeholder 2">
            <a:extLst>
              <a:ext uri="{FF2B5EF4-FFF2-40B4-BE49-F238E27FC236}">
                <a16:creationId xmlns:a16="http://schemas.microsoft.com/office/drawing/2014/main" id="{E039C676-DCFE-2801-253F-061508F6110B}"/>
              </a:ext>
            </a:extLst>
          </p:cNvPr>
          <p:cNvSpPr>
            <a:spLocks noGrp="1"/>
          </p:cNvSpPr>
          <p:nvPr>
            <p:ph type="sldNum" sz="quarter" idx="10"/>
          </p:nvPr>
        </p:nvSpPr>
        <p:spPr/>
        <p:txBody>
          <a:bodyPr/>
          <a:lstStyle>
            <a:lvl1pPr algn="ctr">
              <a:defRPr/>
            </a:lvl1pPr>
          </a:lstStyle>
          <a:p>
            <a:fld id="{19B51A1E-902D-48AF-9020-955120F399B6}" type="slidenum">
              <a:rPr lang="en-US" smtClean="0"/>
              <a:pPr/>
              <a:t>‹#›</a:t>
            </a:fld>
            <a:endParaRPr lang="en-US"/>
          </a:p>
        </p:txBody>
      </p:sp>
    </p:spTree>
    <p:extLst>
      <p:ext uri="{BB962C8B-B14F-4D97-AF65-F5344CB8AC3E}">
        <p14:creationId xmlns:p14="http://schemas.microsoft.com/office/powerpoint/2010/main" val="2490127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01">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901B-82D0-753E-153F-463C1DFF4EB8}"/>
              </a:ext>
            </a:extLst>
          </p:cNvPr>
          <p:cNvSpPr>
            <a:spLocks noGrp="1"/>
          </p:cNvSpPr>
          <p:nvPr>
            <p:ph type="title"/>
          </p:nvPr>
        </p:nvSpPr>
        <p:spPr>
          <a:xfrm>
            <a:off x="1225296" y="1691640"/>
            <a:ext cx="7708392" cy="2916936"/>
          </a:xfrm>
        </p:spPr>
        <p:txBody>
          <a:bodyPr lIns="91440" tIns="45720" rIns="91440" bIns="45720" anchor="b"/>
          <a:lstStyle>
            <a:lvl1pPr>
              <a:defRPr sz="6000" b="1">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AB9FF1EC-CF79-CED7-3907-6CC3EC921B45}"/>
              </a:ext>
            </a:extLst>
          </p:cNvPr>
          <p:cNvSpPr>
            <a:spLocks noGrp="1"/>
          </p:cNvSpPr>
          <p:nvPr>
            <p:ph type="body" sz="quarter" idx="10"/>
          </p:nvPr>
        </p:nvSpPr>
        <p:spPr>
          <a:xfrm>
            <a:off x="1225296" y="5001768"/>
            <a:ext cx="7251192" cy="1088136"/>
          </a:xfrm>
        </p:spPr>
        <p:txBody>
          <a:bodyPr anchor="b"/>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3" name="Graphic 2">
            <a:extLst>
              <a:ext uri="{FF2B5EF4-FFF2-40B4-BE49-F238E27FC236}">
                <a16:creationId xmlns:a16="http://schemas.microsoft.com/office/drawing/2014/main" id="{EDBCB114-3994-3B78-91C3-3970219AB03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5397" b="35439"/>
          <a:stretch/>
        </p:blipFill>
        <p:spPr>
          <a:xfrm rot="16200000">
            <a:off x="8573175" y="595473"/>
            <a:ext cx="3527989" cy="3709665"/>
          </a:xfrm>
          <a:prstGeom prst="rect">
            <a:avLst/>
          </a:prstGeom>
        </p:spPr>
      </p:pic>
      <p:pic>
        <p:nvPicPr>
          <p:cNvPr id="4" name="Graphic 3">
            <a:extLst>
              <a:ext uri="{FF2B5EF4-FFF2-40B4-BE49-F238E27FC236}">
                <a16:creationId xmlns:a16="http://schemas.microsoft.com/office/drawing/2014/main" id="{1954D399-E3CD-888F-FCF9-DA0F34C64395}"/>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25157" b="13214"/>
          <a:stretch/>
        </p:blipFill>
        <p:spPr>
          <a:xfrm>
            <a:off x="8329613" y="3429000"/>
            <a:ext cx="3862387" cy="3429000"/>
          </a:xfrm>
          <a:prstGeom prst="rect">
            <a:avLst/>
          </a:prstGeom>
        </p:spPr>
      </p:pic>
      <p:pic>
        <p:nvPicPr>
          <p:cNvPr id="5" name="Graphic 4">
            <a:extLst>
              <a:ext uri="{FF2B5EF4-FFF2-40B4-BE49-F238E27FC236}">
                <a16:creationId xmlns:a16="http://schemas.microsoft.com/office/drawing/2014/main" id="{4CC75E85-8A16-65D2-BB9D-7966D18A9C8F}"/>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 r="47260" b="26651"/>
          <a:stretch/>
        </p:blipFill>
        <p:spPr>
          <a:xfrm rot="16200000" flipV="1">
            <a:off x="197728" y="-197735"/>
            <a:ext cx="3914776" cy="4310243"/>
          </a:xfrm>
          <a:prstGeom prst="rect">
            <a:avLst/>
          </a:prstGeom>
        </p:spPr>
      </p:pic>
    </p:spTree>
    <p:extLst>
      <p:ext uri="{BB962C8B-B14F-4D97-AF65-F5344CB8AC3E}">
        <p14:creationId xmlns:p14="http://schemas.microsoft.com/office/powerpoint/2010/main" val="3649684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AF073C-F11E-EB24-742E-8B7ED02C877E}"/>
              </a:ext>
            </a:extLst>
          </p:cNvPr>
          <p:cNvSpPr>
            <a:spLocks noGrp="1"/>
          </p:cNvSpPr>
          <p:nvPr>
            <p:ph type="title"/>
          </p:nvPr>
        </p:nvSpPr>
        <p:spPr>
          <a:xfrm>
            <a:off x="768096" y="996696"/>
            <a:ext cx="10652760" cy="914400"/>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BC168D94-20DF-9647-607F-3DEBED05ECEB}"/>
              </a:ext>
            </a:extLst>
          </p:cNvPr>
          <p:cNvSpPr>
            <a:spLocks noGrp="1"/>
          </p:cNvSpPr>
          <p:nvPr>
            <p:ph sz="quarter" idx="12"/>
          </p:nvPr>
        </p:nvSpPr>
        <p:spPr>
          <a:xfrm>
            <a:off x="768096" y="2130552"/>
            <a:ext cx="4910328" cy="3959352"/>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B11874E-F900-D5BE-5274-49CBA7F946EC}"/>
              </a:ext>
            </a:extLst>
          </p:cNvPr>
          <p:cNvSpPr>
            <a:spLocks noGrp="1"/>
          </p:cNvSpPr>
          <p:nvPr>
            <p:ph type="ftr" sz="quarter" idx="11"/>
          </p:nvPr>
        </p:nvSpPr>
        <p:spPr/>
        <p:txBody>
          <a:bodyPr/>
          <a:lstStyle/>
          <a:p>
            <a:r>
              <a:rPr lang="en-US"/>
              <a:t>Add Footer</a:t>
            </a:r>
          </a:p>
        </p:txBody>
      </p:sp>
      <p:sp>
        <p:nvSpPr>
          <p:cNvPr id="3" name="Slide Number Placeholder 2">
            <a:extLst>
              <a:ext uri="{FF2B5EF4-FFF2-40B4-BE49-F238E27FC236}">
                <a16:creationId xmlns:a16="http://schemas.microsoft.com/office/drawing/2014/main" id="{E039C676-DCFE-2801-253F-061508F6110B}"/>
              </a:ext>
            </a:extLst>
          </p:cNvPr>
          <p:cNvSpPr>
            <a:spLocks noGrp="1"/>
          </p:cNvSpPr>
          <p:nvPr>
            <p:ph type="sldNum" sz="quarter" idx="10"/>
          </p:nvPr>
        </p:nvSpPr>
        <p:spPr/>
        <p:txBody>
          <a:bodyPr/>
          <a:lstStyle/>
          <a:p>
            <a:pPr algn="ctr"/>
            <a:fld id="{19B51A1E-902D-48AF-9020-955120F399B6}" type="slidenum">
              <a:rPr lang="en-US" smtClean="0"/>
              <a:pPr algn="ctr"/>
              <a:t>‹#›</a:t>
            </a:fld>
            <a:endParaRPr lang="en-US"/>
          </a:p>
        </p:txBody>
      </p:sp>
    </p:spTree>
    <p:extLst>
      <p:ext uri="{BB962C8B-B14F-4D97-AF65-F5344CB8AC3E}">
        <p14:creationId xmlns:p14="http://schemas.microsoft.com/office/powerpoint/2010/main" val="3734394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02">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901B-82D0-753E-153F-463C1DFF4EB8}"/>
              </a:ext>
            </a:extLst>
          </p:cNvPr>
          <p:cNvSpPr>
            <a:spLocks noGrp="1"/>
          </p:cNvSpPr>
          <p:nvPr>
            <p:ph type="title"/>
          </p:nvPr>
        </p:nvSpPr>
        <p:spPr>
          <a:xfrm>
            <a:off x="6099048" y="996696"/>
            <a:ext cx="5641848" cy="4855464"/>
          </a:xfrm>
        </p:spPr>
        <p:txBody>
          <a:bodyPr lIns="91440" tIns="45720" rIns="91440" bIns="45720" anchor="ctr"/>
          <a:lstStyle>
            <a:lvl1pPr>
              <a:defRPr sz="6000" b="1">
                <a:solidFill>
                  <a:schemeClr val="bg1"/>
                </a:solidFill>
              </a:defRPr>
            </a:lvl1pPr>
          </a:lstStyle>
          <a:p>
            <a:r>
              <a:rPr lang="en-US"/>
              <a:t>Click to edit Master title style</a:t>
            </a:r>
          </a:p>
        </p:txBody>
      </p:sp>
      <p:sp>
        <p:nvSpPr>
          <p:cNvPr id="927" name="Picture Placeholder 926">
            <a:extLst>
              <a:ext uri="{FF2B5EF4-FFF2-40B4-BE49-F238E27FC236}">
                <a16:creationId xmlns:a16="http://schemas.microsoft.com/office/drawing/2014/main" id="{E0D9F5FD-31A3-F83E-0559-2C0434E0046C}"/>
              </a:ext>
            </a:extLst>
          </p:cNvPr>
          <p:cNvSpPr>
            <a:spLocks noGrp="1"/>
          </p:cNvSpPr>
          <p:nvPr>
            <p:ph type="pic" sz="quarter" idx="13"/>
          </p:nvPr>
        </p:nvSpPr>
        <p:spPr>
          <a:xfrm>
            <a:off x="1078992" y="0"/>
            <a:ext cx="3971925" cy="5857875"/>
          </a:xfrm>
          <a:custGeom>
            <a:avLst/>
            <a:gdLst>
              <a:gd name="connsiteX0" fmla="*/ 0 w 3971925"/>
              <a:gd name="connsiteY0" fmla="*/ 0 h 5857875"/>
              <a:gd name="connsiteX1" fmla="*/ 3971925 w 3971925"/>
              <a:gd name="connsiteY1" fmla="*/ 0 h 5857875"/>
              <a:gd name="connsiteX2" fmla="*/ 3971925 w 3971925"/>
              <a:gd name="connsiteY2" fmla="*/ 5857875 h 5857875"/>
              <a:gd name="connsiteX3" fmla="*/ 1972187 w 3971925"/>
              <a:gd name="connsiteY3" fmla="*/ 5857875 h 5857875"/>
              <a:gd name="connsiteX4" fmla="*/ 1978760 w 3971925"/>
              <a:gd name="connsiteY4" fmla="*/ 5848548 h 5857875"/>
              <a:gd name="connsiteX5" fmla="*/ 2015275 w 3971925"/>
              <a:gd name="connsiteY5" fmla="*/ 5713664 h 5857875"/>
              <a:gd name="connsiteX6" fmla="*/ 2015275 w 3971925"/>
              <a:gd name="connsiteY6" fmla="*/ 5713663 h 5857875"/>
              <a:gd name="connsiteX7" fmla="*/ 2010932 w 3971925"/>
              <a:gd name="connsiteY7" fmla="*/ 5713083 h 5857875"/>
              <a:gd name="connsiteX8" fmla="*/ 2010064 w 3971925"/>
              <a:gd name="connsiteY8" fmla="*/ 5713083 h 5857875"/>
              <a:gd name="connsiteX9" fmla="*/ 1871116 w 3971925"/>
              <a:gd name="connsiteY9" fmla="*/ 5759476 h 5857875"/>
              <a:gd name="connsiteX10" fmla="*/ 1753300 w 3971925"/>
              <a:gd name="connsiteY10" fmla="*/ 5793691 h 5857875"/>
              <a:gd name="connsiteX11" fmla="*/ 1717404 w 3971925"/>
              <a:gd name="connsiteY11" fmla="*/ 5835082 h 5857875"/>
              <a:gd name="connsiteX12" fmla="*/ 1704691 w 3971925"/>
              <a:gd name="connsiteY12" fmla="*/ 5857875 h 5857875"/>
              <a:gd name="connsiteX13" fmla="*/ 0 w 3971925"/>
              <a:gd name="connsiteY13" fmla="*/ 5857875 h 585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71925" h="5857875">
                <a:moveTo>
                  <a:pt x="0" y="0"/>
                </a:moveTo>
                <a:lnTo>
                  <a:pt x="3971925" y="0"/>
                </a:lnTo>
                <a:lnTo>
                  <a:pt x="3971925" y="5857875"/>
                </a:lnTo>
                <a:lnTo>
                  <a:pt x="1972187" y="5857875"/>
                </a:lnTo>
                <a:lnTo>
                  <a:pt x="1978760" y="5848548"/>
                </a:lnTo>
                <a:cubicBezTo>
                  <a:pt x="2003551" y="5807990"/>
                  <a:pt x="2018531" y="5763681"/>
                  <a:pt x="2015275" y="5713664"/>
                </a:cubicBezTo>
                <a:lnTo>
                  <a:pt x="2015275" y="5713663"/>
                </a:lnTo>
                <a:cubicBezTo>
                  <a:pt x="2015275" y="5711343"/>
                  <a:pt x="2011801" y="5711343"/>
                  <a:pt x="2010932" y="5713083"/>
                </a:cubicBezTo>
                <a:cubicBezTo>
                  <a:pt x="2010643" y="5713083"/>
                  <a:pt x="2010354" y="5713083"/>
                  <a:pt x="2010064" y="5713083"/>
                </a:cubicBezTo>
                <a:cubicBezTo>
                  <a:pt x="1966643" y="5741499"/>
                  <a:pt x="1921774" y="5751937"/>
                  <a:pt x="1871116" y="5759476"/>
                </a:cubicBezTo>
                <a:cubicBezTo>
                  <a:pt x="1832326" y="5765275"/>
                  <a:pt x="1786010" y="5769045"/>
                  <a:pt x="1753300" y="5793691"/>
                </a:cubicBezTo>
                <a:cubicBezTo>
                  <a:pt x="1738970" y="5804419"/>
                  <a:pt x="1727463" y="5819134"/>
                  <a:pt x="1717404" y="5835082"/>
                </a:cubicBezTo>
                <a:lnTo>
                  <a:pt x="1704691" y="5857875"/>
                </a:lnTo>
                <a:lnTo>
                  <a:pt x="0" y="5857875"/>
                </a:lnTo>
                <a:close/>
              </a:path>
            </a:pathLst>
          </a:custGeom>
        </p:spPr>
        <p:txBody>
          <a:bodyPr wrap="square">
            <a:noAutofit/>
          </a:bodyPr>
          <a:lstStyle>
            <a:lvl1pPr marL="0" indent="0" algn="ctr">
              <a:buNone/>
              <a:defRPr>
                <a:solidFill>
                  <a:schemeClr val="bg1"/>
                </a:solidFill>
              </a:defRPr>
            </a:lvl1pPr>
          </a:lstStyle>
          <a:p>
            <a:endParaRPr lang="en-US"/>
          </a:p>
        </p:txBody>
      </p:sp>
      <p:pic>
        <p:nvPicPr>
          <p:cNvPr id="7" name="Graphic 6">
            <a:extLst>
              <a:ext uri="{FF2B5EF4-FFF2-40B4-BE49-F238E27FC236}">
                <a16:creationId xmlns:a16="http://schemas.microsoft.com/office/drawing/2014/main" id="{AE730C61-B0A5-15E4-EBDC-4DAA74F0270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652" b="34005"/>
          <a:stretch/>
        </p:blipFill>
        <p:spPr>
          <a:xfrm rot="5400000" flipH="1" flipV="1">
            <a:off x="9278992" y="3944992"/>
            <a:ext cx="2764120" cy="3061895"/>
          </a:xfrm>
          <a:prstGeom prst="rect">
            <a:avLst/>
          </a:prstGeom>
        </p:spPr>
      </p:pic>
      <p:pic>
        <p:nvPicPr>
          <p:cNvPr id="876" name="Graphic 875">
            <a:extLst>
              <a:ext uri="{FF2B5EF4-FFF2-40B4-BE49-F238E27FC236}">
                <a16:creationId xmlns:a16="http://schemas.microsoft.com/office/drawing/2014/main" id="{1AD600CE-8F3B-12A6-46EE-EFDBB7A1BB95}"/>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53805" b="26651"/>
          <a:stretch/>
        </p:blipFill>
        <p:spPr>
          <a:xfrm rot="5400000">
            <a:off x="440621" y="2988379"/>
            <a:ext cx="3428999" cy="4310243"/>
          </a:xfrm>
          <a:prstGeom prst="rect">
            <a:avLst/>
          </a:prstGeom>
        </p:spPr>
      </p:pic>
    </p:spTree>
    <p:extLst>
      <p:ext uri="{BB962C8B-B14F-4D97-AF65-F5344CB8AC3E}">
        <p14:creationId xmlns:p14="http://schemas.microsoft.com/office/powerpoint/2010/main" val="413399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and image 0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AF073C-F11E-EB24-742E-8B7ED02C877E}"/>
              </a:ext>
            </a:extLst>
          </p:cNvPr>
          <p:cNvSpPr>
            <a:spLocks noGrp="1"/>
          </p:cNvSpPr>
          <p:nvPr>
            <p:ph type="title"/>
          </p:nvPr>
        </p:nvSpPr>
        <p:spPr/>
        <p:txBody>
          <a:bodyPr/>
          <a:lstStyle/>
          <a:p>
            <a:r>
              <a:rPr lang="en-US"/>
              <a:t>Click to edit Master title style</a:t>
            </a:r>
          </a:p>
        </p:txBody>
      </p:sp>
      <p:sp>
        <p:nvSpPr>
          <p:cNvPr id="2" name="Picture Placeholder 7">
            <a:extLst>
              <a:ext uri="{FF2B5EF4-FFF2-40B4-BE49-F238E27FC236}">
                <a16:creationId xmlns:a16="http://schemas.microsoft.com/office/drawing/2014/main" id="{1153E704-93AB-7E5D-6EB0-56FA23E7BCC7}"/>
              </a:ext>
            </a:extLst>
          </p:cNvPr>
          <p:cNvSpPr>
            <a:spLocks noGrp="1"/>
          </p:cNvSpPr>
          <p:nvPr>
            <p:ph type="pic" sz="quarter" idx="13"/>
          </p:nvPr>
        </p:nvSpPr>
        <p:spPr>
          <a:xfrm>
            <a:off x="0" y="2130552"/>
            <a:ext cx="5641848" cy="3959352"/>
          </a:xfrm>
        </p:spPr>
        <p:txBody>
          <a:bodyPr/>
          <a:lstStyle>
            <a:lvl1pPr marL="0" indent="0">
              <a:buNone/>
              <a:defRPr/>
            </a:lvl1pPr>
          </a:lstStyle>
          <a:p>
            <a:endParaRPr lang="en-US"/>
          </a:p>
        </p:txBody>
      </p:sp>
      <p:sp>
        <p:nvSpPr>
          <p:cNvPr id="6" name="Content Placeholder 5">
            <a:extLst>
              <a:ext uri="{FF2B5EF4-FFF2-40B4-BE49-F238E27FC236}">
                <a16:creationId xmlns:a16="http://schemas.microsoft.com/office/drawing/2014/main" id="{BC168D94-20DF-9647-607F-3DEBED05ECEB}"/>
              </a:ext>
            </a:extLst>
          </p:cNvPr>
          <p:cNvSpPr>
            <a:spLocks noGrp="1"/>
          </p:cNvSpPr>
          <p:nvPr>
            <p:ph sz="quarter" idx="12"/>
          </p:nvPr>
        </p:nvSpPr>
        <p:spPr>
          <a:xfrm>
            <a:off x="6519672" y="2130552"/>
            <a:ext cx="4910328" cy="3959352"/>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B11874E-F900-D5BE-5274-49CBA7F946EC}"/>
              </a:ext>
            </a:extLst>
          </p:cNvPr>
          <p:cNvSpPr>
            <a:spLocks noGrp="1"/>
          </p:cNvSpPr>
          <p:nvPr>
            <p:ph type="ftr" sz="quarter" idx="11"/>
          </p:nvPr>
        </p:nvSpPr>
        <p:spPr/>
        <p:txBody>
          <a:bodyPr/>
          <a:lstStyle/>
          <a:p>
            <a:r>
              <a:rPr lang="en-US"/>
              <a:t>Add Footer</a:t>
            </a:r>
          </a:p>
        </p:txBody>
      </p:sp>
      <p:sp>
        <p:nvSpPr>
          <p:cNvPr id="3" name="Slide Number Placeholder 2">
            <a:extLst>
              <a:ext uri="{FF2B5EF4-FFF2-40B4-BE49-F238E27FC236}">
                <a16:creationId xmlns:a16="http://schemas.microsoft.com/office/drawing/2014/main" id="{E039C676-DCFE-2801-253F-061508F6110B}"/>
              </a:ext>
            </a:extLst>
          </p:cNvPr>
          <p:cNvSpPr>
            <a:spLocks noGrp="1"/>
          </p:cNvSpPr>
          <p:nvPr>
            <p:ph type="sldNum" sz="quarter" idx="10"/>
          </p:nvPr>
        </p:nvSpPr>
        <p:spPr/>
        <p:txBody>
          <a:bodyPr/>
          <a:lstStyle/>
          <a:p>
            <a:pPr algn="ctr"/>
            <a:fld id="{19B51A1E-902D-48AF-9020-955120F399B6}" type="slidenum">
              <a:rPr lang="en-US" smtClean="0"/>
              <a:pPr algn="ctr"/>
              <a:t>‹#›</a:t>
            </a:fld>
            <a:endParaRPr lang="en-US"/>
          </a:p>
        </p:txBody>
      </p:sp>
    </p:spTree>
    <p:extLst>
      <p:ext uri="{BB962C8B-B14F-4D97-AF65-F5344CB8AC3E}">
        <p14:creationId xmlns:p14="http://schemas.microsoft.com/office/powerpoint/2010/main" val="2170702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0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AF073C-F11E-EB24-742E-8B7ED02C877E}"/>
              </a:ext>
            </a:extLst>
          </p:cNvPr>
          <p:cNvSpPr>
            <a:spLocks noGrp="1"/>
          </p:cNvSpPr>
          <p:nvPr>
            <p:ph type="title"/>
          </p:nvPr>
        </p:nvSpPr>
        <p:spPr/>
        <p:txBody>
          <a:bodyPr/>
          <a:lstStyle/>
          <a:p>
            <a:r>
              <a:rPr lang="en-US"/>
              <a:t>Click to edit Master title style</a:t>
            </a:r>
          </a:p>
        </p:txBody>
      </p:sp>
      <p:sp>
        <p:nvSpPr>
          <p:cNvPr id="5" name="Content Placeholder 5">
            <a:extLst>
              <a:ext uri="{FF2B5EF4-FFF2-40B4-BE49-F238E27FC236}">
                <a16:creationId xmlns:a16="http://schemas.microsoft.com/office/drawing/2014/main" id="{A88B6212-D12B-E47E-327B-D1DDE7D71397}"/>
              </a:ext>
            </a:extLst>
          </p:cNvPr>
          <p:cNvSpPr>
            <a:spLocks noGrp="1"/>
          </p:cNvSpPr>
          <p:nvPr>
            <p:ph sz="quarter" idx="13"/>
          </p:nvPr>
        </p:nvSpPr>
        <p:spPr>
          <a:xfrm>
            <a:off x="768096" y="2130552"/>
            <a:ext cx="4910328" cy="39593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BC168D94-20DF-9647-607F-3DEBED05ECEB}"/>
              </a:ext>
            </a:extLst>
          </p:cNvPr>
          <p:cNvSpPr>
            <a:spLocks noGrp="1"/>
          </p:cNvSpPr>
          <p:nvPr>
            <p:ph sz="quarter" idx="12"/>
          </p:nvPr>
        </p:nvSpPr>
        <p:spPr>
          <a:xfrm>
            <a:off x="6519672" y="2130552"/>
            <a:ext cx="4910328" cy="39593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B11874E-F900-D5BE-5274-49CBA7F946EC}"/>
              </a:ext>
            </a:extLst>
          </p:cNvPr>
          <p:cNvSpPr>
            <a:spLocks noGrp="1"/>
          </p:cNvSpPr>
          <p:nvPr>
            <p:ph type="ftr" sz="quarter" idx="11"/>
          </p:nvPr>
        </p:nvSpPr>
        <p:spPr/>
        <p:txBody>
          <a:bodyPr/>
          <a:lstStyle/>
          <a:p>
            <a:r>
              <a:rPr lang="en-US"/>
              <a:t>Add Footer</a:t>
            </a:r>
          </a:p>
        </p:txBody>
      </p:sp>
      <p:sp>
        <p:nvSpPr>
          <p:cNvPr id="3" name="Slide Number Placeholder 2">
            <a:extLst>
              <a:ext uri="{FF2B5EF4-FFF2-40B4-BE49-F238E27FC236}">
                <a16:creationId xmlns:a16="http://schemas.microsoft.com/office/drawing/2014/main" id="{E039C676-DCFE-2801-253F-061508F6110B}"/>
              </a:ext>
            </a:extLst>
          </p:cNvPr>
          <p:cNvSpPr>
            <a:spLocks noGrp="1"/>
          </p:cNvSpPr>
          <p:nvPr>
            <p:ph type="sldNum" sz="quarter" idx="10"/>
          </p:nvPr>
        </p:nvSpPr>
        <p:spPr/>
        <p:txBody>
          <a:bodyPr/>
          <a:lstStyle/>
          <a:p>
            <a:pPr algn="ctr"/>
            <a:fld id="{19B51A1E-902D-48AF-9020-955120F399B6}" type="slidenum">
              <a:rPr lang="en-US" smtClean="0"/>
              <a:pPr algn="ctr"/>
              <a:t>‹#›</a:t>
            </a:fld>
            <a:endParaRPr lang="en-US"/>
          </a:p>
        </p:txBody>
      </p:sp>
    </p:spTree>
    <p:extLst>
      <p:ext uri="{BB962C8B-B14F-4D97-AF65-F5344CB8AC3E}">
        <p14:creationId xmlns:p14="http://schemas.microsoft.com/office/powerpoint/2010/main" val="56924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0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AF073C-F11E-EB24-742E-8B7ED02C877E}"/>
              </a:ext>
            </a:extLst>
          </p:cNvPr>
          <p:cNvSpPr>
            <a:spLocks noGrp="1"/>
          </p:cNvSpPr>
          <p:nvPr>
            <p:ph type="title"/>
          </p:nvPr>
        </p:nvSpPr>
        <p:spPr/>
        <p:txBody>
          <a:bodyPr/>
          <a:lstStyle/>
          <a:p>
            <a:r>
              <a:rPr lang="en-US"/>
              <a:t>Click to edit Master title style</a:t>
            </a:r>
          </a:p>
        </p:txBody>
      </p:sp>
      <p:sp>
        <p:nvSpPr>
          <p:cNvPr id="5" name="Content Placeholder 5">
            <a:extLst>
              <a:ext uri="{FF2B5EF4-FFF2-40B4-BE49-F238E27FC236}">
                <a16:creationId xmlns:a16="http://schemas.microsoft.com/office/drawing/2014/main" id="{A88B6212-D12B-E47E-327B-D1DDE7D71397}"/>
              </a:ext>
            </a:extLst>
          </p:cNvPr>
          <p:cNvSpPr>
            <a:spLocks noGrp="1"/>
          </p:cNvSpPr>
          <p:nvPr>
            <p:ph sz="quarter" idx="13"/>
          </p:nvPr>
        </p:nvSpPr>
        <p:spPr>
          <a:xfrm>
            <a:off x="768096" y="2130552"/>
            <a:ext cx="4206240" cy="3959352"/>
          </a:xfrm>
        </p:spPr>
        <p:txBody>
          <a:bodyPr anchor="t"/>
          <a:lstStyle>
            <a:lvl1pPr marL="347472">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BC168D94-20DF-9647-607F-3DEBED05ECEB}"/>
              </a:ext>
            </a:extLst>
          </p:cNvPr>
          <p:cNvSpPr>
            <a:spLocks noGrp="1"/>
          </p:cNvSpPr>
          <p:nvPr>
            <p:ph sz="quarter" idx="12"/>
          </p:nvPr>
        </p:nvSpPr>
        <p:spPr>
          <a:xfrm>
            <a:off x="5513832" y="2176272"/>
            <a:ext cx="5907024" cy="39593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B11874E-F900-D5BE-5274-49CBA7F946EC}"/>
              </a:ext>
            </a:extLst>
          </p:cNvPr>
          <p:cNvSpPr>
            <a:spLocks noGrp="1"/>
          </p:cNvSpPr>
          <p:nvPr>
            <p:ph type="ftr" sz="quarter" idx="11"/>
          </p:nvPr>
        </p:nvSpPr>
        <p:spPr/>
        <p:txBody>
          <a:bodyPr/>
          <a:lstStyle/>
          <a:p>
            <a:r>
              <a:rPr lang="en-US"/>
              <a:t>Add Footer</a:t>
            </a:r>
          </a:p>
        </p:txBody>
      </p:sp>
      <p:sp>
        <p:nvSpPr>
          <p:cNvPr id="3" name="Slide Number Placeholder 2">
            <a:extLst>
              <a:ext uri="{FF2B5EF4-FFF2-40B4-BE49-F238E27FC236}">
                <a16:creationId xmlns:a16="http://schemas.microsoft.com/office/drawing/2014/main" id="{E039C676-DCFE-2801-253F-061508F6110B}"/>
              </a:ext>
            </a:extLst>
          </p:cNvPr>
          <p:cNvSpPr>
            <a:spLocks noGrp="1"/>
          </p:cNvSpPr>
          <p:nvPr>
            <p:ph type="sldNum" sz="quarter" idx="10"/>
          </p:nvPr>
        </p:nvSpPr>
        <p:spPr/>
        <p:txBody>
          <a:bodyPr/>
          <a:lstStyle/>
          <a:p>
            <a:pPr algn="ctr"/>
            <a:fld id="{19B51A1E-902D-48AF-9020-955120F399B6}" type="slidenum">
              <a:rPr lang="en-US" smtClean="0"/>
              <a:pPr algn="ctr"/>
              <a:t>‹#›</a:t>
            </a:fld>
            <a:endParaRPr lang="en-US"/>
          </a:p>
        </p:txBody>
      </p:sp>
    </p:spTree>
    <p:extLst>
      <p:ext uri="{BB962C8B-B14F-4D97-AF65-F5344CB8AC3E}">
        <p14:creationId xmlns:p14="http://schemas.microsoft.com/office/powerpoint/2010/main" val="645539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768096" y="996696"/>
            <a:ext cx="10652760" cy="914400"/>
          </a:xfrm>
          <a:prstGeom prst="rect">
            <a:avLst/>
          </a:prstGeom>
          <a:noFill/>
        </p:spPr>
        <p:txBody>
          <a:bodyPr vert="horz" lIns="91440" tIns="45720" rIns="91440" bIns="45720" rtlCol="0" anchor="t">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768096" y="2450591"/>
            <a:ext cx="10652761" cy="34875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34800" y="6400800"/>
            <a:ext cx="457200" cy="457200"/>
          </a:xfrm>
          <a:prstGeom prst="rect">
            <a:avLst/>
          </a:prstGeom>
          <a:noFill/>
        </p:spPr>
        <p:txBody>
          <a:bodyPr anchor="ctr"/>
          <a:lstStyle>
            <a:lvl1pPr algn="ctr">
              <a:defRPr lang="en-US" sz="1200" b="1" i="0" smtClean="0">
                <a:solidFill>
                  <a:schemeClr val="accent3"/>
                </a:solidFill>
                <a:latin typeface="+mn-lt"/>
              </a:defRPr>
            </a:lvl1pPr>
          </a:lstStyle>
          <a:p>
            <a:fld id="{19B51A1E-902D-48AF-9020-955120F399B6}" type="slidenum">
              <a:rPr lang="en-US" smtClean="0"/>
              <a:pPr/>
              <a:t>‹#›</a:t>
            </a:fld>
            <a:endParaRPr lang="en-US"/>
          </a:p>
        </p:txBody>
      </p:sp>
      <p:sp>
        <p:nvSpPr>
          <p:cNvPr id="4" name="TextBox 3">
            <a:extLst>
              <a:ext uri="{FF2B5EF4-FFF2-40B4-BE49-F238E27FC236}">
                <a16:creationId xmlns:a16="http://schemas.microsoft.com/office/drawing/2014/main" id="{066E99AD-9348-1084-6E11-26968BDE3782}"/>
              </a:ext>
            </a:extLst>
          </p:cNvPr>
          <p:cNvSpPr txBox="1"/>
          <p:nvPr userDrawn="1"/>
        </p:nvSpPr>
        <p:spPr>
          <a:xfrm>
            <a:off x="11741419" y="-1537"/>
            <a:ext cx="457200" cy="457200"/>
          </a:xfrm>
          <a:prstGeom prst="rect">
            <a:avLst/>
          </a:prstGeom>
          <a:noFill/>
        </p:spPr>
        <p:txBody>
          <a:bodyPr wrap="square" rtlCol="0" anchor="ctr">
            <a:noAutofit/>
          </a:bodyPr>
          <a:lstStyle/>
          <a:p>
            <a:pPr algn="ctr"/>
            <a:r>
              <a:rPr lang="en-US" sz="4000" b="0">
                <a:solidFill>
                  <a:schemeClr val="accent3"/>
                </a:solidFill>
                <a:latin typeface="+mn-lt"/>
                <a:ea typeface="BIZ UDPGothic" panose="020B0400000000000000" pitchFamily="34" charset="-128"/>
              </a:rPr>
              <a:t>*</a:t>
            </a:r>
          </a:p>
        </p:txBody>
      </p:sp>
      <p:cxnSp>
        <p:nvCxnSpPr>
          <p:cNvPr id="5" name="Straight Connector 4">
            <a:extLst>
              <a:ext uri="{FF2B5EF4-FFF2-40B4-BE49-F238E27FC236}">
                <a16:creationId xmlns:a16="http://schemas.microsoft.com/office/drawing/2014/main" id="{12047422-8CC9-77AE-C87B-852011B8253E}"/>
              </a:ext>
            </a:extLst>
          </p:cNvPr>
          <p:cNvCxnSpPr>
            <a:cxnSpLocks/>
          </p:cNvCxnSpPr>
          <p:nvPr userDrawn="1"/>
        </p:nvCxnSpPr>
        <p:spPr>
          <a:xfrm>
            <a:off x="0" y="457200"/>
            <a:ext cx="1219200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FC25401-8B16-54B2-8DFB-324B1C3F7DD3}"/>
              </a:ext>
            </a:extLst>
          </p:cNvPr>
          <p:cNvCxnSpPr>
            <a:cxnSpLocks/>
          </p:cNvCxnSpPr>
          <p:nvPr userDrawn="1"/>
        </p:nvCxnSpPr>
        <p:spPr>
          <a:xfrm>
            <a:off x="11734800" y="0"/>
            <a:ext cx="0" cy="6858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Footer Placeholder 5">
            <a:extLst>
              <a:ext uri="{FF2B5EF4-FFF2-40B4-BE49-F238E27FC236}">
                <a16:creationId xmlns:a16="http://schemas.microsoft.com/office/drawing/2014/main" id="{4702C82C-C24B-9094-A3C6-7670E28B8D16}"/>
              </a:ext>
            </a:extLst>
          </p:cNvPr>
          <p:cNvSpPr>
            <a:spLocks noGrp="1"/>
          </p:cNvSpPr>
          <p:nvPr>
            <p:ph type="ftr" sz="quarter" idx="3"/>
          </p:nvPr>
        </p:nvSpPr>
        <p:spPr>
          <a:xfrm rot="5400000">
            <a:off x="8991601" y="3200399"/>
            <a:ext cx="5943596" cy="457199"/>
          </a:xfrm>
          <a:prstGeom prst="rect">
            <a:avLst/>
          </a:prstGeom>
        </p:spPr>
        <p:txBody>
          <a:bodyPr anchor="ctr"/>
          <a:lstStyle>
            <a:lvl1pPr algn="ctr">
              <a:defRPr sz="1200" b="1" i="0" spc="0">
                <a:solidFill>
                  <a:schemeClr val="accent3"/>
                </a:solidFill>
                <a:latin typeface="+mn-lt"/>
              </a:defRPr>
            </a:lvl1pPr>
          </a:lstStyle>
          <a:p>
            <a:r>
              <a:rPr lang="en-US"/>
              <a:t>Add Footer</a:t>
            </a: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l" defTabSz="914400" rtl="0" eaLnBrk="1" latinLnBrk="0" hangingPunct="1">
        <a:lnSpc>
          <a:spcPct val="75000"/>
        </a:lnSpc>
        <a:spcBef>
          <a:spcPct val="0"/>
        </a:spcBef>
        <a:buNone/>
        <a:defRPr sz="4000" b="1" kern="1200" spc="-150" baseline="0">
          <a:solidFill>
            <a:schemeClr val="accent3"/>
          </a:solidFill>
          <a:latin typeface="+mj-lt"/>
          <a:ea typeface="+mj-ea"/>
          <a:cs typeface="+mj-cs"/>
        </a:defRPr>
      </a:lvl1pPr>
    </p:titleStyle>
    <p:bodyStyle>
      <a:lvl1pPr marL="347472"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1pPr>
      <a:lvl2pPr marL="731520"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2pPr>
      <a:lvl3pPr marL="1097280"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463040"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828800" indent="-347472" algn="l" defTabSz="914400" rtl="0" eaLnBrk="1" latinLnBrk="0" hangingPunct="1">
        <a:lnSpc>
          <a:spcPct val="125000"/>
        </a:lnSpc>
        <a:spcBef>
          <a:spcPts val="0"/>
        </a:spcBef>
        <a:buClrTx/>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40570-13B1-E20C-28EA-4514891DB373}"/>
              </a:ext>
            </a:extLst>
          </p:cNvPr>
          <p:cNvSpPr>
            <a:spLocks noGrp="1"/>
          </p:cNvSpPr>
          <p:nvPr>
            <p:ph type="title"/>
          </p:nvPr>
        </p:nvSpPr>
        <p:spPr>
          <a:xfrm>
            <a:off x="768096" y="996696"/>
            <a:ext cx="10689336" cy="3383280"/>
          </a:xfrm>
        </p:spPr>
        <p:txBody>
          <a:bodyPr/>
          <a:lstStyle/>
          <a:p>
            <a:br>
              <a:rPr lang="en-US" dirty="0">
                <a:ea typeface="Batang"/>
              </a:rPr>
            </a:br>
            <a:r>
              <a:rPr lang="en-US" dirty="0"/>
              <a:t>Food Insecurity for Northern Indigenous Communities in Whitehorse, Yukon </a:t>
            </a:r>
            <a:endParaRPr lang="en-US" dirty="0">
              <a:ea typeface="Batang"/>
            </a:endParaRPr>
          </a:p>
        </p:txBody>
      </p:sp>
      <p:sp>
        <p:nvSpPr>
          <p:cNvPr id="3" name="Text Placeholder 2">
            <a:extLst>
              <a:ext uri="{FF2B5EF4-FFF2-40B4-BE49-F238E27FC236}">
                <a16:creationId xmlns:a16="http://schemas.microsoft.com/office/drawing/2014/main" id="{E9D97285-76D8-7E4B-5301-2C5C7F50D0A6}"/>
              </a:ext>
            </a:extLst>
          </p:cNvPr>
          <p:cNvSpPr>
            <a:spLocks noGrp="1"/>
          </p:cNvSpPr>
          <p:nvPr>
            <p:ph type="body" sz="quarter" idx="10"/>
          </p:nvPr>
        </p:nvSpPr>
        <p:spPr>
          <a:xfrm>
            <a:off x="6099048" y="4718304"/>
            <a:ext cx="5367528" cy="1371600"/>
          </a:xfrm>
        </p:spPr>
        <p:txBody>
          <a:bodyPr>
            <a:normAutofit fontScale="85000" lnSpcReduction="10000"/>
          </a:bodyPr>
          <a:lstStyle/>
          <a:p>
            <a:r>
              <a:rPr lang="en-US" dirty="0"/>
              <a:t>Brenna Bull, Chelsey Jeffrey and Joscelyne Bergen</a:t>
            </a:r>
          </a:p>
          <a:p>
            <a:r>
              <a:rPr lang="en-US" dirty="0">
                <a:ea typeface="Batang"/>
              </a:rPr>
              <a:t>HLTH 5200: The Canadian Health Care System</a:t>
            </a:r>
          </a:p>
          <a:p>
            <a:r>
              <a:rPr lang="en-US" dirty="0">
                <a:ea typeface="Batang"/>
              </a:rPr>
              <a:t>Dr. Anila Virani</a:t>
            </a:r>
          </a:p>
          <a:p>
            <a:r>
              <a:rPr lang="en-US" dirty="0">
                <a:ea typeface="Batang"/>
              </a:rPr>
              <a:t>November 5, 2025</a:t>
            </a:r>
          </a:p>
        </p:txBody>
      </p:sp>
    </p:spTree>
    <p:extLst>
      <p:ext uri="{BB962C8B-B14F-4D97-AF65-F5344CB8AC3E}">
        <p14:creationId xmlns:p14="http://schemas.microsoft.com/office/powerpoint/2010/main" val="1068343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35764A-06BF-17D4-EE6D-670F5F3FC09A}"/>
              </a:ext>
            </a:extLst>
          </p:cNvPr>
          <p:cNvSpPr>
            <a:spLocks noGrp="1"/>
          </p:cNvSpPr>
          <p:nvPr>
            <p:ph type="title"/>
          </p:nvPr>
        </p:nvSpPr>
        <p:spPr>
          <a:xfrm>
            <a:off x="768096" y="996696"/>
            <a:ext cx="10652760" cy="914400"/>
          </a:xfrm>
        </p:spPr>
        <p:txBody>
          <a:bodyPr/>
          <a:lstStyle/>
          <a:p>
            <a:r>
              <a:rPr lang="en-US" dirty="0"/>
              <a:t>Introduction</a:t>
            </a:r>
            <a:br>
              <a:rPr lang="en-US" dirty="0"/>
            </a:br>
            <a:endParaRPr lang="en-US">
              <a:ea typeface="Batang"/>
            </a:endParaRPr>
          </a:p>
        </p:txBody>
      </p:sp>
      <p:sp>
        <p:nvSpPr>
          <p:cNvPr id="3" name="Content Placeholder 2">
            <a:extLst>
              <a:ext uri="{FF2B5EF4-FFF2-40B4-BE49-F238E27FC236}">
                <a16:creationId xmlns:a16="http://schemas.microsoft.com/office/drawing/2014/main" id="{009B3696-52AB-4FB9-4BF7-D8F7C8A7567E}"/>
              </a:ext>
            </a:extLst>
          </p:cNvPr>
          <p:cNvSpPr>
            <a:spLocks noGrp="1"/>
          </p:cNvSpPr>
          <p:nvPr>
            <p:ph sz="quarter" idx="12"/>
          </p:nvPr>
        </p:nvSpPr>
        <p:spPr>
          <a:xfrm>
            <a:off x="6519672" y="2130552"/>
            <a:ext cx="4910328" cy="3959352"/>
          </a:xfrm>
        </p:spPr>
        <p:txBody>
          <a:bodyPr vert="horz" lIns="91440" tIns="45720" rIns="91440" bIns="45720" rtlCol="0" anchor="t">
            <a:normAutofit/>
          </a:bodyPr>
          <a:lstStyle/>
          <a:p>
            <a:pPr marL="0" indent="0">
              <a:buNone/>
            </a:pPr>
            <a:endParaRPr lang="en-US" dirty="0">
              <a:ea typeface="Batang"/>
            </a:endParaRPr>
          </a:p>
          <a:p>
            <a:pPr marL="347345" indent="-347345"/>
            <a:r>
              <a:rPr lang="en-US" sz="2400" dirty="0">
                <a:ea typeface="Batang"/>
              </a:rPr>
              <a:t>Brenna (Mission)</a:t>
            </a:r>
          </a:p>
          <a:p>
            <a:pPr marL="347345" indent="-347345"/>
            <a:r>
              <a:rPr lang="en-US" sz="2400" dirty="0">
                <a:ea typeface="Batang"/>
              </a:rPr>
              <a:t>Chelsey (Calgary)</a:t>
            </a:r>
          </a:p>
          <a:p>
            <a:pPr marL="347345" indent="-347345"/>
            <a:r>
              <a:rPr lang="en-US" sz="2400" dirty="0">
                <a:ea typeface="Batang"/>
              </a:rPr>
              <a:t>Joscelyne (Whitehorse)</a:t>
            </a:r>
          </a:p>
        </p:txBody>
      </p:sp>
      <p:sp>
        <p:nvSpPr>
          <p:cNvPr id="2" name="Slide Number Placeholder 1">
            <a:extLst>
              <a:ext uri="{FF2B5EF4-FFF2-40B4-BE49-F238E27FC236}">
                <a16:creationId xmlns:a16="http://schemas.microsoft.com/office/drawing/2014/main" id="{D3ADF6CA-8CF2-F784-C54C-19B53962377A}"/>
              </a:ext>
            </a:extLst>
          </p:cNvPr>
          <p:cNvSpPr>
            <a:spLocks noGrp="1"/>
          </p:cNvSpPr>
          <p:nvPr>
            <p:ph type="sldNum" sz="quarter" idx="10"/>
          </p:nvPr>
        </p:nvSpPr>
        <p:spPr>
          <a:xfrm>
            <a:off x="11734800" y="6400800"/>
            <a:ext cx="457200" cy="457200"/>
          </a:xfrm>
        </p:spPr>
        <p:txBody>
          <a:bodyPr/>
          <a:lstStyle/>
          <a:p>
            <a:fld id="{19B51A1E-902D-48AF-9020-955120F399B6}" type="slidenum">
              <a:rPr lang="en-US" smtClean="0"/>
              <a:pPr/>
              <a:t>2</a:t>
            </a:fld>
            <a:endParaRPr lang="en-US"/>
          </a:p>
        </p:txBody>
      </p:sp>
      <p:pic>
        <p:nvPicPr>
          <p:cNvPr id="5" name="Graphic 4">
            <a:extLst>
              <a:ext uri="{FF2B5EF4-FFF2-40B4-BE49-F238E27FC236}">
                <a16:creationId xmlns:a16="http://schemas.microsoft.com/office/drawing/2014/main" id="{6C0775F8-EE40-4EDC-EAE1-DBCF8D2066BD}"/>
              </a:ext>
            </a:extLst>
          </p:cNvPr>
          <p:cNvPicPr>
            <a:picLocks noChangeAspect="1"/>
            <a:extLst>
              <a:ext uri="{51228E76-BA90-4043-B771-695A4F85340A}">
                <alf:liveFeedProps xmlns:alf="http://schemas.microsoft.com/office/drawing/2021/livefeed"/>
              </a:ext>
            </a:extLst>
          </p:cNvPicPr>
          <p:nvPr/>
        </p:nvPicPr>
        <p:blipFill>
          <a:blip r:embed="rId3">
            <a:extLst>
              <a:ext uri="{96DAC541-7B7A-43D3-8B79-37D633B846F1}">
                <asvg:svgBlip xmlns:asvg="http://schemas.microsoft.com/office/drawing/2016/SVG/main" r:embed="rId4"/>
              </a:ext>
            </a:extLst>
          </a:blip>
          <a:stretch>
            <a:fillRect/>
          </a:stretch>
        </p:blipFill>
        <p:spPr>
          <a:xfrm>
            <a:off x="1233137" y="2288142"/>
            <a:ext cx="2375681" cy="2057400"/>
          </a:xfrm>
          <a:prstGeom prst="hexagon">
            <a:avLst>
              <a:gd name="adj" fmla="val 29000"/>
              <a:gd name="vf" fmla="val 115470"/>
            </a:avLst>
          </a:prstGeom>
          <a:effectLst>
            <a:outerShdw blurRad="190500" algn="tl" rotWithShape="0">
              <a:srgbClr val="000000">
                <a:alpha val="30000"/>
              </a:srgbClr>
            </a:outerShdw>
          </a:effectLst>
        </p:spPr>
      </p:pic>
      <p:pic>
        <p:nvPicPr>
          <p:cNvPr id="6" name="Picture 5" descr="A group of trees covered in snow">
            <a:extLst>
              <a:ext uri="{FF2B5EF4-FFF2-40B4-BE49-F238E27FC236}">
                <a16:creationId xmlns:a16="http://schemas.microsoft.com/office/drawing/2014/main" id="{21C42917-B269-183B-F8EB-88F83FB2D12E}"/>
              </a:ext>
            </a:extLst>
          </p:cNvPr>
          <p:cNvPicPr>
            <a:picLocks noChangeAspect="1"/>
          </p:cNvPicPr>
          <p:nvPr/>
        </p:nvPicPr>
        <p:blipFill>
          <a:blip r:embed="rId5"/>
          <a:stretch>
            <a:fillRect/>
          </a:stretch>
        </p:blipFill>
        <p:spPr>
          <a:xfrm>
            <a:off x="593507" y="2129425"/>
            <a:ext cx="4908984" cy="3225453"/>
          </a:xfrm>
          <a:prstGeom prst="rect">
            <a:avLst/>
          </a:prstGeom>
        </p:spPr>
      </p:pic>
    </p:spTree>
    <p:extLst>
      <p:ext uri="{BB962C8B-B14F-4D97-AF65-F5344CB8AC3E}">
        <p14:creationId xmlns:p14="http://schemas.microsoft.com/office/powerpoint/2010/main" val="1659570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7D8619-1B86-47C0-0EF6-BD7B33463696}"/>
              </a:ext>
            </a:extLst>
          </p:cNvPr>
          <p:cNvSpPr>
            <a:spLocks noGrp="1"/>
          </p:cNvSpPr>
          <p:nvPr>
            <p:ph type="title"/>
          </p:nvPr>
        </p:nvSpPr>
        <p:spPr>
          <a:xfrm>
            <a:off x="1225296" y="1712516"/>
            <a:ext cx="7708392" cy="724882"/>
          </a:xfrm>
        </p:spPr>
        <p:txBody>
          <a:bodyPr/>
          <a:lstStyle/>
          <a:p>
            <a:r>
              <a:rPr lang="en-US" dirty="0"/>
              <a:t>Wicked Problem</a:t>
            </a:r>
            <a:endParaRPr lang="en-US" dirty="0">
              <a:ea typeface="Batang"/>
            </a:endParaRPr>
          </a:p>
        </p:txBody>
      </p:sp>
      <p:sp>
        <p:nvSpPr>
          <p:cNvPr id="2" name="Text Placeholder 1">
            <a:extLst>
              <a:ext uri="{FF2B5EF4-FFF2-40B4-BE49-F238E27FC236}">
                <a16:creationId xmlns:a16="http://schemas.microsoft.com/office/drawing/2014/main" id="{3A923FBA-7788-70A6-BB80-20E32A13EAEA}"/>
              </a:ext>
            </a:extLst>
          </p:cNvPr>
          <p:cNvSpPr>
            <a:spLocks noGrp="1"/>
          </p:cNvSpPr>
          <p:nvPr>
            <p:ph type="body" sz="quarter" idx="10"/>
          </p:nvPr>
        </p:nvSpPr>
        <p:spPr>
          <a:xfrm>
            <a:off x="1225296" y="2559195"/>
            <a:ext cx="8712561" cy="2716516"/>
          </a:xfrm>
        </p:spPr>
        <p:txBody>
          <a:bodyPr vert="horz" lIns="91440" tIns="45720" rIns="91440" bIns="45720" rtlCol="0" anchor="b">
            <a:noAutofit/>
          </a:bodyPr>
          <a:lstStyle/>
          <a:p>
            <a:pPr marL="347345" indent="-347345">
              <a:buFont typeface="Arial"/>
              <a:buChar char="•"/>
            </a:pPr>
            <a:r>
              <a:rPr lang="en-US" sz="2800" dirty="0">
                <a:solidFill>
                  <a:schemeClr val="bg2"/>
                </a:solidFill>
                <a:latin typeface="Bookman Old Style"/>
                <a:ea typeface="Batang"/>
              </a:rPr>
              <a:t>Food Insecurity for Northern Indigenous Communities in Whitehorse, Yukon</a:t>
            </a:r>
          </a:p>
          <a:p>
            <a:pPr marL="347345" indent="-347345">
              <a:buFont typeface="Arial"/>
              <a:buChar char="•"/>
            </a:pPr>
            <a:r>
              <a:rPr lang="en-US" sz="2800" dirty="0">
                <a:solidFill>
                  <a:schemeClr val="bg2"/>
                </a:solidFill>
                <a:latin typeface="Bookman Old Style"/>
                <a:ea typeface="Batang"/>
              </a:rPr>
              <a:t>What is Food Insecurity </a:t>
            </a:r>
          </a:p>
          <a:p>
            <a:pPr marL="347345" indent="-347345">
              <a:buFont typeface="Arial"/>
              <a:buChar char="•"/>
            </a:pPr>
            <a:r>
              <a:rPr lang="en-US" sz="2800" dirty="0">
                <a:solidFill>
                  <a:schemeClr val="bg2"/>
                </a:solidFill>
                <a:latin typeface="Bookman Old Style"/>
                <a:ea typeface="Batang"/>
              </a:rPr>
              <a:t>How is this problem unique in Whitehorse </a:t>
            </a:r>
          </a:p>
          <a:p>
            <a:pPr marL="347345" indent="-347345">
              <a:buFont typeface="Arial"/>
              <a:buChar char="•"/>
            </a:pPr>
            <a:r>
              <a:rPr lang="en-US" sz="2800" dirty="0">
                <a:solidFill>
                  <a:schemeClr val="bg2"/>
                </a:solidFill>
                <a:latin typeface="Bookman Old Style"/>
                <a:ea typeface="Batang"/>
              </a:rPr>
              <a:t>Solutions</a:t>
            </a:r>
          </a:p>
        </p:txBody>
      </p:sp>
    </p:spTree>
    <p:extLst>
      <p:ext uri="{BB962C8B-B14F-4D97-AF65-F5344CB8AC3E}">
        <p14:creationId xmlns:p14="http://schemas.microsoft.com/office/powerpoint/2010/main" val="2609339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6FD60E-B013-52DF-354C-D8DB8814C97A}"/>
              </a:ext>
            </a:extLst>
          </p:cNvPr>
          <p:cNvSpPr>
            <a:spLocks noGrp="1"/>
          </p:cNvSpPr>
          <p:nvPr>
            <p:ph type="title"/>
          </p:nvPr>
        </p:nvSpPr>
        <p:spPr>
          <a:xfrm>
            <a:off x="768096" y="996696"/>
            <a:ext cx="10652760" cy="914400"/>
          </a:xfrm>
        </p:spPr>
        <p:txBody>
          <a:bodyPr/>
          <a:lstStyle/>
          <a:p>
            <a:r>
              <a:rPr lang="en-US" dirty="0"/>
              <a:t>Suggested Solutions</a:t>
            </a:r>
            <a:br>
              <a:rPr lang="en-US" dirty="0"/>
            </a:br>
            <a:endParaRPr lang="en-US">
              <a:ea typeface="Batang"/>
            </a:endParaRPr>
          </a:p>
        </p:txBody>
      </p:sp>
      <p:sp>
        <p:nvSpPr>
          <p:cNvPr id="3" name="Content Placeholder 2">
            <a:extLst>
              <a:ext uri="{FF2B5EF4-FFF2-40B4-BE49-F238E27FC236}">
                <a16:creationId xmlns:a16="http://schemas.microsoft.com/office/drawing/2014/main" id="{71A1CBCB-2951-076C-4CAB-1BC00C3F17D8}"/>
              </a:ext>
            </a:extLst>
          </p:cNvPr>
          <p:cNvSpPr>
            <a:spLocks noGrp="1"/>
          </p:cNvSpPr>
          <p:nvPr>
            <p:ph sz="quarter" idx="12"/>
          </p:nvPr>
        </p:nvSpPr>
        <p:spPr>
          <a:xfrm>
            <a:off x="768096" y="2130552"/>
            <a:ext cx="4910328" cy="3959352"/>
          </a:xfrm>
        </p:spPr>
        <p:txBody>
          <a:bodyPr vert="horz" lIns="91440" tIns="45720" rIns="91440" bIns="45720" rtlCol="0" anchor="t">
            <a:normAutofit/>
          </a:bodyPr>
          <a:lstStyle/>
          <a:p>
            <a:pPr marL="347345" indent="-347345"/>
            <a:endParaRPr lang="en-US" sz="2000" dirty="0">
              <a:ea typeface="Batang"/>
            </a:endParaRPr>
          </a:p>
          <a:p>
            <a:pPr marL="347345" indent="-347345"/>
            <a:r>
              <a:rPr lang="en-US" sz="2000" b="1" dirty="0">
                <a:ea typeface="Batang"/>
              </a:rPr>
              <a:t>Brenna</a:t>
            </a:r>
            <a:r>
              <a:rPr lang="en-US" sz="2000" dirty="0">
                <a:ea typeface="Batang"/>
              </a:rPr>
              <a:t>- </a:t>
            </a:r>
            <a:r>
              <a:rPr lang="en-US" sz="2000" dirty="0">
                <a:latin typeface="Batang"/>
                <a:ea typeface="Batang"/>
                <a:cs typeface="Calibri"/>
              </a:rPr>
              <a:t>Community Greenhouses and Indoor Growing Projects </a:t>
            </a:r>
          </a:p>
          <a:p>
            <a:pPr marL="347345" indent="-347345"/>
            <a:r>
              <a:rPr lang="en-US" sz="2000" b="1" dirty="0">
                <a:ea typeface="Batang"/>
              </a:rPr>
              <a:t>Joscelyne</a:t>
            </a:r>
            <a:r>
              <a:rPr lang="en-US" sz="2000" dirty="0">
                <a:ea typeface="Batang"/>
              </a:rPr>
              <a:t>- Nursing advocacy for policy change to increase traditional foods in healthcare</a:t>
            </a:r>
          </a:p>
          <a:p>
            <a:pPr marL="347345" indent="-347345"/>
            <a:r>
              <a:rPr lang="en-US" sz="2000" b="1" dirty="0">
                <a:ea typeface="Batang"/>
              </a:rPr>
              <a:t>Chelsey</a:t>
            </a:r>
            <a:r>
              <a:rPr lang="en-US" sz="2000" dirty="0">
                <a:ea typeface="Batang"/>
              </a:rPr>
              <a:t>- Establishing Community Freezer Programs </a:t>
            </a:r>
          </a:p>
          <a:p>
            <a:pPr marL="347345" indent="-347345"/>
            <a:endParaRPr lang="en-US" dirty="0">
              <a:ea typeface="Batang"/>
            </a:endParaRPr>
          </a:p>
        </p:txBody>
      </p:sp>
      <p:sp>
        <p:nvSpPr>
          <p:cNvPr id="2" name="Slide Number Placeholder 1">
            <a:extLst>
              <a:ext uri="{FF2B5EF4-FFF2-40B4-BE49-F238E27FC236}">
                <a16:creationId xmlns:a16="http://schemas.microsoft.com/office/drawing/2014/main" id="{9B775CAD-60B4-E2CC-3451-3AB56951D128}"/>
              </a:ext>
            </a:extLst>
          </p:cNvPr>
          <p:cNvSpPr>
            <a:spLocks noGrp="1"/>
          </p:cNvSpPr>
          <p:nvPr>
            <p:ph type="sldNum" sz="quarter" idx="10"/>
          </p:nvPr>
        </p:nvSpPr>
        <p:spPr>
          <a:xfrm>
            <a:off x="11734800" y="6400800"/>
            <a:ext cx="457200" cy="457200"/>
          </a:xfrm>
        </p:spPr>
        <p:txBody>
          <a:bodyPr/>
          <a:lstStyle/>
          <a:p>
            <a:fld id="{19B51A1E-902D-48AF-9020-955120F399B6}" type="slidenum">
              <a:rPr lang="en-US" smtClean="0"/>
              <a:pPr/>
              <a:t>4</a:t>
            </a:fld>
            <a:endParaRPr lang="en-US"/>
          </a:p>
        </p:txBody>
      </p:sp>
    </p:spTree>
    <p:extLst>
      <p:ext uri="{BB962C8B-B14F-4D97-AF65-F5344CB8AC3E}">
        <p14:creationId xmlns:p14="http://schemas.microsoft.com/office/powerpoint/2010/main" val="3110353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48DF0-7084-7BF8-351B-40A6ECDD02AF}"/>
              </a:ext>
            </a:extLst>
          </p:cNvPr>
          <p:cNvSpPr>
            <a:spLocks noGrp="1"/>
          </p:cNvSpPr>
          <p:nvPr>
            <p:ph type="title"/>
          </p:nvPr>
        </p:nvSpPr>
        <p:spPr>
          <a:xfrm>
            <a:off x="6099048" y="543125"/>
            <a:ext cx="5641848" cy="5315082"/>
          </a:xfrm>
        </p:spPr>
        <p:txBody>
          <a:bodyPr/>
          <a:lstStyle/>
          <a:p>
            <a:r>
              <a:rPr lang="en-US" dirty="0"/>
              <a:t>Solution 1- </a:t>
            </a:r>
            <a:r>
              <a:rPr lang="en-US" b="0" dirty="0"/>
              <a:t>Community Greenhouses and Indoor Growing Projects</a:t>
            </a:r>
            <a:endParaRPr lang="en-US" b="0" dirty="0">
              <a:ea typeface="Batang"/>
            </a:endParaRPr>
          </a:p>
        </p:txBody>
      </p:sp>
      <p:pic>
        <p:nvPicPr>
          <p:cNvPr id="4" name="Picture Placeholder 3" descr="Rows of small plants growing in dome greenhouse">
            <a:extLst>
              <a:ext uri="{FF2B5EF4-FFF2-40B4-BE49-F238E27FC236}">
                <a16:creationId xmlns:a16="http://schemas.microsoft.com/office/drawing/2014/main" id="{E56679ED-837A-D8E7-2D64-459886A1E9C4}"/>
              </a:ext>
            </a:extLst>
          </p:cNvPr>
          <p:cNvPicPr>
            <a:picLocks noGrp="1" noChangeAspect="1"/>
          </p:cNvPicPr>
          <p:nvPr>
            <p:ph type="pic" sz="quarter" idx="13"/>
          </p:nvPr>
        </p:nvPicPr>
        <p:blipFill>
          <a:blip r:embed="rId3"/>
          <a:srcRect l="24568" r="24568"/>
          <a:stretch/>
        </p:blipFill>
        <p:spPr>
          <a:xfrm>
            <a:off x="1063117" y="500063"/>
            <a:ext cx="3971925" cy="5857875"/>
          </a:xfrm>
        </p:spPr>
      </p:pic>
    </p:spTree>
    <p:extLst>
      <p:ext uri="{BB962C8B-B14F-4D97-AF65-F5344CB8AC3E}">
        <p14:creationId xmlns:p14="http://schemas.microsoft.com/office/powerpoint/2010/main" val="3901938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4F4A17-E5E3-3BBB-506A-67A82AC57277}"/>
              </a:ext>
            </a:extLst>
          </p:cNvPr>
          <p:cNvSpPr>
            <a:spLocks noGrp="1"/>
          </p:cNvSpPr>
          <p:nvPr>
            <p:ph type="title"/>
          </p:nvPr>
        </p:nvSpPr>
        <p:spPr>
          <a:xfrm>
            <a:off x="768096" y="996696"/>
            <a:ext cx="10652760" cy="914400"/>
          </a:xfrm>
        </p:spPr>
        <p:txBody>
          <a:bodyPr/>
          <a:lstStyle/>
          <a:p>
            <a:r>
              <a:rPr lang="en-US" dirty="0"/>
              <a:t>Community Greenhouses and Indoor Growing Projects-Brenna</a:t>
            </a:r>
            <a:br>
              <a:rPr lang="en-US" dirty="0"/>
            </a:br>
            <a:endParaRPr lang="en-US">
              <a:ea typeface="Batang"/>
            </a:endParaRPr>
          </a:p>
        </p:txBody>
      </p:sp>
      <p:pic>
        <p:nvPicPr>
          <p:cNvPr id="10" name="Picture Placeholder 9" descr="Person holding plant while planting and look at camera">
            <a:extLst>
              <a:ext uri="{FF2B5EF4-FFF2-40B4-BE49-F238E27FC236}">
                <a16:creationId xmlns:a16="http://schemas.microsoft.com/office/drawing/2014/main" id="{E506EBFB-3935-41C7-DC88-8D97961C43B0}"/>
              </a:ext>
            </a:extLst>
          </p:cNvPr>
          <p:cNvPicPr>
            <a:picLocks noGrp="1" noChangeAspect="1"/>
          </p:cNvPicPr>
          <p:nvPr>
            <p:ph type="pic" sz="quarter" idx="13"/>
          </p:nvPr>
        </p:nvPicPr>
        <p:blipFill>
          <a:blip r:embed="rId2"/>
          <a:srcRect l="63" r="63"/>
          <a:stretch/>
        </p:blipFill>
        <p:spPr>
          <a:xfrm>
            <a:off x="0" y="2130552"/>
            <a:ext cx="5641848" cy="3959352"/>
          </a:xfrm>
        </p:spPr>
      </p:pic>
      <p:sp>
        <p:nvSpPr>
          <p:cNvPr id="3" name="Content Placeholder 2">
            <a:extLst>
              <a:ext uri="{FF2B5EF4-FFF2-40B4-BE49-F238E27FC236}">
                <a16:creationId xmlns:a16="http://schemas.microsoft.com/office/drawing/2014/main" id="{9E11D155-25E1-8B68-CB50-937B45BF4B27}"/>
              </a:ext>
            </a:extLst>
          </p:cNvPr>
          <p:cNvSpPr>
            <a:spLocks noGrp="1"/>
          </p:cNvSpPr>
          <p:nvPr>
            <p:ph sz="quarter" idx="12"/>
          </p:nvPr>
        </p:nvSpPr>
        <p:spPr>
          <a:xfrm>
            <a:off x="5789776" y="1919029"/>
            <a:ext cx="5644163" cy="5311020"/>
          </a:xfrm>
        </p:spPr>
        <p:txBody>
          <a:bodyPr>
            <a:normAutofit/>
          </a:bodyPr>
          <a:lstStyle/>
          <a:p>
            <a:pPr marL="0" indent="0">
              <a:buNone/>
            </a:pPr>
            <a:endParaRPr lang="en-US" dirty="0">
              <a:ea typeface="Batang"/>
            </a:endParaRPr>
          </a:p>
          <a:p>
            <a:pPr marL="347345" indent="-347345"/>
            <a:r>
              <a:rPr lang="en-US" sz="2400" dirty="0">
                <a:ea typeface="Batang"/>
              </a:rPr>
              <a:t>Innovation and Originality</a:t>
            </a:r>
          </a:p>
          <a:p>
            <a:pPr marL="347345" indent="-347345"/>
            <a:r>
              <a:rPr lang="en-US" sz="2400" dirty="0"/>
              <a:t>Descriptions and Examples</a:t>
            </a:r>
            <a:endParaRPr lang="en-US" sz="2400" dirty="0">
              <a:ea typeface="Batang"/>
            </a:endParaRPr>
          </a:p>
          <a:p>
            <a:pPr marL="347345" indent="-347345"/>
            <a:r>
              <a:rPr lang="en-US" sz="2400" dirty="0">
                <a:ea typeface="Batang"/>
              </a:rPr>
              <a:t>Rationale and Strengths </a:t>
            </a:r>
          </a:p>
          <a:p>
            <a:pPr marL="347345" indent="-347345"/>
            <a:r>
              <a:rPr lang="en-US" sz="2400" dirty="0"/>
              <a:t> Implementation</a:t>
            </a:r>
            <a:endParaRPr lang="en-US" sz="2400" dirty="0">
              <a:ea typeface="Batang"/>
            </a:endParaRPr>
          </a:p>
          <a:p>
            <a:pPr marL="347345" indent="-347345"/>
            <a:r>
              <a:rPr lang="en-US" sz="2400" dirty="0"/>
              <a:t>Challenges </a:t>
            </a:r>
            <a:endParaRPr lang="en-US" sz="2400" dirty="0">
              <a:ea typeface="Batang"/>
            </a:endParaRPr>
          </a:p>
          <a:p>
            <a:pPr marL="347345" indent="-347345"/>
            <a:r>
              <a:rPr lang="en-US" sz="2400" dirty="0">
                <a:ea typeface="Batang"/>
              </a:rPr>
              <a:t>Feasibility </a:t>
            </a:r>
          </a:p>
          <a:p>
            <a:pPr marL="347345" indent="-347345"/>
            <a:r>
              <a:rPr lang="en-US" sz="2400" dirty="0">
                <a:ea typeface="Batang"/>
              </a:rPr>
              <a:t>Recommendations </a:t>
            </a:r>
          </a:p>
          <a:p>
            <a:pPr marL="347345" indent="-347345"/>
            <a:endParaRPr lang="en-US" sz="2400" dirty="0">
              <a:ea typeface="Batang"/>
            </a:endParaRPr>
          </a:p>
          <a:p>
            <a:pPr marL="0" indent="0">
              <a:buNone/>
            </a:pPr>
            <a:endParaRPr lang="en-US" sz="2400" dirty="0">
              <a:ea typeface="Batang"/>
            </a:endParaRPr>
          </a:p>
          <a:p>
            <a:pPr marL="347345" indent="-347345"/>
            <a:endParaRPr lang="en-US" dirty="0">
              <a:ea typeface="Batang"/>
            </a:endParaRPr>
          </a:p>
        </p:txBody>
      </p:sp>
      <p:sp>
        <p:nvSpPr>
          <p:cNvPr id="2" name="Slide Number Placeholder 1">
            <a:extLst>
              <a:ext uri="{FF2B5EF4-FFF2-40B4-BE49-F238E27FC236}">
                <a16:creationId xmlns:a16="http://schemas.microsoft.com/office/drawing/2014/main" id="{32DD2FEE-CF47-A509-59FE-1CBDAAF01883}"/>
              </a:ext>
            </a:extLst>
          </p:cNvPr>
          <p:cNvSpPr>
            <a:spLocks noGrp="1"/>
          </p:cNvSpPr>
          <p:nvPr>
            <p:ph type="sldNum" sz="quarter" idx="10"/>
          </p:nvPr>
        </p:nvSpPr>
        <p:spPr>
          <a:xfrm>
            <a:off x="11734800" y="6400800"/>
            <a:ext cx="457200" cy="457200"/>
          </a:xfrm>
        </p:spPr>
        <p:txBody>
          <a:bodyPr/>
          <a:lstStyle/>
          <a:p>
            <a:fld id="{19B51A1E-902D-48AF-9020-955120F399B6}" type="slidenum">
              <a:rPr lang="en-US" smtClean="0"/>
              <a:pPr/>
              <a:t>6</a:t>
            </a:fld>
            <a:endParaRPr lang="en-US"/>
          </a:p>
        </p:txBody>
      </p:sp>
    </p:spTree>
    <p:extLst>
      <p:ext uri="{BB962C8B-B14F-4D97-AF65-F5344CB8AC3E}">
        <p14:creationId xmlns:p14="http://schemas.microsoft.com/office/powerpoint/2010/main" val="2661174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ADDB-3423-A79C-3431-51D3446D2720}"/>
              </a:ext>
            </a:extLst>
          </p:cNvPr>
          <p:cNvSpPr>
            <a:spLocks noGrp="1"/>
          </p:cNvSpPr>
          <p:nvPr>
            <p:ph type="title"/>
          </p:nvPr>
        </p:nvSpPr>
        <p:spPr>
          <a:xfrm>
            <a:off x="1225296" y="426433"/>
            <a:ext cx="10325071" cy="1436068"/>
          </a:xfrm>
        </p:spPr>
        <p:txBody>
          <a:bodyPr/>
          <a:lstStyle/>
          <a:p>
            <a:r>
              <a:rPr lang="en-US" sz="3600" dirty="0">
                <a:ea typeface="Batang"/>
              </a:rPr>
              <a:t>Map of Greenhouses and Gardens In Northern Canada</a:t>
            </a:r>
            <a:endParaRPr lang="en-US" sz="3600" dirty="0"/>
          </a:p>
        </p:txBody>
      </p:sp>
      <p:sp>
        <p:nvSpPr>
          <p:cNvPr id="3" name="Text Placeholder 2">
            <a:extLst>
              <a:ext uri="{FF2B5EF4-FFF2-40B4-BE49-F238E27FC236}">
                <a16:creationId xmlns:a16="http://schemas.microsoft.com/office/drawing/2014/main" id="{36BD3EC6-909B-B694-4755-632FF9C567D1}"/>
              </a:ext>
            </a:extLst>
          </p:cNvPr>
          <p:cNvSpPr>
            <a:spLocks noGrp="1"/>
          </p:cNvSpPr>
          <p:nvPr>
            <p:ph type="body" sz="quarter" idx="10"/>
          </p:nvPr>
        </p:nvSpPr>
        <p:spPr>
          <a:xfrm>
            <a:off x="414450" y="5826807"/>
            <a:ext cx="3450962" cy="878558"/>
          </a:xfrm>
        </p:spPr>
        <p:txBody>
          <a:bodyPr>
            <a:normAutofit/>
          </a:bodyPr>
          <a:lstStyle/>
          <a:p>
            <a:r>
              <a:rPr lang="en-US" dirty="0">
                <a:ea typeface="Batang"/>
              </a:rPr>
              <a:t>(Chen &amp; Natcher, 2019)</a:t>
            </a:r>
          </a:p>
        </p:txBody>
      </p:sp>
      <p:pic>
        <p:nvPicPr>
          <p:cNvPr id="4" name="Picture 3" descr="A map of canada with green and yellow areas&#10;&#10;AI-generated content may be incorrect.">
            <a:extLst>
              <a:ext uri="{FF2B5EF4-FFF2-40B4-BE49-F238E27FC236}">
                <a16:creationId xmlns:a16="http://schemas.microsoft.com/office/drawing/2014/main" id="{4EA653D6-002E-7221-7AB0-B1ECD61D4E1B}"/>
              </a:ext>
            </a:extLst>
          </p:cNvPr>
          <p:cNvPicPr>
            <a:picLocks noChangeAspect="1"/>
          </p:cNvPicPr>
          <p:nvPr/>
        </p:nvPicPr>
        <p:blipFill>
          <a:blip r:embed="rId2"/>
          <a:stretch>
            <a:fillRect/>
          </a:stretch>
        </p:blipFill>
        <p:spPr>
          <a:xfrm>
            <a:off x="3472042" y="1456246"/>
            <a:ext cx="7735199" cy="5095695"/>
          </a:xfrm>
          <a:prstGeom prst="rect">
            <a:avLst/>
          </a:prstGeom>
        </p:spPr>
      </p:pic>
    </p:spTree>
    <p:extLst>
      <p:ext uri="{BB962C8B-B14F-4D97-AF65-F5344CB8AC3E}">
        <p14:creationId xmlns:p14="http://schemas.microsoft.com/office/powerpoint/2010/main" val="3302524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4E83-8891-C5FD-73DE-8D55FD3E4C8B}"/>
              </a:ext>
            </a:extLst>
          </p:cNvPr>
          <p:cNvSpPr>
            <a:spLocks noGrp="1"/>
          </p:cNvSpPr>
          <p:nvPr>
            <p:ph type="title"/>
          </p:nvPr>
        </p:nvSpPr>
        <p:spPr/>
        <p:txBody>
          <a:bodyPr/>
          <a:lstStyle/>
          <a:p>
            <a:r>
              <a:rPr lang="en-US" dirty="0">
                <a:ea typeface="Batang"/>
              </a:rPr>
              <a:t>Inuvik Greenhouse/ Arena </a:t>
            </a:r>
            <a:endParaRPr lang="en-US" dirty="0"/>
          </a:p>
        </p:txBody>
      </p:sp>
      <p:pic>
        <p:nvPicPr>
          <p:cNvPr id="5" name="Content Placeholder 4" descr="A greenhouse with plants and a few barrels&#10;&#10;AI-generated content may be incorrect.">
            <a:extLst>
              <a:ext uri="{FF2B5EF4-FFF2-40B4-BE49-F238E27FC236}">
                <a16:creationId xmlns:a16="http://schemas.microsoft.com/office/drawing/2014/main" id="{C5C39B51-80C2-23AC-2505-0477095A1522}"/>
              </a:ext>
            </a:extLst>
          </p:cNvPr>
          <p:cNvPicPr>
            <a:picLocks noGrp="1" noChangeAspect="1"/>
          </p:cNvPicPr>
          <p:nvPr>
            <p:ph sz="quarter" idx="12"/>
          </p:nvPr>
        </p:nvPicPr>
        <p:blipFill>
          <a:blip r:embed="rId2"/>
          <a:stretch>
            <a:fillRect/>
          </a:stretch>
        </p:blipFill>
        <p:spPr>
          <a:xfrm>
            <a:off x="1271936" y="1714274"/>
            <a:ext cx="7598894" cy="5122588"/>
          </a:xfrm>
          <a:prstGeom prst="rect">
            <a:avLst/>
          </a:prstGeom>
        </p:spPr>
      </p:pic>
      <p:sp>
        <p:nvSpPr>
          <p:cNvPr id="4" name="Slide Number Placeholder 3">
            <a:extLst>
              <a:ext uri="{FF2B5EF4-FFF2-40B4-BE49-F238E27FC236}">
                <a16:creationId xmlns:a16="http://schemas.microsoft.com/office/drawing/2014/main" id="{92A4C386-54E7-CBAE-8CDF-4A86CDEAFCFE}"/>
              </a:ext>
            </a:extLst>
          </p:cNvPr>
          <p:cNvSpPr>
            <a:spLocks noGrp="1"/>
          </p:cNvSpPr>
          <p:nvPr>
            <p:ph type="sldNum" sz="quarter" idx="10"/>
          </p:nvPr>
        </p:nvSpPr>
        <p:spPr/>
        <p:txBody>
          <a:bodyPr/>
          <a:lstStyle/>
          <a:p>
            <a:pPr algn="ctr"/>
            <a:fld id="{19B51A1E-902D-48AF-9020-955120F399B6}" type="slidenum">
              <a:rPr lang="en-US" smtClean="0"/>
              <a:pPr algn="ctr"/>
              <a:t>8</a:t>
            </a:fld>
            <a:endParaRPr lang="en-US"/>
          </a:p>
        </p:txBody>
      </p:sp>
      <p:sp>
        <p:nvSpPr>
          <p:cNvPr id="6" name="TextBox 5">
            <a:extLst>
              <a:ext uri="{FF2B5EF4-FFF2-40B4-BE49-F238E27FC236}">
                <a16:creationId xmlns:a16="http://schemas.microsoft.com/office/drawing/2014/main" id="{186895B1-E707-B7E0-AB9F-E8E5E82231C3}"/>
              </a:ext>
            </a:extLst>
          </p:cNvPr>
          <p:cNvSpPr txBox="1"/>
          <p:nvPr/>
        </p:nvSpPr>
        <p:spPr>
          <a:xfrm>
            <a:off x="9329615" y="6310922"/>
            <a:ext cx="22078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Batang"/>
              </a:rPr>
              <a:t>(Deobald, 2024)</a:t>
            </a:r>
            <a:endParaRPr lang="en-US" dirty="0"/>
          </a:p>
        </p:txBody>
      </p:sp>
    </p:spTree>
    <p:extLst>
      <p:ext uri="{BB962C8B-B14F-4D97-AF65-F5344CB8AC3E}">
        <p14:creationId xmlns:p14="http://schemas.microsoft.com/office/powerpoint/2010/main" val="2538411363"/>
      </p:ext>
    </p:extLst>
  </p:cSld>
  <p:clrMapOvr>
    <a:masterClrMapping/>
  </p:clrMapOvr>
</p:sld>
</file>

<file path=ppt/theme/theme1.xml><?xml version="1.0" encoding="utf-8"?>
<a:theme xmlns:a="http://schemas.openxmlformats.org/drawingml/2006/main" name="Custom">
  <a:themeElements>
    <a:clrScheme name="TM78453729">
      <a:dk1>
        <a:srgbClr val="000000"/>
      </a:dk1>
      <a:lt1>
        <a:srgbClr val="FFFFFF"/>
      </a:lt1>
      <a:dk2>
        <a:srgbClr val="3F3F3F"/>
      </a:dk2>
      <a:lt2>
        <a:srgbClr val="F2F2F2"/>
      </a:lt2>
      <a:accent1>
        <a:srgbClr val="00682B"/>
      </a:accent1>
      <a:accent2>
        <a:srgbClr val="EFEAE7"/>
      </a:accent2>
      <a:accent3>
        <a:srgbClr val="CD1711"/>
      </a:accent3>
      <a:accent4>
        <a:srgbClr val="651B51"/>
      </a:accent4>
      <a:accent5>
        <a:srgbClr val="2C3A2E"/>
      </a:accent5>
      <a:accent6>
        <a:srgbClr val="B6A650"/>
      </a:accent6>
      <a:hlink>
        <a:srgbClr val="029B2D"/>
      </a:hlink>
      <a:folHlink>
        <a:srgbClr val="029B2D"/>
      </a:folHlink>
    </a:clrScheme>
    <a:fontScheme name="Custom 36">
      <a:majorFont>
        <a:latin typeface="Batang"/>
        <a:ea typeface=""/>
        <a:cs typeface=""/>
      </a:majorFont>
      <a:minorFont>
        <a:latin typeface="Batan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w="317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78453729_win32_SD_v5" id="{5665AA9C-4EFF-4FCC-8086-4050069C15ED}" vid="{F66CC29E-A3F9-4341-8B35-47A4E87375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9" ma:contentTypeDescription="Create a new document." ma:contentTypeScope="" ma:versionID="6a914531ae0f23be31da2eba1f3b42a9">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ae00154c9e66547f022c4923f88826d6"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8FB304-576D-448B-AE91-D8EB9D495557}">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E111B19-7283-4751-B1F8-E7CC95678A87}">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67B38E9C-53F4-45B7-BB77-8539BB7040F8}">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2</TotalTime>
  <Words>2232</Words>
  <Application>Microsoft Office PowerPoint</Application>
  <PresentationFormat>Widescreen</PresentationFormat>
  <Paragraphs>81</Paragraphs>
  <Slides>8</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Batang</vt:lpstr>
      <vt:lpstr>Arial</vt:lpstr>
      <vt:lpstr>Bookman Old Style</vt:lpstr>
      <vt:lpstr>Calibri</vt:lpstr>
      <vt:lpstr>Custom</vt:lpstr>
      <vt:lpstr> Food Insecurity for Northern Indigenous Communities in Whitehorse, Yukon </vt:lpstr>
      <vt:lpstr>Introduction </vt:lpstr>
      <vt:lpstr>Wicked Problem</vt:lpstr>
      <vt:lpstr>Suggested Solutions </vt:lpstr>
      <vt:lpstr>Solution 1- Community Greenhouses and Indoor Growing Projects</vt:lpstr>
      <vt:lpstr>Community Greenhouses and Indoor Growing Projects-Brenna </vt:lpstr>
      <vt:lpstr>Map of Greenhouses and Gardens In Northern Canada</vt:lpstr>
      <vt:lpstr>Inuvik Greenhouse/ Arena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Brenna Bull</cp:lastModifiedBy>
  <cp:revision>774</cp:revision>
  <dcterms:created xsi:type="dcterms:W3CDTF">2025-10-03T19:31:35Z</dcterms:created>
  <dcterms:modified xsi:type="dcterms:W3CDTF">2025-10-29T01:34:49Z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y fmtid="{D5CDD505-2E9C-101B-9397-08002B2CF9AE}" pid="4" name="ClassificationContentMarkingFooterLocations">
    <vt:lpwstr>Office Theme:7</vt:lpwstr>
  </property>
  <property fmtid="{D5CDD505-2E9C-101B-9397-08002B2CF9AE}" pid="5" name="ClassificationContentMarkingFooterText">
    <vt:lpwstr>Classified as Microsoft Confidential</vt:lpwstr>
  </property>
</Properties>
</file>